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134810078" r:id="rId2"/>
    <p:sldId id="2134810083" r:id="rId3"/>
    <p:sldId id="2134810403" r:id="rId4"/>
    <p:sldId id="2134810266" r:id="rId5"/>
    <p:sldId id="2134810268" r:id="rId6"/>
    <p:sldId id="2134810572" r:id="rId7"/>
    <p:sldId id="2134810395" r:id="rId8"/>
    <p:sldId id="2134810551" r:id="rId9"/>
    <p:sldId id="2134810571" r:id="rId10"/>
    <p:sldId id="2134810546" r:id="rId11"/>
    <p:sldId id="2134810547" r:id="rId12"/>
    <p:sldId id="2134810261" r:id="rId13"/>
    <p:sldId id="2134810406" r:id="rId14"/>
    <p:sldId id="2134810244" r:id="rId15"/>
    <p:sldId id="2134810321" r:id="rId16"/>
    <p:sldId id="2134810404" r:id="rId17"/>
    <p:sldId id="213481056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3932801-AB7B-4087-B151-5A76337EEA0C}">
          <p14:sldIdLst>
            <p14:sldId id="2134810078"/>
            <p14:sldId id="2134810083"/>
            <p14:sldId id="2134810403"/>
            <p14:sldId id="2134810266"/>
            <p14:sldId id="2134810268"/>
            <p14:sldId id="2134810572"/>
            <p14:sldId id="2134810395"/>
            <p14:sldId id="2134810551"/>
            <p14:sldId id="2134810571"/>
            <p14:sldId id="2134810546"/>
            <p14:sldId id="2134810547"/>
            <p14:sldId id="2134810261"/>
            <p14:sldId id="2134810406"/>
            <p14:sldId id="2134810244"/>
            <p14:sldId id="2134810321"/>
            <p14:sldId id="2134810404"/>
            <p14:sldId id="21348105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5582667-6102-27E7-ED8E-01A166EB4B6B}" name="Guest User" initials="GU" userId="Guest User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Hartin" initials="TR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0F42"/>
    <a:srgbClr val="20ABAE"/>
    <a:srgbClr val="002060"/>
    <a:srgbClr val="0D5F7D"/>
    <a:srgbClr val="D02E73"/>
    <a:srgbClr val="FFFFFF"/>
    <a:srgbClr val="005777"/>
    <a:srgbClr val="F2F2F2"/>
    <a:srgbClr val="0082B3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51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47F5CB-A47F-4BA1-A6DE-0E200CF243CE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DBA84-B0C6-4C75-B73C-6BF010F8D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10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DBA84-B0C6-4C75-B73C-6BF010F8D0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20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DBA84-B0C6-4C75-B73C-6BF010F8D02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724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DBA84-B0C6-4C75-B73C-6BF010F8D02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72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DBA84-B0C6-4C75-B73C-6BF010F8D02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819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DBA84-B0C6-4C75-B73C-6BF010F8D02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966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DBA84-B0C6-4C75-B73C-6BF010F8D02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350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DBA84-B0C6-4C75-B73C-6BF010F8D02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35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69153D-ED8A-4EEF-842D-BF4A57D4EA1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80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DBA84-B0C6-4C75-B73C-6BF010F8D02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295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492" y="533401"/>
            <a:ext cx="9424140" cy="2514601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492" y="3403600"/>
            <a:ext cx="9424140" cy="13970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C237-7EAA-4FDC-B8AE-1895B3401119}" type="datetime1">
              <a:rPr lang="en-US" smtClean="0"/>
              <a:t>11/27/2023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2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3695" y="533400"/>
            <a:ext cx="2362816" cy="5486400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5491" y="533400"/>
            <a:ext cx="7469544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DA0A8-DACA-42E2-B728-211AB58684F8}" type="datetime1">
              <a:rPr lang="en-US" smtClean="0"/>
              <a:t>11/27/2023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024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F79EC-2EA7-4183-BA80-D08663C0CC57}" type="datetime1">
              <a:rPr lang="en-US" smtClean="0"/>
              <a:t>11/27/2023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10AF573F-B6A7-4E43-9743-E23E2FDD2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32115"/>
            <a:ext cx="12191999" cy="5474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2299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489" y="1828800"/>
            <a:ext cx="4253068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6021" y="1828800"/>
            <a:ext cx="4253068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3395-FEEB-4779-BE6B-A475EA34B7B0}" type="datetime1">
              <a:rPr lang="en-US" smtClean="0"/>
              <a:t>11/27/2023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54540AFF-F6F4-4BA4-9477-671E24C9F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32115"/>
            <a:ext cx="12191999" cy="5474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9986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490" y="1828800"/>
            <a:ext cx="4253068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5490" y="2590800"/>
            <a:ext cx="4253068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01485" y="1828800"/>
            <a:ext cx="4253068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01485" y="2590800"/>
            <a:ext cx="4253068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00B7-F8A1-4C19-98F1-4CAB9EC10A11}" type="datetime1">
              <a:rPr lang="en-US" smtClean="0"/>
              <a:t>11/27/2023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83730BE5-A22D-44BF-A1B1-9BE8B2646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32115"/>
            <a:ext cx="12191999" cy="5474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6978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415F-9726-4842-BCD8-2E1005FF9C0F}" type="datetime1">
              <a:rPr lang="en-US" smtClean="0"/>
              <a:t>11/27/2023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B1B4C3B5-5464-473A-AC97-3C3976EB3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32115"/>
            <a:ext cx="12191999" cy="5474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9770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B47F5-7CBA-4FA3-8077-25CA14B01F01}" type="datetime1">
              <a:rPr lang="en-US" smtClean="0"/>
              <a:t>11/27/2023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16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490" y="533400"/>
            <a:ext cx="4115872" cy="1524000"/>
          </a:xfrm>
        </p:spPr>
        <p:txBody>
          <a:bodyPr anchor="b">
            <a:normAutofit/>
          </a:bodyPr>
          <a:lstStyle>
            <a:lvl1pPr algn="l">
              <a:defRPr sz="36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341" y="533400"/>
            <a:ext cx="5868928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0" y="2209800"/>
            <a:ext cx="4115872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C598-001C-443C-9532-CF9C2273C278}" type="datetime1">
              <a:rPr lang="en-US" smtClean="0"/>
              <a:t>11/27/2023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725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490" y="533400"/>
            <a:ext cx="4115872" cy="1524000"/>
          </a:xfrm>
        </p:spPr>
        <p:txBody>
          <a:bodyPr anchor="b">
            <a:noAutofit/>
          </a:bodyPr>
          <a:lstStyle>
            <a:lvl1pPr algn="l">
              <a:defRPr sz="36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7340" y="533400"/>
            <a:ext cx="5781679" cy="5486400"/>
          </a:xfrm>
          <a:ln w="12700">
            <a:solidFill>
              <a:schemeClr val="accent1">
                <a:lumMod val="50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0" y="2209800"/>
            <a:ext cx="4115872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914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D7FC-EB37-4421-8BD1-F9613CA55470}" type="datetime1">
              <a:rPr lang="en-US" smtClean="0"/>
              <a:t>11/27/2023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3E078C1-39F7-4988-A4A8-4EA71224D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32115"/>
            <a:ext cx="12191999" cy="5474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8801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" y="332115"/>
            <a:ext cx="12191999" cy="5474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00" y="1462977"/>
            <a:ext cx="10083746" cy="4558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42772" y="6453337"/>
            <a:ext cx="137195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1DF840E-F0B6-453C-A6D9-47B24583E603}" type="datetime1">
              <a:rPr lang="en-US" smtClean="0"/>
              <a:t>11/27/2023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51460" y="6453337"/>
            <a:ext cx="6973744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32297" y="6453337"/>
            <a:ext cx="121951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AEAE4A8-A6E5-453E-B946-FB774B73F48C}" type="slidenum">
              <a:rPr/>
              <a:pPr/>
              <a:t>‹#›</a:t>
            </a:fld>
            <a:endParaRPr/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516" y="104982"/>
            <a:ext cx="1711468" cy="38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>
            <a:cxnSpLocks/>
          </p:cNvCxnSpPr>
          <p:nvPr userDrawn="1"/>
        </p:nvCxnSpPr>
        <p:spPr>
          <a:xfrm>
            <a:off x="1678953" y="295914"/>
            <a:ext cx="10179188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 userDrawn="1"/>
        </p:nvCxnSpPr>
        <p:spPr>
          <a:xfrm>
            <a:off x="117779" y="6289049"/>
            <a:ext cx="11740361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625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lnSpc>
          <a:spcPct val="80000"/>
        </a:lnSpc>
        <a:spcBef>
          <a:spcPct val="0"/>
        </a:spcBef>
        <a:buNone/>
        <a:defRPr sz="3200" b="0" kern="1200" spc="300">
          <a:solidFill>
            <a:schemeClr val="accent1">
              <a:lumMod val="50000"/>
            </a:schemeClr>
          </a:solidFill>
          <a:latin typeface="+mn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13" Type="http://schemas.openxmlformats.org/officeDocument/2006/relationships/image" Target="../media/image53.png"/><Relationship Id="rId18" Type="http://schemas.openxmlformats.org/officeDocument/2006/relationships/image" Target="../media/image58.svg"/><Relationship Id="rId26" Type="http://schemas.openxmlformats.org/officeDocument/2006/relationships/image" Target="../media/image66.svg"/><Relationship Id="rId3" Type="http://schemas.openxmlformats.org/officeDocument/2006/relationships/image" Target="../media/image43.png"/><Relationship Id="rId21" Type="http://schemas.openxmlformats.org/officeDocument/2006/relationships/image" Target="../media/image61.png"/><Relationship Id="rId7" Type="http://schemas.openxmlformats.org/officeDocument/2006/relationships/image" Target="../media/image47.png"/><Relationship Id="rId12" Type="http://schemas.openxmlformats.org/officeDocument/2006/relationships/image" Target="../media/image52.svg"/><Relationship Id="rId17" Type="http://schemas.openxmlformats.org/officeDocument/2006/relationships/image" Target="../media/image57.png"/><Relationship Id="rId25" Type="http://schemas.openxmlformats.org/officeDocument/2006/relationships/image" Target="../media/image65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6.svg"/><Relationship Id="rId20" Type="http://schemas.openxmlformats.org/officeDocument/2006/relationships/image" Target="../media/image60.sv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svg"/><Relationship Id="rId11" Type="http://schemas.openxmlformats.org/officeDocument/2006/relationships/image" Target="../media/image51.png"/><Relationship Id="rId24" Type="http://schemas.openxmlformats.org/officeDocument/2006/relationships/image" Target="../media/image64.sv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23" Type="http://schemas.openxmlformats.org/officeDocument/2006/relationships/image" Target="../media/image63.png"/><Relationship Id="rId10" Type="http://schemas.openxmlformats.org/officeDocument/2006/relationships/image" Target="../media/image50.svg"/><Relationship Id="rId19" Type="http://schemas.openxmlformats.org/officeDocument/2006/relationships/image" Target="../media/image59.png"/><Relationship Id="rId4" Type="http://schemas.openxmlformats.org/officeDocument/2006/relationships/image" Target="../media/image44.svg"/><Relationship Id="rId9" Type="http://schemas.openxmlformats.org/officeDocument/2006/relationships/image" Target="../media/image49.png"/><Relationship Id="rId14" Type="http://schemas.openxmlformats.org/officeDocument/2006/relationships/image" Target="../media/image54.svg"/><Relationship Id="rId22" Type="http://schemas.openxmlformats.org/officeDocument/2006/relationships/image" Target="../media/image62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3862" y="889001"/>
            <a:ext cx="10618762" cy="2959668"/>
          </a:xfrm>
        </p:spPr>
        <p:txBody>
          <a:bodyPr>
            <a:normAutofit/>
          </a:bodyPr>
          <a:lstStyle/>
          <a:p>
            <a:pPr algn="l"/>
            <a:r>
              <a:rPr lang="en-US" sz="3600"/>
              <a:t>San Benito County Broadband Strategic Plan</a:t>
            </a:r>
            <a:br>
              <a:rPr lang="en-US" sz="3600"/>
            </a:br>
            <a:br>
              <a:rPr lang="en-US" sz="3600"/>
            </a:br>
            <a:br>
              <a:rPr lang="en-US" sz="3600"/>
            </a:br>
            <a:r>
              <a:rPr lang="en-US" sz="3600"/>
              <a:t>Final Project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3432" y="4293096"/>
            <a:ext cx="9421686" cy="1397000"/>
          </a:xfrm>
        </p:spPr>
        <p:txBody>
          <a:bodyPr/>
          <a:lstStyle/>
          <a:p>
            <a:r>
              <a:rPr lang="en-US" dirty="0"/>
              <a:t>Prepared for San Benito County </a:t>
            </a:r>
          </a:p>
          <a:p>
            <a:r>
              <a:rPr lang="en-US" dirty="0"/>
              <a:t>December 5, 2023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1281F63-7154-7241-3E8D-C47E6D9C5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15999" y="4277096"/>
            <a:ext cx="1603285" cy="160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D35CEC-5F4E-3E83-63DE-E689AAC6E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11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EC444F-A439-F369-2903-FE18C3F42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Broadband Policies</a:t>
            </a:r>
          </a:p>
        </p:txBody>
      </p:sp>
      <p:sp>
        <p:nvSpPr>
          <p:cNvPr id="18" name="Google Shape;96;p2">
            <a:extLst>
              <a:ext uri="{FF2B5EF4-FFF2-40B4-BE49-F238E27FC236}">
                <a16:creationId xmlns:a16="http://schemas.microsoft.com/office/drawing/2014/main" id="{63DF6396-C644-50CE-7034-71CB202A6ADF}"/>
              </a:ext>
            </a:extLst>
          </p:cNvPr>
          <p:cNvSpPr/>
          <p:nvPr/>
        </p:nvSpPr>
        <p:spPr>
          <a:xfrm>
            <a:off x="197983" y="927105"/>
            <a:ext cx="11635614" cy="607145"/>
          </a:xfrm>
          <a:prstGeom prst="roundRect">
            <a:avLst>
              <a:gd name="adj" fmla="val 14335"/>
            </a:avLst>
          </a:prstGeom>
          <a:solidFill>
            <a:srgbClr val="F2F2F2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>
              <a:buClr>
                <a:srgbClr val="005777"/>
              </a:buClr>
              <a:buSzPts val="1400"/>
            </a:pPr>
            <a:r>
              <a:rPr lang="en-US" sz="1400">
                <a:solidFill>
                  <a:srgbClr val="005777"/>
                </a:solidFill>
              </a:rPr>
              <a:t>Broadband readiness for the County and the Cities that responded to the Data Collection request was performed based on the California Local Permitting Playbook and NTIA best practices</a:t>
            </a: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6A0D30F5-EA2E-99C2-9DAB-7701DE43372D}"/>
              </a:ext>
            </a:extLst>
          </p:cNvPr>
          <p:cNvGrpSpPr/>
          <p:nvPr/>
        </p:nvGrpSpPr>
        <p:grpSpPr>
          <a:xfrm>
            <a:off x="10077402" y="6492474"/>
            <a:ext cx="288000" cy="288000"/>
            <a:chOff x="913482" y="6350228"/>
            <a:chExt cx="432000" cy="432000"/>
          </a:xfrm>
        </p:grpSpPr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D998D505-54D3-E6BA-EAFE-1F6EED95F9B0}"/>
                </a:ext>
              </a:extLst>
            </p:cNvPr>
            <p:cNvSpPr/>
            <p:nvPr/>
          </p:nvSpPr>
          <p:spPr>
            <a:xfrm>
              <a:off x="913482" y="6350228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5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Partial Circle 142">
              <a:extLst>
                <a:ext uri="{FF2B5EF4-FFF2-40B4-BE49-F238E27FC236}">
                  <a16:creationId xmlns:a16="http://schemas.microsoft.com/office/drawing/2014/main" id="{67EBD97A-69EE-0E5C-6896-B25C5E93952C}"/>
                </a:ext>
              </a:extLst>
            </p:cNvPr>
            <p:cNvSpPr/>
            <p:nvPr/>
          </p:nvSpPr>
          <p:spPr>
            <a:xfrm>
              <a:off x="913482" y="6350228"/>
              <a:ext cx="432000" cy="432000"/>
            </a:xfrm>
            <a:prstGeom prst="pie">
              <a:avLst>
                <a:gd name="adj1" fmla="val 10786273"/>
                <a:gd name="adj2" fmla="val 16138850"/>
              </a:avLst>
            </a:prstGeom>
            <a:solidFill>
              <a:srgbClr val="005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16B6D2B2-3497-84FC-CCC8-720325260720}"/>
              </a:ext>
            </a:extLst>
          </p:cNvPr>
          <p:cNvGrpSpPr/>
          <p:nvPr/>
        </p:nvGrpSpPr>
        <p:grpSpPr>
          <a:xfrm>
            <a:off x="10444693" y="6492474"/>
            <a:ext cx="288000" cy="288000"/>
            <a:chOff x="913482" y="6350228"/>
            <a:chExt cx="432000" cy="432000"/>
          </a:xfrm>
        </p:grpSpPr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002DD2ED-F809-F795-8BEB-975540441670}"/>
                </a:ext>
              </a:extLst>
            </p:cNvPr>
            <p:cNvSpPr/>
            <p:nvPr/>
          </p:nvSpPr>
          <p:spPr>
            <a:xfrm>
              <a:off x="913482" y="6350228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5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Partial Circle 145">
              <a:extLst>
                <a:ext uri="{FF2B5EF4-FFF2-40B4-BE49-F238E27FC236}">
                  <a16:creationId xmlns:a16="http://schemas.microsoft.com/office/drawing/2014/main" id="{5AA67603-1C5C-5C41-C582-CA45AF07B2E0}"/>
                </a:ext>
              </a:extLst>
            </p:cNvPr>
            <p:cNvSpPr/>
            <p:nvPr/>
          </p:nvSpPr>
          <p:spPr>
            <a:xfrm>
              <a:off x="913482" y="6350228"/>
              <a:ext cx="432000" cy="432000"/>
            </a:xfrm>
            <a:prstGeom prst="pie">
              <a:avLst>
                <a:gd name="adj1" fmla="val 5365233"/>
                <a:gd name="adj2" fmla="val 16138850"/>
              </a:avLst>
            </a:prstGeom>
            <a:solidFill>
              <a:srgbClr val="005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6C8BFD8B-CFCD-44A8-E96F-B649F898124D}"/>
              </a:ext>
            </a:extLst>
          </p:cNvPr>
          <p:cNvGrpSpPr/>
          <p:nvPr/>
        </p:nvGrpSpPr>
        <p:grpSpPr>
          <a:xfrm>
            <a:off x="10811984" y="6492474"/>
            <a:ext cx="288000" cy="288000"/>
            <a:chOff x="913482" y="6350228"/>
            <a:chExt cx="432000" cy="4320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421C2DC1-E61F-9926-FDCF-A6F097CD32A1}"/>
                </a:ext>
              </a:extLst>
            </p:cNvPr>
            <p:cNvSpPr/>
            <p:nvPr/>
          </p:nvSpPr>
          <p:spPr>
            <a:xfrm>
              <a:off x="913482" y="6350228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5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Partial Circle 148">
              <a:extLst>
                <a:ext uri="{FF2B5EF4-FFF2-40B4-BE49-F238E27FC236}">
                  <a16:creationId xmlns:a16="http://schemas.microsoft.com/office/drawing/2014/main" id="{A2AED129-0040-5285-65A1-1BA7B5582E72}"/>
                </a:ext>
              </a:extLst>
            </p:cNvPr>
            <p:cNvSpPr/>
            <p:nvPr/>
          </p:nvSpPr>
          <p:spPr>
            <a:xfrm>
              <a:off x="913482" y="6350228"/>
              <a:ext cx="432000" cy="432000"/>
            </a:xfrm>
            <a:prstGeom prst="pie">
              <a:avLst>
                <a:gd name="adj1" fmla="val 21593365"/>
                <a:gd name="adj2" fmla="val 16138850"/>
              </a:avLst>
            </a:prstGeom>
            <a:solidFill>
              <a:srgbClr val="005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50" name="Oval 149">
            <a:extLst>
              <a:ext uri="{FF2B5EF4-FFF2-40B4-BE49-F238E27FC236}">
                <a16:creationId xmlns:a16="http://schemas.microsoft.com/office/drawing/2014/main" id="{529828DF-CA80-29B6-5990-E50088FDEA40}"/>
              </a:ext>
            </a:extLst>
          </p:cNvPr>
          <p:cNvSpPr/>
          <p:nvPr/>
        </p:nvSpPr>
        <p:spPr>
          <a:xfrm>
            <a:off x="11179275" y="6492474"/>
            <a:ext cx="288000" cy="288000"/>
          </a:xfrm>
          <a:prstGeom prst="ellipse">
            <a:avLst/>
          </a:prstGeom>
          <a:solidFill>
            <a:srgbClr val="005777"/>
          </a:solidFill>
          <a:ln>
            <a:solidFill>
              <a:srgbClr val="005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7745561E-C128-3C57-51F4-D2814128738E}"/>
              </a:ext>
            </a:extLst>
          </p:cNvPr>
          <p:cNvSpPr/>
          <p:nvPr/>
        </p:nvSpPr>
        <p:spPr>
          <a:xfrm>
            <a:off x="9710111" y="6492474"/>
            <a:ext cx="288000" cy="288000"/>
          </a:xfrm>
          <a:prstGeom prst="ellipse">
            <a:avLst/>
          </a:prstGeom>
          <a:solidFill>
            <a:schemeClr val="bg1"/>
          </a:solidFill>
          <a:ln>
            <a:solidFill>
              <a:srgbClr val="005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87124237-0986-EB5B-A157-EA816B7F3C13}"/>
              </a:ext>
            </a:extLst>
          </p:cNvPr>
          <p:cNvSpPr txBox="1"/>
          <p:nvPr/>
        </p:nvSpPr>
        <p:spPr>
          <a:xfrm>
            <a:off x="8491483" y="6243480"/>
            <a:ext cx="14414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1">
                    <a:lumMod val="50000"/>
                  </a:schemeClr>
                </a:solidFill>
              </a:rPr>
              <a:t>Not Broadband Ready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2B6E9C24-E322-DB59-6D98-3BECB2273AF3}"/>
              </a:ext>
            </a:extLst>
          </p:cNvPr>
          <p:cNvSpPr txBox="1"/>
          <p:nvPr/>
        </p:nvSpPr>
        <p:spPr>
          <a:xfrm>
            <a:off x="10955984" y="6243481"/>
            <a:ext cx="11913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chemeClr val="accent1">
                    <a:lumMod val="50000"/>
                  </a:schemeClr>
                </a:solidFill>
              </a:rPr>
              <a:t>Broadband Ready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FDE246E-9728-A765-3BB9-19A6518A78FE}"/>
              </a:ext>
            </a:extLst>
          </p:cNvPr>
          <p:cNvSpPr>
            <a:spLocks noChangeAspect="1"/>
          </p:cNvSpPr>
          <p:nvPr/>
        </p:nvSpPr>
        <p:spPr>
          <a:xfrm>
            <a:off x="197983" y="1702825"/>
            <a:ext cx="4841861" cy="38504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lvl="0" algn="ctr"/>
            <a:r>
              <a:rPr lang="en-US">
                <a:solidFill>
                  <a:schemeClr val="bg1"/>
                </a:solidFill>
                <a:sym typeface="Quattrocento Sans"/>
              </a:rPr>
              <a:t>Readiness Assessment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7E70F7-CDEE-31C8-0843-FC0A0C34079C}"/>
              </a:ext>
            </a:extLst>
          </p:cNvPr>
          <p:cNvSpPr/>
          <p:nvPr/>
        </p:nvSpPr>
        <p:spPr>
          <a:xfrm>
            <a:off x="197983" y="2740081"/>
            <a:ext cx="1935617" cy="1064648"/>
          </a:xfrm>
          <a:prstGeom prst="rect">
            <a:avLst/>
          </a:prstGeom>
          <a:solidFill>
            <a:srgbClr val="20A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defTabSz="914126">
              <a:spcBef>
                <a:spcPts val="100"/>
              </a:spcBef>
            </a:pPr>
            <a:r>
              <a:rPr lang="en-US" sz="1400" b="1">
                <a:solidFill>
                  <a:schemeClr val="bg1"/>
                </a:solidFill>
                <a:sym typeface="Quattrocento Sans"/>
              </a:rPr>
              <a:t>Construction standards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257771-CA01-E841-3E88-54D6CB9C09CE}"/>
              </a:ext>
            </a:extLst>
          </p:cNvPr>
          <p:cNvSpPr/>
          <p:nvPr/>
        </p:nvSpPr>
        <p:spPr>
          <a:xfrm>
            <a:off x="197981" y="3913391"/>
            <a:ext cx="1935617" cy="1064648"/>
          </a:xfrm>
          <a:prstGeom prst="rect">
            <a:avLst/>
          </a:prstGeom>
          <a:solidFill>
            <a:srgbClr val="0082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defTabSz="914126">
              <a:spcBef>
                <a:spcPts val="100"/>
              </a:spcBef>
            </a:pPr>
            <a:r>
              <a:rPr lang="en-US" sz="1400" b="1">
                <a:solidFill>
                  <a:schemeClr val="bg1"/>
                </a:solidFill>
                <a:sym typeface="Quattrocento Sans"/>
              </a:rPr>
              <a:t>Permitting process Documentation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376852-452D-B16A-1871-FFB6E6879CCD}"/>
              </a:ext>
            </a:extLst>
          </p:cNvPr>
          <p:cNvSpPr/>
          <p:nvPr/>
        </p:nvSpPr>
        <p:spPr>
          <a:xfrm>
            <a:off x="197983" y="5072822"/>
            <a:ext cx="1935617" cy="106464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defTabSz="914126">
              <a:spcBef>
                <a:spcPts val="100"/>
              </a:spcBef>
            </a:pPr>
            <a:r>
              <a:rPr lang="en-US" sz="1400" b="1">
                <a:solidFill>
                  <a:schemeClr val="bg1"/>
                </a:solidFill>
                <a:sym typeface="Quattrocento Sans"/>
              </a:rPr>
              <a:t>Differentiation between major and minor broadband projects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4ABD3AA-B539-46A9-0FA2-B2D2FCEE884B}"/>
              </a:ext>
            </a:extLst>
          </p:cNvPr>
          <p:cNvSpPr>
            <a:spLocks/>
          </p:cNvSpPr>
          <p:nvPr/>
        </p:nvSpPr>
        <p:spPr>
          <a:xfrm>
            <a:off x="5363828" y="1700057"/>
            <a:ext cx="6400424" cy="38504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bg1"/>
                </a:solidFill>
                <a:sym typeface="Quattrocento Sans"/>
              </a:rPr>
              <a:t>Recommendations</a:t>
            </a:r>
          </a:p>
        </p:txBody>
      </p: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93DBB934-CB10-8618-2BB0-5B85ED90CAD0}"/>
              </a:ext>
            </a:extLst>
          </p:cNvPr>
          <p:cNvGrpSpPr/>
          <p:nvPr/>
        </p:nvGrpSpPr>
        <p:grpSpPr>
          <a:xfrm>
            <a:off x="5460257" y="2735324"/>
            <a:ext cx="6303995" cy="1074163"/>
            <a:chOff x="5460257" y="2514600"/>
            <a:chExt cx="6303995" cy="1074163"/>
          </a:xfrm>
        </p:grpSpPr>
        <p:sp>
          <p:nvSpPr>
            <p:cNvPr id="57" name="Isosceles Triangle 56">
              <a:extLst>
                <a:ext uri="{FF2B5EF4-FFF2-40B4-BE49-F238E27FC236}">
                  <a16:creationId xmlns:a16="http://schemas.microsoft.com/office/drawing/2014/main" id="{D17027D0-69D9-8B3B-63B6-A25C55B16257}"/>
                </a:ext>
              </a:extLst>
            </p:cNvPr>
            <p:cNvSpPr/>
            <p:nvPr/>
          </p:nvSpPr>
          <p:spPr>
            <a:xfrm rot="5400000">
              <a:off x="5021345" y="2953512"/>
              <a:ext cx="1060704" cy="182880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B71EC3FE-CD3F-6B97-6C16-57CA6E2A0C8A}"/>
                </a:ext>
              </a:extLst>
            </p:cNvPr>
            <p:cNvSpPr/>
            <p:nvPr/>
          </p:nvSpPr>
          <p:spPr>
            <a:xfrm>
              <a:off x="5707306" y="2528059"/>
              <a:ext cx="6056946" cy="1060704"/>
            </a:xfrm>
            <a:prstGeom prst="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1440" tIns="45720" rIns="91440" bIns="45720" rtlCol="0" anchor="ctr"/>
            <a:lstStyle/>
            <a:p>
              <a:r>
                <a:rPr lang="en-US" sz="1600">
                  <a:solidFill>
                    <a:schemeClr val="accent1">
                      <a:lumMod val="50000"/>
                    </a:schemeClr>
                  </a:solidFill>
                  <a:cs typeface="Segoe UI"/>
                  <a:sym typeface="Quattrocento Sans"/>
                </a:rPr>
                <a:t>Develop broadband construction standards and make them available online.</a:t>
              </a:r>
            </a:p>
          </p:txBody>
        </p:sp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25F3BCBB-DE23-947C-A9C8-1A2B8D75FC80}"/>
              </a:ext>
            </a:extLst>
          </p:cNvPr>
          <p:cNvGrpSpPr/>
          <p:nvPr/>
        </p:nvGrpSpPr>
        <p:grpSpPr>
          <a:xfrm>
            <a:off x="5460257" y="3908634"/>
            <a:ext cx="6303995" cy="1074163"/>
            <a:chOff x="5460257" y="2514600"/>
            <a:chExt cx="6303995" cy="1074163"/>
          </a:xfrm>
        </p:grpSpPr>
        <p:sp>
          <p:nvSpPr>
            <p:cNvPr id="210" name="Isosceles Triangle 209">
              <a:extLst>
                <a:ext uri="{FF2B5EF4-FFF2-40B4-BE49-F238E27FC236}">
                  <a16:creationId xmlns:a16="http://schemas.microsoft.com/office/drawing/2014/main" id="{A73C5934-0E87-B238-1A04-225373B143DB}"/>
                </a:ext>
              </a:extLst>
            </p:cNvPr>
            <p:cNvSpPr/>
            <p:nvPr/>
          </p:nvSpPr>
          <p:spPr>
            <a:xfrm rot="5400000">
              <a:off x="5021345" y="2953512"/>
              <a:ext cx="1060704" cy="182880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7E63F9FC-C130-6CA3-0DE8-B24C9C5B58BD}"/>
                </a:ext>
              </a:extLst>
            </p:cNvPr>
            <p:cNvSpPr/>
            <p:nvPr/>
          </p:nvSpPr>
          <p:spPr>
            <a:xfrm>
              <a:off x="5707306" y="2528059"/>
              <a:ext cx="6056946" cy="1060704"/>
            </a:xfrm>
            <a:prstGeom prst="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1440" tIns="45720" rIns="91440" bIns="45720" rtlCol="0" anchor="ctr"/>
            <a:lstStyle/>
            <a:p>
              <a:pPr marL="285750" indent="-285750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r>
                <a:rPr lang="en-US" sz="1600">
                  <a:solidFill>
                    <a:schemeClr val="accent1">
                      <a:lumMod val="50000"/>
                    </a:schemeClr>
                  </a:solidFill>
                  <a:cs typeface="Segoe UI"/>
                  <a:sym typeface="Quattrocento Sans"/>
                </a:rPr>
                <a:t>Document Permitting process (Cities)</a:t>
              </a:r>
            </a:p>
            <a:p>
              <a:pPr marL="285750" indent="-285750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r>
                <a:rPr lang="en-US" sz="1600">
                  <a:solidFill>
                    <a:schemeClr val="accent1">
                      <a:lumMod val="50000"/>
                    </a:schemeClr>
                  </a:solidFill>
                  <a:cs typeface="Segoe UI"/>
                  <a:sym typeface="Quattrocento Sans"/>
                </a:rPr>
                <a:t>Specify timelines for permitting (Cities)</a:t>
              </a:r>
            </a:p>
          </p:txBody>
        </p: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A9E18E72-FF56-63E0-5732-2F277F858F74}"/>
              </a:ext>
            </a:extLst>
          </p:cNvPr>
          <p:cNvGrpSpPr/>
          <p:nvPr/>
        </p:nvGrpSpPr>
        <p:grpSpPr>
          <a:xfrm>
            <a:off x="5460257" y="5066673"/>
            <a:ext cx="6303995" cy="1074163"/>
            <a:chOff x="5460257" y="2514600"/>
            <a:chExt cx="6303995" cy="1074163"/>
          </a:xfrm>
        </p:grpSpPr>
        <p:sp>
          <p:nvSpPr>
            <p:cNvPr id="213" name="Isosceles Triangle 212">
              <a:extLst>
                <a:ext uri="{FF2B5EF4-FFF2-40B4-BE49-F238E27FC236}">
                  <a16:creationId xmlns:a16="http://schemas.microsoft.com/office/drawing/2014/main" id="{05104087-521E-75B2-41BD-3AB2F8487482}"/>
                </a:ext>
              </a:extLst>
            </p:cNvPr>
            <p:cNvSpPr/>
            <p:nvPr/>
          </p:nvSpPr>
          <p:spPr>
            <a:xfrm rot="5400000">
              <a:off x="5021345" y="2953512"/>
              <a:ext cx="1060704" cy="182880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2C946968-3AAF-9B07-51E9-6A9EA6D5F084}"/>
                </a:ext>
              </a:extLst>
            </p:cNvPr>
            <p:cNvSpPr/>
            <p:nvPr/>
          </p:nvSpPr>
          <p:spPr>
            <a:xfrm>
              <a:off x="5707306" y="2528059"/>
              <a:ext cx="6056946" cy="1060704"/>
            </a:xfrm>
            <a:prstGeom prst="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1440" tIns="45720" rIns="91440" bIns="45720" rtlCol="0" anchor="ctr"/>
            <a:lstStyle/>
            <a:p>
              <a:r>
                <a:rPr lang="en-US" sz="1600">
                  <a:solidFill>
                    <a:schemeClr val="accent1">
                      <a:lumMod val="50000"/>
                    </a:schemeClr>
                  </a:solidFill>
                  <a:cs typeface="Segoe UI"/>
                  <a:sym typeface="Quattrocento Sans"/>
                </a:rPr>
                <a:t>Establish guidelines to classify and handle minor and major broadband permits</a:t>
              </a:r>
            </a:p>
          </p:txBody>
        </p:sp>
      </p:grpSp>
      <p:pic>
        <p:nvPicPr>
          <p:cNvPr id="216" name="Graphic 215" descr="Construction worker female with solid fill">
            <a:extLst>
              <a:ext uri="{FF2B5EF4-FFF2-40B4-BE49-F238E27FC236}">
                <a16:creationId xmlns:a16="http://schemas.microsoft.com/office/drawing/2014/main" id="{B3FE4E41-45C1-648D-B74C-FA13178692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5280" y="2847005"/>
            <a:ext cx="521018" cy="521018"/>
          </a:xfrm>
          <a:prstGeom prst="rect">
            <a:avLst/>
          </a:prstGeom>
        </p:spPr>
      </p:pic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0C45B54-4D29-BEF0-7B1A-3253B03F7474}"/>
              </a:ext>
            </a:extLst>
          </p:cNvPr>
          <p:cNvCxnSpPr/>
          <p:nvPr/>
        </p:nvCxnSpPr>
        <p:spPr>
          <a:xfrm>
            <a:off x="5201837" y="1952314"/>
            <a:ext cx="0" cy="402336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5CD5C71-31D3-D615-4694-B391E85E6284}"/>
              </a:ext>
            </a:extLst>
          </p:cNvPr>
          <p:cNvGrpSpPr/>
          <p:nvPr/>
        </p:nvGrpSpPr>
        <p:grpSpPr>
          <a:xfrm>
            <a:off x="2075475" y="2128142"/>
            <a:ext cx="2964367" cy="523220"/>
            <a:chOff x="2075476" y="2128142"/>
            <a:chExt cx="2405392" cy="523220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6D0FFB0-6DB5-EDC6-33C2-38DBDF67D340}"/>
                </a:ext>
              </a:extLst>
            </p:cNvPr>
            <p:cNvGrpSpPr/>
            <p:nvPr/>
          </p:nvGrpSpPr>
          <p:grpSpPr>
            <a:xfrm>
              <a:off x="2075476" y="2143531"/>
              <a:ext cx="901150" cy="492443"/>
              <a:chOff x="2075476" y="2143531"/>
              <a:chExt cx="901150" cy="492443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A4BC6CF-701E-2EE1-6DEB-AC0FD31A79DF}"/>
                  </a:ext>
                </a:extLst>
              </p:cNvPr>
              <p:cNvSpPr txBox="1"/>
              <p:nvPr/>
            </p:nvSpPr>
            <p:spPr>
              <a:xfrm>
                <a:off x="2075476" y="2143531"/>
                <a:ext cx="90115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5777"/>
                    </a:solidFill>
                  </a:rPr>
                  <a:t>San Benito </a:t>
                </a:r>
                <a:r>
                  <a:rPr lang="en-US" sz="1200" b="1">
                    <a:solidFill>
                      <a:srgbClr val="005777"/>
                    </a:solidFill>
                  </a:rPr>
                  <a:t>County</a:t>
                </a:r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805659A8-E3A5-5C95-2D05-B1EE7FA28E0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86153" y="2634377"/>
                <a:ext cx="658368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0D65F95-0788-7D71-23F4-46785DF83AA1}"/>
                </a:ext>
              </a:extLst>
            </p:cNvPr>
            <p:cNvGrpSpPr/>
            <p:nvPr/>
          </p:nvGrpSpPr>
          <p:grpSpPr>
            <a:xfrm>
              <a:off x="2858749" y="2143531"/>
              <a:ext cx="901150" cy="492443"/>
              <a:chOff x="2858749" y="2143531"/>
              <a:chExt cx="901150" cy="492443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54EC43B-464C-E19D-B35F-AA6F151B19D5}"/>
                  </a:ext>
                </a:extLst>
              </p:cNvPr>
              <p:cNvSpPr txBox="1"/>
              <p:nvPr/>
            </p:nvSpPr>
            <p:spPr>
              <a:xfrm>
                <a:off x="2858749" y="2143531"/>
                <a:ext cx="90115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5777"/>
                    </a:solidFill>
                  </a:rPr>
                  <a:t>SJB </a:t>
                </a:r>
              </a:p>
              <a:p>
                <a:pPr algn="ctr"/>
                <a:r>
                  <a:rPr lang="en-US" sz="1200" b="1">
                    <a:solidFill>
                      <a:srgbClr val="005777"/>
                    </a:solidFill>
                  </a:rPr>
                  <a:t>City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615C03F-EF9B-1979-59A5-29A6B8598C1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17927" y="2634377"/>
                <a:ext cx="658368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F0A27B51-855E-C8E0-CCB0-526F2BA375E9}"/>
                </a:ext>
              </a:extLst>
            </p:cNvPr>
            <p:cNvGrpSpPr/>
            <p:nvPr/>
          </p:nvGrpSpPr>
          <p:grpSpPr>
            <a:xfrm>
              <a:off x="3579718" y="2128142"/>
              <a:ext cx="901150" cy="523220"/>
              <a:chOff x="3579718" y="2128142"/>
              <a:chExt cx="901150" cy="523220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806DE6F-57CE-9B05-B741-F3DECF89B20B}"/>
                  </a:ext>
                </a:extLst>
              </p:cNvPr>
              <p:cNvSpPr txBox="1"/>
              <p:nvPr/>
            </p:nvSpPr>
            <p:spPr>
              <a:xfrm>
                <a:off x="3579718" y="2128142"/>
                <a:ext cx="9011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5777"/>
                    </a:solidFill>
                  </a:rPr>
                  <a:t>Hollister City</a:t>
                </a:r>
                <a:endParaRPr lang="en-US" sz="1200" b="1">
                  <a:solidFill>
                    <a:srgbClr val="005777"/>
                  </a:solidFill>
                </a:endParaRPr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7F4AB3E3-3F61-72A7-4218-15EBA96A697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49701" y="2634377"/>
                <a:ext cx="658368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5875BBB2-BF00-F9B1-7391-B514D0A78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10</a:t>
            </a:fld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1C48A94-08A1-F423-FB20-B78BE3BE1C62}"/>
              </a:ext>
            </a:extLst>
          </p:cNvPr>
          <p:cNvGrpSpPr/>
          <p:nvPr/>
        </p:nvGrpSpPr>
        <p:grpSpPr>
          <a:xfrm>
            <a:off x="2208645" y="2744025"/>
            <a:ext cx="2618240" cy="3392364"/>
            <a:chOff x="2208645" y="2744025"/>
            <a:chExt cx="2618240" cy="3392364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8A07E85F-74CD-CA6C-1729-A780E3C97F9C}"/>
                </a:ext>
              </a:extLst>
            </p:cNvPr>
            <p:cNvSpPr/>
            <p:nvPr/>
          </p:nvSpPr>
          <p:spPr>
            <a:xfrm>
              <a:off x="4009997" y="3922093"/>
              <a:ext cx="816888" cy="1060704"/>
            </a:xfrm>
            <a:prstGeom prst="roundRect">
              <a:avLst>
                <a:gd name="adj" fmla="val 6676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1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6DCFF260-FDED-346D-46CA-854B189E7114}"/>
                </a:ext>
              </a:extLst>
            </p:cNvPr>
            <p:cNvSpPr/>
            <p:nvPr/>
          </p:nvSpPr>
          <p:spPr>
            <a:xfrm>
              <a:off x="2208645" y="2744336"/>
              <a:ext cx="826696" cy="1060704"/>
            </a:xfrm>
            <a:prstGeom prst="roundRect">
              <a:avLst>
                <a:gd name="adj" fmla="val 6676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1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CE43E74D-48B2-73FB-60B2-C3997D82ED3D}"/>
                </a:ext>
              </a:extLst>
            </p:cNvPr>
            <p:cNvSpPr/>
            <p:nvPr/>
          </p:nvSpPr>
          <p:spPr>
            <a:xfrm>
              <a:off x="3109324" y="2744025"/>
              <a:ext cx="826696" cy="1060704"/>
            </a:xfrm>
            <a:prstGeom prst="roundRect">
              <a:avLst>
                <a:gd name="adj" fmla="val 6676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1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DD3B0BD9-124D-B2C0-5325-12B7A1482525}"/>
                </a:ext>
              </a:extLst>
            </p:cNvPr>
            <p:cNvSpPr/>
            <p:nvPr/>
          </p:nvSpPr>
          <p:spPr>
            <a:xfrm>
              <a:off x="4000189" y="2744336"/>
              <a:ext cx="826696" cy="1060704"/>
            </a:xfrm>
            <a:prstGeom prst="roundRect">
              <a:avLst>
                <a:gd name="adj" fmla="val 6676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1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A0319FBD-4620-9C8A-DDD1-13FEA4A09DEB}"/>
                </a:ext>
              </a:extLst>
            </p:cNvPr>
            <p:cNvSpPr/>
            <p:nvPr/>
          </p:nvSpPr>
          <p:spPr>
            <a:xfrm>
              <a:off x="2208645" y="3917646"/>
              <a:ext cx="826696" cy="1060704"/>
            </a:xfrm>
            <a:prstGeom prst="roundRect">
              <a:avLst>
                <a:gd name="adj" fmla="val 6676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1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D5DEDFA6-9BED-E95F-E1DD-DED66F2454E2}"/>
                </a:ext>
              </a:extLst>
            </p:cNvPr>
            <p:cNvSpPr/>
            <p:nvPr/>
          </p:nvSpPr>
          <p:spPr>
            <a:xfrm>
              <a:off x="3106676" y="3917646"/>
              <a:ext cx="826696" cy="1060704"/>
            </a:xfrm>
            <a:prstGeom prst="roundRect">
              <a:avLst>
                <a:gd name="adj" fmla="val 6676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1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AB0379A0-B459-D194-85EB-38535114D382}"/>
                </a:ext>
              </a:extLst>
            </p:cNvPr>
            <p:cNvSpPr/>
            <p:nvPr/>
          </p:nvSpPr>
          <p:spPr>
            <a:xfrm>
              <a:off x="2208645" y="5075685"/>
              <a:ext cx="826696" cy="1060704"/>
            </a:xfrm>
            <a:prstGeom prst="roundRect">
              <a:avLst>
                <a:gd name="adj" fmla="val 6676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1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D75BC73D-9CA8-DB2A-B36B-565833C859F8}"/>
                </a:ext>
              </a:extLst>
            </p:cNvPr>
            <p:cNvSpPr/>
            <p:nvPr/>
          </p:nvSpPr>
          <p:spPr>
            <a:xfrm>
              <a:off x="3101063" y="5075685"/>
              <a:ext cx="826696" cy="1060704"/>
            </a:xfrm>
            <a:prstGeom prst="roundRect">
              <a:avLst>
                <a:gd name="adj" fmla="val 6676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1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548712FA-E8D9-3C04-E7FE-30E0872EAC0B}"/>
                </a:ext>
              </a:extLst>
            </p:cNvPr>
            <p:cNvSpPr/>
            <p:nvPr/>
          </p:nvSpPr>
          <p:spPr>
            <a:xfrm>
              <a:off x="4000189" y="5075685"/>
              <a:ext cx="826696" cy="1060704"/>
            </a:xfrm>
            <a:prstGeom prst="roundRect">
              <a:avLst>
                <a:gd name="adj" fmla="val 6676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1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3E0E27D2-B28A-8270-3359-196D679E8613}"/>
              </a:ext>
            </a:extLst>
          </p:cNvPr>
          <p:cNvGrpSpPr/>
          <p:nvPr/>
        </p:nvGrpSpPr>
        <p:grpSpPr>
          <a:xfrm>
            <a:off x="2371393" y="3022682"/>
            <a:ext cx="504000" cy="504000"/>
            <a:chOff x="913482" y="6350228"/>
            <a:chExt cx="432000" cy="432000"/>
          </a:xfrm>
        </p:grpSpPr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5B0DBD45-8917-3AB1-5EAE-E8D5334725E8}"/>
                </a:ext>
              </a:extLst>
            </p:cNvPr>
            <p:cNvSpPr/>
            <p:nvPr/>
          </p:nvSpPr>
          <p:spPr>
            <a:xfrm>
              <a:off x="913482" y="6350228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5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Partial Circle 165">
              <a:extLst>
                <a:ext uri="{FF2B5EF4-FFF2-40B4-BE49-F238E27FC236}">
                  <a16:creationId xmlns:a16="http://schemas.microsoft.com/office/drawing/2014/main" id="{2FFD9D12-CDB3-B8E6-DFB5-7275E4AA9B0B}"/>
                </a:ext>
              </a:extLst>
            </p:cNvPr>
            <p:cNvSpPr/>
            <p:nvPr/>
          </p:nvSpPr>
          <p:spPr>
            <a:xfrm>
              <a:off x="913482" y="6350228"/>
              <a:ext cx="432000" cy="432000"/>
            </a:xfrm>
            <a:prstGeom prst="pie">
              <a:avLst>
                <a:gd name="adj1" fmla="val 5365233"/>
                <a:gd name="adj2" fmla="val 16138850"/>
              </a:avLst>
            </a:prstGeom>
            <a:solidFill>
              <a:srgbClr val="005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7E2D1D9-524F-E368-C7C5-9204CA76D9EC}"/>
              </a:ext>
            </a:extLst>
          </p:cNvPr>
          <p:cNvGrpSpPr/>
          <p:nvPr/>
        </p:nvGrpSpPr>
        <p:grpSpPr>
          <a:xfrm>
            <a:off x="3265765" y="3030168"/>
            <a:ext cx="504000" cy="504000"/>
            <a:chOff x="913482" y="6350228"/>
            <a:chExt cx="432000" cy="4320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0FD0492-FD6D-A339-BD85-FBC0FC0A4727}"/>
                </a:ext>
              </a:extLst>
            </p:cNvPr>
            <p:cNvSpPr/>
            <p:nvPr/>
          </p:nvSpPr>
          <p:spPr>
            <a:xfrm>
              <a:off x="913482" y="6350228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5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Partial Circle 48">
              <a:extLst>
                <a:ext uri="{FF2B5EF4-FFF2-40B4-BE49-F238E27FC236}">
                  <a16:creationId xmlns:a16="http://schemas.microsoft.com/office/drawing/2014/main" id="{4D82EF14-4DD7-B028-CABD-BD8D79D9AB84}"/>
                </a:ext>
              </a:extLst>
            </p:cNvPr>
            <p:cNvSpPr/>
            <p:nvPr/>
          </p:nvSpPr>
          <p:spPr>
            <a:xfrm>
              <a:off x="913482" y="6350228"/>
              <a:ext cx="432000" cy="432000"/>
            </a:xfrm>
            <a:prstGeom prst="pie">
              <a:avLst>
                <a:gd name="adj1" fmla="val 5365233"/>
                <a:gd name="adj2" fmla="val 16138850"/>
              </a:avLst>
            </a:prstGeom>
            <a:solidFill>
              <a:srgbClr val="005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DCCE2DA-1729-BF24-49CD-2B6AD721358C}"/>
              </a:ext>
            </a:extLst>
          </p:cNvPr>
          <p:cNvGrpSpPr/>
          <p:nvPr/>
        </p:nvGrpSpPr>
        <p:grpSpPr>
          <a:xfrm>
            <a:off x="4161537" y="3020405"/>
            <a:ext cx="504000" cy="504000"/>
            <a:chOff x="913482" y="6350228"/>
            <a:chExt cx="432000" cy="4320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57660F04-9FD5-340B-4583-81FF5CAC5358}"/>
                </a:ext>
              </a:extLst>
            </p:cNvPr>
            <p:cNvSpPr/>
            <p:nvPr/>
          </p:nvSpPr>
          <p:spPr>
            <a:xfrm>
              <a:off x="913482" y="6350228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5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Partial Circle 51">
              <a:extLst>
                <a:ext uri="{FF2B5EF4-FFF2-40B4-BE49-F238E27FC236}">
                  <a16:creationId xmlns:a16="http://schemas.microsoft.com/office/drawing/2014/main" id="{FA4CBB0F-1506-AA99-F7A0-52B6D53AADD0}"/>
                </a:ext>
              </a:extLst>
            </p:cNvPr>
            <p:cNvSpPr/>
            <p:nvPr/>
          </p:nvSpPr>
          <p:spPr>
            <a:xfrm>
              <a:off x="913482" y="6350228"/>
              <a:ext cx="432000" cy="432000"/>
            </a:xfrm>
            <a:prstGeom prst="pie">
              <a:avLst>
                <a:gd name="adj1" fmla="val 5365233"/>
                <a:gd name="adj2" fmla="val 16138850"/>
              </a:avLst>
            </a:prstGeom>
            <a:solidFill>
              <a:schemeClr val="bg1"/>
            </a:solidFill>
            <a:ln>
              <a:solidFill>
                <a:srgbClr val="005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7" name="Graphic 76" descr="Folder Search with solid fill">
            <a:extLst>
              <a:ext uri="{FF2B5EF4-FFF2-40B4-BE49-F238E27FC236}">
                <a16:creationId xmlns:a16="http://schemas.microsoft.com/office/drawing/2014/main" id="{05965611-6EC5-D33C-54B3-B6B429C6F0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2388" y="3983959"/>
            <a:ext cx="521208" cy="521208"/>
          </a:xfrm>
          <a:prstGeom prst="rect">
            <a:avLst/>
          </a:prstGeom>
        </p:spPr>
      </p:pic>
      <p:sp>
        <p:nvSpPr>
          <p:cNvPr id="78" name="Oval 77">
            <a:extLst>
              <a:ext uri="{FF2B5EF4-FFF2-40B4-BE49-F238E27FC236}">
                <a16:creationId xmlns:a16="http://schemas.microsoft.com/office/drawing/2014/main" id="{6213DA1C-00D2-39A8-8246-026212366CE5}"/>
              </a:ext>
            </a:extLst>
          </p:cNvPr>
          <p:cNvSpPr/>
          <p:nvPr/>
        </p:nvSpPr>
        <p:spPr>
          <a:xfrm>
            <a:off x="4161537" y="3020405"/>
            <a:ext cx="504000" cy="504000"/>
          </a:xfrm>
          <a:prstGeom prst="ellipse">
            <a:avLst/>
          </a:prstGeom>
          <a:solidFill>
            <a:schemeClr val="bg1"/>
          </a:solidFill>
          <a:ln>
            <a:solidFill>
              <a:srgbClr val="005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4FEE9C39-044C-18A1-483F-21FF01DCC632}"/>
              </a:ext>
            </a:extLst>
          </p:cNvPr>
          <p:cNvSpPr/>
          <p:nvPr/>
        </p:nvSpPr>
        <p:spPr>
          <a:xfrm>
            <a:off x="3265765" y="3030168"/>
            <a:ext cx="504000" cy="504000"/>
          </a:xfrm>
          <a:prstGeom prst="ellipse">
            <a:avLst/>
          </a:prstGeom>
          <a:solidFill>
            <a:schemeClr val="bg1"/>
          </a:solidFill>
          <a:ln>
            <a:solidFill>
              <a:srgbClr val="005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EE56AF8C-B8C3-9E3E-F011-704B59ED98A6}"/>
              </a:ext>
            </a:extLst>
          </p:cNvPr>
          <p:cNvSpPr/>
          <p:nvPr/>
        </p:nvSpPr>
        <p:spPr>
          <a:xfrm>
            <a:off x="4161537" y="5325932"/>
            <a:ext cx="504000" cy="504000"/>
          </a:xfrm>
          <a:prstGeom prst="ellipse">
            <a:avLst/>
          </a:prstGeom>
          <a:solidFill>
            <a:schemeClr val="bg1"/>
          </a:solidFill>
          <a:ln>
            <a:solidFill>
              <a:srgbClr val="005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2CF7B38B-2621-7A8B-75E5-48D19A68BD5E}"/>
              </a:ext>
            </a:extLst>
          </p:cNvPr>
          <p:cNvSpPr/>
          <p:nvPr/>
        </p:nvSpPr>
        <p:spPr>
          <a:xfrm>
            <a:off x="3265765" y="5335695"/>
            <a:ext cx="504000" cy="504000"/>
          </a:xfrm>
          <a:prstGeom prst="ellipse">
            <a:avLst/>
          </a:prstGeom>
          <a:solidFill>
            <a:schemeClr val="bg1"/>
          </a:solidFill>
          <a:ln>
            <a:solidFill>
              <a:srgbClr val="005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6BB5F23-3F5F-6DF3-964E-226B23994C84}"/>
              </a:ext>
            </a:extLst>
          </p:cNvPr>
          <p:cNvGrpSpPr/>
          <p:nvPr/>
        </p:nvGrpSpPr>
        <p:grpSpPr>
          <a:xfrm>
            <a:off x="2383175" y="5335695"/>
            <a:ext cx="504001" cy="504000"/>
            <a:chOff x="913481" y="6350228"/>
            <a:chExt cx="432001" cy="4320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88BFF0F-1860-D835-4A3F-651A38069C5E}"/>
                </a:ext>
              </a:extLst>
            </p:cNvPr>
            <p:cNvSpPr/>
            <p:nvPr/>
          </p:nvSpPr>
          <p:spPr>
            <a:xfrm>
              <a:off x="913481" y="6350228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5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artial Circle 9">
              <a:extLst>
                <a:ext uri="{FF2B5EF4-FFF2-40B4-BE49-F238E27FC236}">
                  <a16:creationId xmlns:a16="http://schemas.microsoft.com/office/drawing/2014/main" id="{5BEE8359-2144-A5D0-FA88-C18214B82CB8}"/>
                </a:ext>
              </a:extLst>
            </p:cNvPr>
            <p:cNvSpPr/>
            <p:nvPr/>
          </p:nvSpPr>
          <p:spPr>
            <a:xfrm>
              <a:off x="913482" y="6350228"/>
              <a:ext cx="432000" cy="432000"/>
            </a:xfrm>
            <a:prstGeom prst="pie">
              <a:avLst>
                <a:gd name="adj1" fmla="val 10786273"/>
                <a:gd name="adj2" fmla="val 16138850"/>
              </a:avLst>
            </a:prstGeom>
            <a:solidFill>
              <a:srgbClr val="005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C1FCB6A-CE47-2DF4-8E16-5098523E66BB}"/>
              </a:ext>
            </a:extLst>
          </p:cNvPr>
          <p:cNvGrpSpPr/>
          <p:nvPr/>
        </p:nvGrpSpPr>
        <p:grpSpPr>
          <a:xfrm>
            <a:off x="3276012" y="4200445"/>
            <a:ext cx="504001" cy="504000"/>
            <a:chOff x="913481" y="6350228"/>
            <a:chExt cx="432001" cy="4320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955E47A-2550-401D-06C5-C716955E5423}"/>
                </a:ext>
              </a:extLst>
            </p:cNvPr>
            <p:cNvSpPr/>
            <p:nvPr/>
          </p:nvSpPr>
          <p:spPr>
            <a:xfrm>
              <a:off x="913481" y="6350228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5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Partial Circle 14">
              <a:extLst>
                <a:ext uri="{FF2B5EF4-FFF2-40B4-BE49-F238E27FC236}">
                  <a16:creationId xmlns:a16="http://schemas.microsoft.com/office/drawing/2014/main" id="{962DFD45-9CF2-D3F8-DE25-45D1DFCF9FE2}"/>
                </a:ext>
              </a:extLst>
            </p:cNvPr>
            <p:cNvSpPr/>
            <p:nvPr/>
          </p:nvSpPr>
          <p:spPr>
            <a:xfrm>
              <a:off x="913482" y="6350228"/>
              <a:ext cx="432000" cy="432000"/>
            </a:xfrm>
            <a:prstGeom prst="pie">
              <a:avLst>
                <a:gd name="adj1" fmla="val 10786273"/>
                <a:gd name="adj2" fmla="val 16138850"/>
              </a:avLst>
            </a:prstGeom>
            <a:solidFill>
              <a:srgbClr val="005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81A3FB5-6B71-BF52-724F-F4B88A1B1BF3}"/>
              </a:ext>
            </a:extLst>
          </p:cNvPr>
          <p:cNvGrpSpPr/>
          <p:nvPr/>
        </p:nvGrpSpPr>
        <p:grpSpPr>
          <a:xfrm>
            <a:off x="4171642" y="4180893"/>
            <a:ext cx="504001" cy="504000"/>
            <a:chOff x="913481" y="6350228"/>
            <a:chExt cx="432001" cy="432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609B1C8-FDDA-C8AB-440D-6AB42210CD33}"/>
                </a:ext>
              </a:extLst>
            </p:cNvPr>
            <p:cNvSpPr/>
            <p:nvPr/>
          </p:nvSpPr>
          <p:spPr>
            <a:xfrm>
              <a:off x="913481" y="6350228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5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Partial Circle 19">
              <a:extLst>
                <a:ext uri="{FF2B5EF4-FFF2-40B4-BE49-F238E27FC236}">
                  <a16:creationId xmlns:a16="http://schemas.microsoft.com/office/drawing/2014/main" id="{CA522E5D-DE3B-7CF3-C3BC-68B7A1ED523A}"/>
                </a:ext>
              </a:extLst>
            </p:cNvPr>
            <p:cNvSpPr/>
            <p:nvPr/>
          </p:nvSpPr>
          <p:spPr>
            <a:xfrm>
              <a:off x="913482" y="6350228"/>
              <a:ext cx="432000" cy="432000"/>
            </a:xfrm>
            <a:prstGeom prst="pie">
              <a:avLst>
                <a:gd name="adj1" fmla="val 10786273"/>
                <a:gd name="adj2" fmla="val 16138850"/>
              </a:avLst>
            </a:prstGeom>
            <a:solidFill>
              <a:srgbClr val="005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821540B-32C6-596C-7A32-EF16EF103554}"/>
              </a:ext>
            </a:extLst>
          </p:cNvPr>
          <p:cNvGrpSpPr/>
          <p:nvPr/>
        </p:nvGrpSpPr>
        <p:grpSpPr>
          <a:xfrm>
            <a:off x="2371394" y="4180893"/>
            <a:ext cx="504000" cy="504000"/>
            <a:chOff x="913482" y="6350228"/>
            <a:chExt cx="432000" cy="43200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DD4E11C-F5AB-E98D-72E9-1D96AC3D8350}"/>
                </a:ext>
              </a:extLst>
            </p:cNvPr>
            <p:cNvSpPr/>
            <p:nvPr/>
          </p:nvSpPr>
          <p:spPr>
            <a:xfrm>
              <a:off x="913482" y="6350228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5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Partial Circle 32">
              <a:extLst>
                <a:ext uri="{FF2B5EF4-FFF2-40B4-BE49-F238E27FC236}">
                  <a16:creationId xmlns:a16="http://schemas.microsoft.com/office/drawing/2014/main" id="{FE995A02-7C76-4BE1-6E1E-D48BD4DFA6A2}"/>
                </a:ext>
              </a:extLst>
            </p:cNvPr>
            <p:cNvSpPr/>
            <p:nvPr/>
          </p:nvSpPr>
          <p:spPr>
            <a:xfrm>
              <a:off x="913482" y="6350228"/>
              <a:ext cx="432000" cy="432000"/>
            </a:xfrm>
            <a:prstGeom prst="pie">
              <a:avLst>
                <a:gd name="adj1" fmla="val 21593365"/>
                <a:gd name="adj2" fmla="val 16138850"/>
              </a:avLst>
            </a:prstGeom>
            <a:solidFill>
              <a:srgbClr val="005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749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82E1745B-1C68-ECEE-06B2-E035A2D4CA0F}"/>
              </a:ext>
            </a:extLst>
          </p:cNvPr>
          <p:cNvSpPr/>
          <p:nvPr/>
        </p:nvSpPr>
        <p:spPr>
          <a:xfrm>
            <a:off x="126128" y="6150209"/>
            <a:ext cx="11904785" cy="187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DEC444F-A439-F369-2903-FE18C3F42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Broadband Policies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FDE246E-9728-A765-3BB9-19A6518A78FE}"/>
              </a:ext>
            </a:extLst>
          </p:cNvPr>
          <p:cNvSpPr>
            <a:spLocks noChangeAspect="1"/>
          </p:cNvSpPr>
          <p:nvPr/>
        </p:nvSpPr>
        <p:spPr>
          <a:xfrm>
            <a:off x="197983" y="992561"/>
            <a:ext cx="4841861" cy="38504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lvl="0" algn="ctr"/>
            <a:r>
              <a:rPr lang="en-US">
                <a:solidFill>
                  <a:schemeClr val="bg1"/>
                </a:solidFill>
                <a:sym typeface="Quattrocento Sans"/>
              </a:rPr>
              <a:t>Readiness Assessment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7E70F7-CDEE-31C8-0843-FC0A0C34079C}"/>
              </a:ext>
            </a:extLst>
          </p:cNvPr>
          <p:cNvSpPr/>
          <p:nvPr/>
        </p:nvSpPr>
        <p:spPr>
          <a:xfrm>
            <a:off x="197983" y="1970266"/>
            <a:ext cx="1935617" cy="106464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defTabSz="914126">
              <a:spcBef>
                <a:spcPts val="100"/>
              </a:spcBef>
            </a:pPr>
            <a:r>
              <a:rPr lang="en-US" sz="1400" b="1">
                <a:solidFill>
                  <a:schemeClr val="bg1"/>
                </a:solidFill>
                <a:sym typeface="Quattrocento Sans"/>
              </a:rPr>
              <a:t>Batch permitting process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257771-CA01-E841-3E88-54D6CB9C09CE}"/>
              </a:ext>
            </a:extLst>
          </p:cNvPr>
          <p:cNvSpPr/>
          <p:nvPr/>
        </p:nvSpPr>
        <p:spPr>
          <a:xfrm>
            <a:off x="197981" y="3140388"/>
            <a:ext cx="1935617" cy="1064648"/>
          </a:xfrm>
          <a:prstGeom prst="rect">
            <a:avLst/>
          </a:prstGeom>
          <a:solidFill>
            <a:srgbClr val="0082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spcBef>
                <a:spcPts val="100"/>
              </a:spcBef>
            </a:pPr>
            <a:r>
              <a:rPr lang="en-US" sz="1200" b="1">
                <a:solidFill>
                  <a:schemeClr val="bg1"/>
                </a:solidFill>
                <a:sym typeface="Quattrocento Sans"/>
              </a:rPr>
              <a:t>Permitting process Documentation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376852-452D-B16A-1871-FFB6E6879CCD}"/>
              </a:ext>
            </a:extLst>
          </p:cNvPr>
          <p:cNvSpPr/>
          <p:nvPr/>
        </p:nvSpPr>
        <p:spPr>
          <a:xfrm>
            <a:off x="197983" y="4299494"/>
            <a:ext cx="1935617" cy="106464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defTabSz="914126">
              <a:spcBef>
                <a:spcPts val="100"/>
              </a:spcBef>
            </a:pPr>
            <a:r>
              <a:rPr lang="en-US" sz="1400" b="1">
                <a:solidFill>
                  <a:schemeClr val="bg1"/>
                </a:solidFill>
                <a:sym typeface="Quattrocento Sans"/>
              </a:rPr>
              <a:t>New Assets Policies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0C45B54-4D29-BEF0-7B1A-3253B03F7474}"/>
              </a:ext>
            </a:extLst>
          </p:cNvPr>
          <p:cNvCxnSpPr/>
          <p:nvPr/>
        </p:nvCxnSpPr>
        <p:spPr>
          <a:xfrm>
            <a:off x="5201837" y="989794"/>
            <a:ext cx="0" cy="512064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B4ABD3AA-B539-46A9-0FA2-B2D2FCEE884B}"/>
              </a:ext>
            </a:extLst>
          </p:cNvPr>
          <p:cNvSpPr>
            <a:spLocks/>
          </p:cNvSpPr>
          <p:nvPr/>
        </p:nvSpPr>
        <p:spPr>
          <a:xfrm>
            <a:off x="5363828" y="989793"/>
            <a:ext cx="6400424" cy="38504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bg1"/>
                </a:solidFill>
                <a:sym typeface="Quattrocento Sans"/>
              </a:rPr>
              <a:t>Recommendations</a:t>
            </a:r>
          </a:p>
        </p:txBody>
      </p: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93DBB934-CB10-8618-2BB0-5B85ED90CAD0}"/>
              </a:ext>
            </a:extLst>
          </p:cNvPr>
          <p:cNvGrpSpPr/>
          <p:nvPr/>
        </p:nvGrpSpPr>
        <p:grpSpPr>
          <a:xfrm>
            <a:off x="5460257" y="1961996"/>
            <a:ext cx="6303995" cy="1074163"/>
            <a:chOff x="5460257" y="2514600"/>
            <a:chExt cx="6303995" cy="1074163"/>
          </a:xfrm>
        </p:grpSpPr>
        <p:sp>
          <p:nvSpPr>
            <p:cNvPr id="57" name="Isosceles Triangle 56">
              <a:extLst>
                <a:ext uri="{FF2B5EF4-FFF2-40B4-BE49-F238E27FC236}">
                  <a16:creationId xmlns:a16="http://schemas.microsoft.com/office/drawing/2014/main" id="{D17027D0-69D9-8B3B-63B6-A25C55B16257}"/>
                </a:ext>
              </a:extLst>
            </p:cNvPr>
            <p:cNvSpPr/>
            <p:nvPr/>
          </p:nvSpPr>
          <p:spPr>
            <a:xfrm rot="5400000">
              <a:off x="5021345" y="2953512"/>
              <a:ext cx="1060704" cy="182880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B71EC3FE-CD3F-6B97-6C16-57CA6E2A0C8A}"/>
                </a:ext>
              </a:extLst>
            </p:cNvPr>
            <p:cNvSpPr/>
            <p:nvPr/>
          </p:nvSpPr>
          <p:spPr>
            <a:xfrm>
              <a:off x="5707306" y="2528059"/>
              <a:ext cx="6056946" cy="1060704"/>
            </a:xfrm>
            <a:prstGeom prst="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1440" tIns="45720" rIns="91440" bIns="45720" rtlCol="0" anchor="ctr"/>
            <a:lstStyle/>
            <a:p>
              <a:r>
                <a:rPr lang="en-US" sz="1600">
                  <a:solidFill>
                    <a:schemeClr val="accent1">
                      <a:lumMod val="50000"/>
                    </a:schemeClr>
                  </a:solidFill>
                  <a:cs typeface="Segoe UI"/>
                  <a:sym typeface="Quattrocento Sans"/>
                </a:rPr>
                <a:t>Establish rules and processes for batch permitting</a:t>
              </a:r>
            </a:p>
          </p:txBody>
        </p:sp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25F3BCBB-DE23-947C-A9C8-1A2B8D75FC80}"/>
              </a:ext>
            </a:extLst>
          </p:cNvPr>
          <p:cNvGrpSpPr/>
          <p:nvPr/>
        </p:nvGrpSpPr>
        <p:grpSpPr>
          <a:xfrm>
            <a:off x="5460257" y="3135631"/>
            <a:ext cx="6303995" cy="1074163"/>
            <a:chOff x="5460257" y="2514600"/>
            <a:chExt cx="6303995" cy="1074163"/>
          </a:xfrm>
        </p:grpSpPr>
        <p:sp>
          <p:nvSpPr>
            <p:cNvPr id="210" name="Isosceles Triangle 209">
              <a:extLst>
                <a:ext uri="{FF2B5EF4-FFF2-40B4-BE49-F238E27FC236}">
                  <a16:creationId xmlns:a16="http://schemas.microsoft.com/office/drawing/2014/main" id="{A73C5934-0E87-B238-1A04-225373B143DB}"/>
                </a:ext>
              </a:extLst>
            </p:cNvPr>
            <p:cNvSpPr/>
            <p:nvPr/>
          </p:nvSpPr>
          <p:spPr>
            <a:xfrm rot="5400000">
              <a:off x="5021345" y="2953512"/>
              <a:ext cx="1060704" cy="182880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7E63F9FC-C130-6CA3-0DE8-B24C9C5B58BD}"/>
                </a:ext>
              </a:extLst>
            </p:cNvPr>
            <p:cNvSpPr/>
            <p:nvPr/>
          </p:nvSpPr>
          <p:spPr>
            <a:xfrm>
              <a:off x="5707306" y="2528059"/>
              <a:ext cx="6056946" cy="1060704"/>
            </a:xfrm>
            <a:prstGeom prst="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1440" tIns="45720" rIns="91440" bIns="45720" rtlCol="0" anchor="ctr"/>
            <a:lstStyle/>
            <a:p>
              <a:pPr marL="176213" marR="0" lvl="0" indent="-176213" algn="l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AEEF">
                      <a:lumMod val="50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Segoe UI"/>
                  <a:sym typeface="Quattrocento Sans"/>
                </a:rPr>
                <a:t>Inventory of public assets</a:t>
              </a:r>
            </a:p>
            <a:p>
              <a:pPr marL="176213" indent="-176213">
                <a:spcBef>
                  <a:spcPts val="1200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sz="1600">
                  <a:solidFill>
                    <a:srgbClr val="00AEEF">
                      <a:lumMod val="50000"/>
                    </a:srgbClr>
                  </a:solidFill>
                  <a:latin typeface="Segoe UI"/>
                  <a:cs typeface="Segoe UI"/>
                  <a:sym typeface="Quattrocento Sans"/>
                </a:rPr>
                <a:t>Provide guidance, rules, and fees to lease public assets (e.g., existing conduit, poles, towers) on Municipal websites.</a:t>
              </a:r>
            </a:p>
          </p:txBody>
        </p: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A9E18E72-FF56-63E0-5732-2F277F858F74}"/>
              </a:ext>
            </a:extLst>
          </p:cNvPr>
          <p:cNvGrpSpPr/>
          <p:nvPr/>
        </p:nvGrpSpPr>
        <p:grpSpPr>
          <a:xfrm>
            <a:off x="5460257" y="4293345"/>
            <a:ext cx="6303995" cy="1074163"/>
            <a:chOff x="5460257" y="2514600"/>
            <a:chExt cx="6303995" cy="1074163"/>
          </a:xfrm>
        </p:grpSpPr>
        <p:sp>
          <p:nvSpPr>
            <p:cNvPr id="213" name="Isosceles Triangle 212">
              <a:extLst>
                <a:ext uri="{FF2B5EF4-FFF2-40B4-BE49-F238E27FC236}">
                  <a16:creationId xmlns:a16="http://schemas.microsoft.com/office/drawing/2014/main" id="{05104087-521E-75B2-41BD-3AB2F8487482}"/>
                </a:ext>
              </a:extLst>
            </p:cNvPr>
            <p:cNvSpPr/>
            <p:nvPr/>
          </p:nvSpPr>
          <p:spPr>
            <a:xfrm rot="5400000">
              <a:off x="5021345" y="2953512"/>
              <a:ext cx="1060704" cy="182880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2C946968-3AAF-9B07-51E9-6A9EA6D5F084}"/>
                </a:ext>
              </a:extLst>
            </p:cNvPr>
            <p:cNvSpPr/>
            <p:nvPr/>
          </p:nvSpPr>
          <p:spPr>
            <a:xfrm>
              <a:off x="5707306" y="2528059"/>
              <a:ext cx="6056946" cy="1060704"/>
            </a:xfrm>
            <a:prstGeom prst="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1440" tIns="45720" rIns="91440" bIns="45720" rtlCol="0" anchor="ctr"/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AEEF">
                      <a:lumMod val="50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Segoe UI"/>
                  <a:sym typeface="Quattrocento Sans"/>
                </a:rPr>
                <a:t>Dig Once / Open Trench Policies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AEEF">
                      <a:lumMod val="50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Segoe UI"/>
                  <a:sym typeface="Quattrocento Sans"/>
                </a:rPr>
                <a:t>Enforce conduit deployment for major construction projects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4FC6BD49-CF82-DEB8-5066-25B0F962ACA0}"/>
              </a:ext>
            </a:extLst>
          </p:cNvPr>
          <p:cNvSpPr/>
          <p:nvPr/>
        </p:nvSpPr>
        <p:spPr>
          <a:xfrm>
            <a:off x="197982" y="3140968"/>
            <a:ext cx="1935617" cy="106464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defTabSz="914126">
              <a:spcBef>
                <a:spcPts val="100"/>
              </a:spcBef>
            </a:pPr>
            <a:r>
              <a:rPr lang="en-US" sz="1400" b="1">
                <a:solidFill>
                  <a:schemeClr val="bg1"/>
                </a:solidFill>
                <a:sym typeface="Quattrocento Sans"/>
              </a:rPr>
              <a:t>Leasing of public assets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60B9054-638D-3602-A4F9-F7BCAFA4FD3E}"/>
              </a:ext>
            </a:extLst>
          </p:cNvPr>
          <p:cNvGrpSpPr/>
          <p:nvPr/>
        </p:nvGrpSpPr>
        <p:grpSpPr>
          <a:xfrm>
            <a:off x="5460258" y="3136211"/>
            <a:ext cx="6303995" cy="1074163"/>
            <a:chOff x="5460257" y="2514600"/>
            <a:chExt cx="6303995" cy="1074163"/>
          </a:xfrm>
        </p:grpSpPr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7DD30304-207B-6ADB-42DE-0EA3B5C57C7F}"/>
                </a:ext>
              </a:extLst>
            </p:cNvPr>
            <p:cNvSpPr/>
            <p:nvPr/>
          </p:nvSpPr>
          <p:spPr>
            <a:xfrm rot="5400000">
              <a:off x="5021345" y="2953512"/>
              <a:ext cx="1060704" cy="182880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E555B56-AD2F-92FC-5777-33CC896DC8B2}"/>
                </a:ext>
              </a:extLst>
            </p:cNvPr>
            <p:cNvSpPr/>
            <p:nvPr/>
          </p:nvSpPr>
          <p:spPr>
            <a:xfrm>
              <a:off x="5707306" y="2528059"/>
              <a:ext cx="6056946" cy="1060704"/>
            </a:xfrm>
            <a:prstGeom prst="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1440" tIns="45720" rIns="91440" bIns="45720" rtlCol="0" anchor="ctr"/>
            <a:lstStyle/>
            <a:p>
              <a:endParaRPr lang="en-US" sz="1400">
                <a:solidFill>
                  <a:schemeClr val="accent1">
                    <a:lumMod val="50000"/>
                  </a:schemeClr>
                </a:solidFill>
                <a:cs typeface="Segoe UI"/>
                <a:sym typeface="Quattrocento Sans"/>
              </a:endParaRP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5DDB653A-31AC-E5CF-D974-2D1FD7A8D856}"/>
              </a:ext>
            </a:extLst>
          </p:cNvPr>
          <p:cNvSpPr/>
          <p:nvPr/>
        </p:nvSpPr>
        <p:spPr>
          <a:xfrm>
            <a:off x="197981" y="5445635"/>
            <a:ext cx="1935617" cy="1064648"/>
          </a:xfrm>
          <a:prstGeom prst="rect">
            <a:avLst/>
          </a:prstGeom>
          <a:solidFill>
            <a:srgbClr val="20A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defTabSz="914126">
              <a:spcBef>
                <a:spcPts val="100"/>
              </a:spcBef>
            </a:pPr>
            <a:r>
              <a:rPr lang="en-US" sz="1400" b="1">
                <a:solidFill>
                  <a:schemeClr val="bg1"/>
                </a:solidFill>
                <a:sym typeface="Quattrocento Sans"/>
              </a:rPr>
              <a:t>Public GIS datasets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E1593F5-2F0A-816D-4CC9-7CCDDA32C4BA}"/>
              </a:ext>
            </a:extLst>
          </p:cNvPr>
          <p:cNvGrpSpPr/>
          <p:nvPr/>
        </p:nvGrpSpPr>
        <p:grpSpPr>
          <a:xfrm>
            <a:off x="5460255" y="5440878"/>
            <a:ext cx="6303995" cy="1074163"/>
            <a:chOff x="5460257" y="2514600"/>
            <a:chExt cx="6303995" cy="1074163"/>
          </a:xfrm>
        </p:grpSpPr>
        <p:sp>
          <p:nvSpPr>
            <p:cNvPr id="60" name="Isosceles Triangle 59">
              <a:extLst>
                <a:ext uri="{FF2B5EF4-FFF2-40B4-BE49-F238E27FC236}">
                  <a16:creationId xmlns:a16="http://schemas.microsoft.com/office/drawing/2014/main" id="{CAA3BA0A-A7BC-4CD1-E4FD-3566F6B69480}"/>
                </a:ext>
              </a:extLst>
            </p:cNvPr>
            <p:cNvSpPr/>
            <p:nvPr/>
          </p:nvSpPr>
          <p:spPr>
            <a:xfrm rot="5400000">
              <a:off x="5021345" y="2953512"/>
              <a:ext cx="1060704" cy="182880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DB2EE27F-9D6A-85BE-9C35-87E6A7052DB4}"/>
                </a:ext>
              </a:extLst>
            </p:cNvPr>
            <p:cNvSpPr/>
            <p:nvPr/>
          </p:nvSpPr>
          <p:spPr>
            <a:xfrm>
              <a:off x="5707306" y="2528059"/>
              <a:ext cx="6056946" cy="1060704"/>
            </a:xfrm>
            <a:prstGeom prst="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1440" tIns="45720" rIns="91440" bIns="45720" rtlCol="0" anchor="ctr"/>
            <a:lstStyle/>
            <a:p>
              <a:r>
                <a:rPr lang="en-US" sz="1600">
                  <a:solidFill>
                    <a:schemeClr val="accent1">
                      <a:lumMod val="50000"/>
                    </a:schemeClr>
                  </a:solidFill>
                  <a:cs typeface="Segoe UI"/>
                  <a:sym typeface="Quattrocento Sans"/>
                </a:rPr>
                <a:t>Create (Hollister) / improve (SBC &amp; SJB) GIS Portals with broadband data</a:t>
              </a:r>
            </a:p>
            <a:p>
              <a:pPr marL="342900" lvl="1" indent="-176213"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chemeClr val="accent1">
                      <a:lumMod val="50000"/>
                    </a:schemeClr>
                  </a:solidFill>
                  <a:cs typeface="Segoe UI"/>
                  <a:sym typeface="Quattrocento Sans"/>
                </a:rPr>
                <a:t>Serviceability, ongoing initiatives, existing infra, zoning, etc.</a:t>
              </a:r>
            </a:p>
          </p:txBody>
        </p:sp>
      </p:grpSp>
      <p:pic>
        <p:nvPicPr>
          <p:cNvPr id="65" name="Graphic 64" descr="Document with solid fill">
            <a:extLst>
              <a:ext uri="{FF2B5EF4-FFF2-40B4-BE49-F238E27FC236}">
                <a16:creationId xmlns:a16="http://schemas.microsoft.com/office/drawing/2014/main" id="{173F3E4D-02FE-0691-535F-6585943E2D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1731" y="2031475"/>
            <a:ext cx="521208" cy="521208"/>
          </a:xfrm>
          <a:prstGeom prst="rect">
            <a:avLst/>
          </a:prstGeom>
        </p:spPr>
      </p:pic>
      <p:pic>
        <p:nvPicPr>
          <p:cNvPr id="67" name="Graphic 66" descr="Modern architecture with solid fill">
            <a:extLst>
              <a:ext uri="{FF2B5EF4-FFF2-40B4-BE49-F238E27FC236}">
                <a16:creationId xmlns:a16="http://schemas.microsoft.com/office/drawing/2014/main" id="{73D9105C-9CD9-94FE-1BCF-63DC841436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8463" y="3183149"/>
            <a:ext cx="521208" cy="521208"/>
          </a:xfrm>
          <a:prstGeom prst="rect">
            <a:avLst/>
          </a:prstGeom>
        </p:spPr>
      </p:pic>
      <p:pic>
        <p:nvPicPr>
          <p:cNvPr id="69" name="Graphic 68" descr="Building Brick Wall with solid fill">
            <a:extLst>
              <a:ext uri="{FF2B5EF4-FFF2-40B4-BE49-F238E27FC236}">
                <a16:creationId xmlns:a16="http://schemas.microsoft.com/office/drawing/2014/main" id="{5432C050-26B1-272D-3C67-D6BBBFC9E4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0137" y="4446337"/>
            <a:ext cx="521208" cy="521208"/>
          </a:xfrm>
          <a:prstGeom prst="rect">
            <a:avLst/>
          </a:prstGeom>
        </p:spPr>
      </p:pic>
      <p:pic>
        <p:nvPicPr>
          <p:cNvPr id="71" name="Graphic 70" descr="Map with pin with solid fill">
            <a:extLst>
              <a:ext uri="{FF2B5EF4-FFF2-40B4-BE49-F238E27FC236}">
                <a16:creationId xmlns:a16="http://schemas.microsoft.com/office/drawing/2014/main" id="{F62EC8BD-6F8E-EAD6-2CE5-E0D308A303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90191" y="5632194"/>
            <a:ext cx="521208" cy="521208"/>
          </a:xfrm>
          <a:prstGeom prst="rect">
            <a:avLst/>
          </a:prstGeom>
        </p:spPr>
      </p:pic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6CF5018A-5C88-9B54-70B2-DB732F8A1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11</a:t>
            </a:fld>
            <a:endParaRPr lang="en-US"/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530262F1-CBDD-F412-04C5-FD0F39885EB2}"/>
              </a:ext>
            </a:extLst>
          </p:cNvPr>
          <p:cNvGrpSpPr/>
          <p:nvPr/>
        </p:nvGrpSpPr>
        <p:grpSpPr>
          <a:xfrm>
            <a:off x="2075475" y="1375667"/>
            <a:ext cx="2964367" cy="523220"/>
            <a:chOff x="2075476" y="2128142"/>
            <a:chExt cx="2405392" cy="523220"/>
          </a:xfrm>
        </p:grpSpPr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2CED4EBA-98D7-37DB-D1A0-39D62750004A}"/>
                </a:ext>
              </a:extLst>
            </p:cNvPr>
            <p:cNvGrpSpPr/>
            <p:nvPr/>
          </p:nvGrpSpPr>
          <p:grpSpPr>
            <a:xfrm>
              <a:off x="2075476" y="2143531"/>
              <a:ext cx="901150" cy="492443"/>
              <a:chOff x="2075476" y="2143531"/>
              <a:chExt cx="901150" cy="492443"/>
            </a:xfrm>
          </p:grpSpPr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E546C2D1-57B0-D79B-3C0A-1434FD4CCC6B}"/>
                  </a:ext>
                </a:extLst>
              </p:cNvPr>
              <p:cNvSpPr txBox="1"/>
              <p:nvPr/>
            </p:nvSpPr>
            <p:spPr>
              <a:xfrm>
                <a:off x="2075476" y="2143531"/>
                <a:ext cx="90115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5777"/>
                    </a:solidFill>
                  </a:rPr>
                  <a:t>San Benito </a:t>
                </a:r>
                <a:r>
                  <a:rPr lang="en-US" sz="1200" b="1">
                    <a:solidFill>
                      <a:srgbClr val="005777"/>
                    </a:solidFill>
                  </a:rPr>
                  <a:t>County</a:t>
                </a:r>
              </a:p>
            </p:txBody>
          </p: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5F2D3310-E4D2-F7A7-C47D-D27A2B2815A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86153" y="2634377"/>
                <a:ext cx="658368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84B951D2-065D-9EED-B391-115328CFC9F3}"/>
                </a:ext>
              </a:extLst>
            </p:cNvPr>
            <p:cNvGrpSpPr/>
            <p:nvPr/>
          </p:nvGrpSpPr>
          <p:grpSpPr>
            <a:xfrm>
              <a:off x="2858749" y="2143531"/>
              <a:ext cx="901150" cy="492443"/>
              <a:chOff x="2858749" y="2143531"/>
              <a:chExt cx="901150" cy="492443"/>
            </a:xfrm>
          </p:grpSpPr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2840A681-825A-EDF1-7BB2-C11B42D955B3}"/>
                  </a:ext>
                </a:extLst>
              </p:cNvPr>
              <p:cNvSpPr txBox="1"/>
              <p:nvPr/>
            </p:nvSpPr>
            <p:spPr>
              <a:xfrm>
                <a:off x="2858749" y="2143531"/>
                <a:ext cx="90115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5777"/>
                    </a:solidFill>
                  </a:rPr>
                  <a:t>SJB </a:t>
                </a:r>
              </a:p>
              <a:p>
                <a:pPr algn="ctr"/>
                <a:r>
                  <a:rPr lang="en-US" sz="1200" b="1">
                    <a:solidFill>
                      <a:srgbClr val="005777"/>
                    </a:solidFill>
                  </a:rPr>
                  <a:t>City</a:t>
                </a:r>
              </a:p>
            </p:txBody>
          </p: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0773550D-3C8E-380A-AD91-2CC4B35D349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17927" y="2634377"/>
                <a:ext cx="658368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C9634447-D313-14B9-F388-98F27EC8E0F1}"/>
                </a:ext>
              </a:extLst>
            </p:cNvPr>
            <p:cNvGrpSpPr/>
            <p:nvPr/>
          </p:nvGrpSpPr>
          <p:grpSpPr>
            <a:xfrm>
              <a:off x="3579718" y="2128142"/>
              <a:ext cx="901150" cy="523220"/>
              <a:chOff x="3579718" y="2128142"/>
              <a:chExt cx="901150" cy="523220"/>
            </a:xfrm>
          </p:grpSpPr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5537BCB1-9524-749C-2564-7DF1E55105F5}"/>
                  </a:ext>
                </a:extLst>
              </p:cNvPr>
              <p:cNvSpPr txBox="1"/>
              <p:nvPr/>
            </p:nvSpPr>
            <p:spPr>
              <a:xfrm>
                <a:off x="3579718" y="2128142"/>
                <a:ext cx="9011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5777"/>
                    </a:solidFill>
                  </a:rPr>
                  <a:t>Hollister City</a:t>
                </a:r>
                <a:endParaRPr lang="en-US" sz="1200" b="1">
                  <a:solidFill>
                    <a:srgbClr val="005777"/>
                  </a:solidFill>
                </a:endParaRPr>
              </a:p>
            </p:txBody>
          </p: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6735242A-A39B-DFF0-76F8-FC8D17C97C6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49701" y="2634377"/>
                <a:ext cx="658368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27DC7978-B2AE-0114-2D86-6C0EE3D0F354}"/>
              </a:ext>
            </a:extLst>
          </p:cNvPr>
          <p:cNvGrpSpPr/>
          <p:nvPr/>
        </p:nvGrpSpPr>
        <p:grpSpPr>
          <a:xfrm>
            <a:off x="2217410" y="1970267"/>
            <a:ext cx="2609477" cy="1064648"/>
            <a:chOff x="2217408" y="1961996"/>
            <a:chExt cx="2609477" cy="1090569"/>
          </a:xfrm>
        </p:grpSpPr>
        <p:sp>
          <p:nvSpPr>
            <p:cNvPr id="144" name="Rectangle: Rounded Corners 143">
              <a:extLst>
                <a:ext uri="{FF2B5EF4-FFF2-40B4-BE49-F238E27FC236}">
                  <a16:creationId xmlns:a16="http://schemas.microsoft.com/office/drawing/2014/main" id="{0849E4FA-70BF-1475-5F40-E395A1DD3B07}"/>
                </a:ext>
              </a:extLst>
            </p:cNvPr>
            <p:cNvSpPr/>
            <p:nvPr/>
          </p:nvSpPr>
          <p:spPr>
            <a:xfrm>
              <a:off x="2217408" y="1961996"/>
              <a:ext cx="826696" cy="1060704"/>
            </a:xfrm>
            <a:prstGeom prst="roundRect">
              <a:avLst>
                <a:gd name="adj" fmla="val 6676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1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45" name="Rectangle: Rounded Corners 144">
              <a:extLst>
                <a:ext uri="{FF2B5EF4-FFF2-40B4-BE49-F238E27FC236}">
                  <a16:creationId xmlns:a16="http://schemas.microsoft.com/office/drawing/2014/main" id="{C221D46D-8622-69EE-A058-516E2A1C7F2B}"/>
                </a:ext>
              </a:extLst>
            </p:cNvPr>
            <p:cNvSpPr/>
            <p:nvPr/>
          </p:nvSpPr>
          <p:spPr>
            <a:xfrm>
              <a:off x="3109324" y="1991550"/>
              <a:ext cx="826696" cy="1060704"/>
            </a:xfrm>
            <a:prstGeom prst="roundRect">
              <a:avLst>
                <a:gd name="adj" fmla="val 6676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1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46" name="Rectangle: Rounded Corners 145">
              <a:extLst>
                <a:ext uri="{FF2B5EF4-FFF2-40B4-BE49-F238E27FC236}">
                  <a16:creationId xmlns:a16="http://schemas.microsoft.com/office/drawing/2014/main" id="{07F03F13-B6A0-D0C4-682B-E1ECE6F7070C}"/>
                </a:ext>
              </a:extLst>
            </p:cNvPr>
            <p:cNvSpPr/>
            <p:nvPr/>
          </p:nvSpPr>
          <p:spPr>
            <a:xfrm>
              <a:off x="4000189" y="1991861"/>
              <a:ext cx="826696" cy="1060704"/>
            </a:xfrm>
            <a:prstGeom prst="roundRect">
              <a:avLst>
                <a:gd name="adj" fmla="val 6676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1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2FD0CAC0-107D-8BC8-75EE-E6F43874DD4B}"/>
                </a:ext>
              </a:extLst>
            </p:cNvPr>
            <p:cNvGrpSpPr/>
            <p:nvPr/>
          </p:nvGrpSpPr>
          <p:grpSpPr>
            <a:xfrm>
              <a:off x="2371393" y="2270207"/>
              <a:ext cx="504000" cy="504000"/>
              <a:chOff x="913482" y="6350228"/>
              <a:chExt cx="432000" cy="432000"/>
            </a:xfrm>
          </p:grpSpPr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C15AAE75-69A6-AD08-F0A1-FD57D8F52136}"/>
                  </a:ext>
                </a:extLst>
              </p:cNvPr>
              <p:cNvSpPr/>
              <p:nvPr/>
            </p:nvSpPr>
            <p:spPr>
              <a:xfrm>
                <a:off x="913482" y="6350228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577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Partial Circle 214">
                <a:extLst>
                  <a:ext uri="{FF2B5EF4-FFF2-40B4-BE49-F238E27FC236}">
                    <a16:creationId xmlns:a16="http://schemas.microsoft.com/office/drawing/2014/main" id="{27B0363F-8656-B962-4943-53544F60F210}"/>
                  </a:ext>
                </a:extLst>
              </p:cNvPr>
              <p:cNvSpPr/>
              <p:nvPr/>
            </p:nvSpPr>
            <p:spPr>
              <a:xfrm>
                <a:off x="913482" y="6350228"/>
                <a:ext cx="432000" cy="432000"/>
              </a:xfrm>
              <a:prstGeom prst="pie">
                <a:avLst>
                  <a:gd name="adj1" fmla="val 5365233"/>
                  <a:gd name="adj2" fmla="val 16138850"/>
                </a:avLst>
              </a:prstGeom>
              <a:solidFill>
                <a:srgbClr val="0057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7B5DB649-7810-5A3B-E136-8CE62236DF7B}"/>
                </a:ext>
              </a:extLst>
            </p:cNvPr>
            <p:cNvGrpSpPr/>
            <p:nvPr/>
          </p:nvGrpSpPr>
          <p:grpSpPr>
            <a:xfrm>
              <a:off x="3265765" y="2277693"/>
              <a:ext cx="504000" cy="504000"/>
              <a:chOff x="913482" y="6350228"/>
              <a:chExt cx="432000" cy="432000"/>
            </a:xfrm>
          </p:grpSpPr>
          <p:sp>
            <p:nvSpPr>
              <p:cNvPr id="217" name="Oval 216">
                <a:extLst>
                  <a:ext uri="{FF2B5EF4-FFF2-40B4-BE49-F238E27FC236}">
                    <a16:creationId xmlns:a16="http://schemas.microsoft.com/office/drawing/2014/main" id="{B62ADED3-99AB-F112-D6CC-3CAC411E3D04}"/>
                  </a:ext>
                </a:extLst>
              </p:cNvPr>
              <p:cNvSpPr/>
              <p:nvPr/>
            </p:nvSpPr>
            <p:spPr>
              <a:xfrm>
                <a:off x="913482" y="6350228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577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Partial Circle 217">
                <a:extLst>
                  <a:ext uri="{FF2B5EF4-FFF2-40B4-BE49-F238E27FC236}">
                    <a16:creationId xmlns:a16="http://schemas.microsoft.com/office/drawing/2014/main" id="{9FAA74F1-A25E-64D4-BE2C-D2A4ACECA313}"/>
                  </a:ext>
                </a:extLst>
              </p:cNvPr>
              <p:cNvSpPr/>
              <p:nvPr/>
            </p:nvSpPr>
            <p:spPr>
              <a:xfrm>
                <a:off x="913482" y="6350228"/>
                <a:ext cx="432000" cy="432000"/>
              </a:xfrm>
              <a:prstGeom prst="pie">
                <a:avLst>
                  <a:gd name="adj1" fmla="val 5365233"/>
                  <a:gd name="adj2" fmla="val 16138850"/>
                </a:avLst>
              </a:prstGeom>
              <a:solidFill>
                <a:srgbClr val="0057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19" name="Group 218">
              <a:extLst>
                <a:ext uri="{FF2B5EF4-FFF2-40B4-BE49-F238E27FC236}">
                  <a16:creationId xmlns:a16="http://schemas.microsoft.com/office/drawing/2014/main" id="{0D1EFBBC-FEC6-6EC4-6811-05C6795F7669}"/>
                </a:ext>
              </a:extLst>
            </p:cNvPr>
            <p:cNvGrpSpPr/>
            <p:nvPr/>
          </p:nvGrpSpPr>
          <p:grpSpPr>
            <a:xfrm>
              <a:off x="4161537" y="2267930"/>
              <a:ext cx="504000" cy="504000"/>
              <a:chOff x="913482" y="6350228"/>
              <a:chExt cx="432000" cy="432000"/>
            </a:xfrm>
          </p:grpSpPr>
          <p:sp>
            <p:nvSpPr>
              <p:cNvPr id="220" name="Oval 219">
                <a:extLst>
                  <a:ext uri="{FF2B5EF4-FFF2-40B4-BE49-F238E27FC236}">
                    <a16:creationId xmlns:a16="http://schemas.microsoft.com/office/drawing/2014/main" id="{BD2E982A-12E5-4AE0-BBA5-5791DD58341F}"/>
                  </a:ext>
                </a:extLst>
              </p:cNvPr>
              <p:cNvSpPr/>
              <p:nvPr/>
            </p:nvSpPr>
            <p:spPr>
              <a:xfrm>
                <a:off x="913482" y="6350228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577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Partial Circle 220">
                <a:extLst>
                  <a:ext uri="{FF2B5EF4-FFF2-40B4-BE49-F238E27FC236}">
                    <a16:creationId xmlns:a16="http://schemas.microsoft.com/office/drawing/2014/main" id="{370D80C5-DBA4-D88E-464D-0C98ED6FE436}"/>
                  </a:ext>
                </a:extLst>
              </p:cNvPr>
              <p:cNvSpPr/>
              <p:nvPr/>
            </p:nvSpPr>
            <p:spPr>
              <a:xfrm>
                <a:off x="913482" y="6350228"/>
                <a:ext cx="432000" cy="432000"/>
              </a:xfrm>
              <a:prstGeom prst="pie">
                <a:avLst>
                  <a:gd name="adj1" fmla="val 5365233"/>
                  <a:gd name="adj2" fmla="val 16138850"/>
                </a:avLst>
              </a:prstGeom>
              <a:solidFill>
                <a:srgbClr val="0057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F907D0AC-FADD-6552-DF86-639CBAB7343D}"/>
              </a:ext>
            </a:extLst>
          </p:cNvPr>
          <p:cNvGrpSpPr/>
          <p:nvPr/>
        </p:nvGrpSpPr>
        <p:grpSpPr>
          <a:xfrm>
            <a:off x="2211872" y="3142895"/>
            <a:ext cx="2609477" cy="1064648"/>
            <a:chOff x="2217408" y="1961996"/>
            <a:chExt cx="2609477" cy="1090569"/>
          </a:xfrm>
        </p:grpSpPr>
        <p:sp>
          <p:nvSpPr>
            <p:cNvPr id="242" name="Rectangle: Rounded Corners 241">
              <a:extLst>
                <a:ext uri="{FF2B5EF4-FFF2-40B4-BE49-F238E27FC236}">
                  <a16:creationId xmlns:a16="http://schemas.microsoft.com/office/drawing/2014/main" id="{B16ABE02-B648-04FB-AA60-A430E07F9D5E}"/>
                </a:ext>
              </a:extLst>
            </p:cNvPr>
            <p:cNvSpPr/>
            <p:nvPr/>
          </p:nvSpPr>
          <p:spPr>
            <a:xfrm>
              <a:off x="2217408" y="1961996"/>
              <a:ext cx="826696" cy="1060704"/>
            </a:xfrm>
            <a:prstGeom prst="roundRect">
              <a:avLst>
                <a:gd name="adj" fmla="val 6676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1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43" name="Rectangle: Rounded Corners 242">
              <a:extLst>
                <a:ext uri="{FF2B5EF4-FFF2-40B4-BE49-F238E27FC236}">
                  <a16:creationId xmlns:a16="http://schemas.microsoft.com/office/drawing/2014/main" id="{2E70A0AA-0C08-918E-F7D7-373AA3AE5B0C}"/>
                </a:ext>
              </a:extLst>
            </p:cNvPr>
            <p:cNvSpPr/>
            <p:nvPr/>
          </p:nvSpPr>
          <p:spPr>
            <a:xfrm>
              <a:off x="3109324" y="1991550"/>
              <a:ext cx="826696" cy="1060704"/>
            </a:xfrm>
            <a:prstGeom prst="roundRect">
              <a:avLst>
                <a:gd name="adj" fmla="val 6676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1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44" name="Rectangle: Rounded Corners 243">
              <a:extLst>
                <a:ext uri="{FF2B5EF4-FFF2-40B4-BE49-F238E27FC236}">
                  <a16:creationId xmlns:a16="http://schemas.microsoft.com/office/drawing/2014/main" id="{0765E42A-896A-9CD6-27C1-15410A6A6B43}"/>
                </a:ext>
              </a:extLst>
            </p:cNvPr>
            <p:cNvSpPr/>
            <p:nvPr/>
          </p:nvSpPr>
          <p:spPr>
            <a:xfrm>
              <a:off x="4000189" y="1991861"/>
              <a:ext cx="826696" cy="1060704"/>
            </a:xfrm>
            <a:prstGeom prst="roundRect">
              <a:avLst>
                <a:gd name="adj" fmla="val 6676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1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grpSp>
          <p:nvGrpSpPr>
            <p:cNvPr id="246" name="Group 245">
              <a:extLst>
                <a:ext uri="{FF2B5EF4-FFF2-40B4-BE49-F238E27FC236}">
                  <a16:creationId xmlns:a16="http://schemas.microsoft.com/office/drawing/2014/main" id="{2985BFEC-8EB5-815A-8B57-1D98300A53F0}"/>
                </a:ext>
              </a:extLst>
            </p:cNvPr>
            <p:cNvGrpSpPr/>
            <p:nvPr/>
          </p:nvGrpSpPr>
          <p:grpSpPr>
            <a:xfrm>
              <a:off x="3265765" y="2277693"/>
              <a:ext cx="504000" cy="504000"/>
              <a:chOff x="913482" y="6350228"/>
              <a:chExt cx="432000" cy="432000"/>
            </a:xfrm>
          </p:grpSpPr>
          <p:sp>
            <p:nvSpPr>
              <p:cNvPr id="250" name="Oval 249">
                <a:extLst>
                  <a:ext uri="{FF2B5EF4-FFF2-40B4-BE49-F238E27FC236}">
                    <a16:creationId xmlns:a16="http://schemas.microsoft.com/office/drawing/2014/main" id="{D8F3A80F-B52B-755C-50A0-6C7AA3630A01}"/>
                  </a:ext>
                </a:extLst>
              </p:cNvPr>
              <p:cNvSpPr/>
              <p:nvPr/>
            </p:nvSpPr>
            <p:spPr>
              <a:xfrm>
                <a:off x="913482" y="6350228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577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Partial Circle 250">
                <a:extLst>
                  <a:ext uri="{FF2B5EF4-FFF2-40B4-BE49-F238E27FC236}">
                    <a16:creationId xmlns:a16="http://schemas.microsoft.com/office/drawing/2014/main" id="{7A81F9DC-4B34-B518-F998-5F6DE1FF37E4}"/>
                  </a:ext>
                </a:extLst>
              </p:cNvPr>
              <p:cNvSpPr/>
              <p:nvPr/>
            </p:nvSpPr>
            <p:spPr>
              <a:xfrm>
                <a:off x="913482" y="6350228"/>
                <a:ext cx="432000" cy="432000"/>
              </a:xfrm>
              <a:prstGeom prst="pie">
                <a:avLst>
                  <a:gd name="adj1" fmla="val 5365233"/>
                  <a:gd name="adj2" fmla="val 16138850"/>
                </a:avLst>
              </a:prstGeom>
              <a:solidFill>
                <a:srgbClr val="0057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47" name="Group 246">
              <a:extLst>
                <a:ext uri="{FF2B5EF4-FFF2-40B4-BE49-F238E27FC236}">
                  <a16:creationId xmlns:a16="http://schemas.microsoft.com/office/drawing/2014/main" id="{D9DECECF-608E-4F26-E837-F307ED24BD01}"/>
                </a:ext>
              </a:extLst>
            </p:cNvPr>
            <p:cNvGrpSpPr/>
            <p:nvPr/>
          </p:nvGrpSpPr>
          <p:grpSpPr>
            <a:xfrm>
              <a:off x="4161537" y="2267930"/>
              <a:ext cx="504000" cy="504000"/>
              <a:chOff x="913482" y="6350228"/>
              <a:chExt cx="432000" cy="432000"/>
            </a:xfrm>
          </p:grpSpPr>
          <p:sp>
            <p:nvSpPr>
              <p:cNvPr id="248" name="Oval 247">
                <a:extLst>
                  <a:ext uri="{FF2B5EF4-FFF2-40B4-BE49-F238E27FC236}">
                    <a16:creationId xmlns:a16="http://schemas.microsoft.com/office/drawing/2014/main" id="{24B9F1F4-BE3C-1AD0-3B5C-A5AEBA7FB385}"/>
                  </a:ext>
                </a:extLst>
              </p:cNvPr>
              <p:cNvSpPr/>
              <p:nvPr/>
            </p:nvSpPr>
            <p:spPr>
              <a:xfrm>
                <a:off x="913482" y="6350228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577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Partial Circle 248">
                <a:extLst>
                  <a:ext uri="{FF2B5EF4-FFF2-40B4-BE49-F238E27FC236}">
                    <a16:creationId xmlns:a16="http://schemas.microsoft.com/office/drawing/2014/main" id="{40AA5F05-3E33-B271-0C2D-E926341C2389}"/>
                  </a:ext>
                </a:extLst>
              </p:cNvPr>
              <p:cNvSpPr/>
              <p:nvPr/>
            </p:nvSpPr>
            <p:spPr>
              <a:xfrm>
                <a:off x="913482" y="6350228"/>
                <a:ext cx="432000" cy="432000"/>
              </a:xfrm>
              <a:prstGeom prst="pie">
                <a:avLst>
                  <a:gd name="adj1" fmla="val 5365233"/>
                  <a:gd name="adj2" fmla="val 16138850"/>
                </a:avLst>
              </a:prstGeom>
              <a:solidFill>
                <a:srgbClr val="0057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55" name="Rectangle: Rounded Corners 254">
            <a:extLst>
              <a:ext uri="{FF2B5EF4-FFF2-40B4-BE49-F238E27FC236}">
                <a16:creationId xmlns:a16="http://schemas.microsoft.com/office/drawing/2014/main" id="{FA0C7640-25C6-8467-D312-026CA81E8BDF}"/>
              </a:ext>
            </a:extLst>
          </p:cNvPr>
          <p:cNvSpPr/>
          <p:nvPr/>
        </p:nvSpPr>
        <p:spPr>
          <a:xfrm>
            <a:off x="2215550" y="4306804"/>
            <a:ext cx="826696" cy="1035493"/>
          </a:xfrm>
          <a:prstGeom prst="roundRect">
            <a:avLst>
              <a:gd name="adj" fmla="val 6676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1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6" name="Rectangle: Rounded Corners 255">
            <a:extLst>
              <a:ext uri="{FF2B5EF4-FFF2-40B4-BE49-F238E27FC236}">
                <a16:creationId xmlns:a16="http://schemas.microsoft.com/office/drawing/2014/main" id="{88CFACC3-EC52-9F0B-BC71-80D65CB5915F}"/>
              </a:ext>
            </a:extLst>
          </p:cNvPr>
          <p:cNvSpPr/>
          <p:nvPr/>
        </p:nvSpPr>
        <p:spPr>
          <a:xfrm>
            <a:off x="3107466" y="4335656"/>
            <a:ext cx="826696" cy="1035493"/>
          </a:xfrm>
          <a:prstGeom prst="roundRect">
            <a:avLst>
              <a:gd name="adj" fmla="val 6676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1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7" name="Rectangle: Rounded Corners 256">
            <a:extLst>
              <a:ext uri="{FF2B5EF4-FFF2-40B4-BE49-F238E27FC236}">
                <a16:creationId xmlns:a16="http://schemas.microsoft.com/office/drawing/2014/main" id="{9E7AEC38-6A89-47A0-A1F0-73D55FB0AE38}"/>
              </a:ext>
            </a:extLst>
          </p:cNvPr>
          <p:cNvSpPr/>
          <p:nvPr/>
        </p:nvSpPr>
        <p:spPr>
          <a:xfrm>
            <a:off x="3998331" y="4335959"/>
            <a:ext cx="826696" cy="1035493"/>
          </a:xfrm>
          <a:prstGeom prst="roundRect">
            <a:avLst>
              <a:gd name="adj" fmla="val 6676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10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38520150-FA04-1AF6-47BD-6894D7AE1F4E}"/>
              </a:ext>
            </a:extLst>
          </p:cNvPr>
          <p:cNvGrpSpPr/>
          <p:nvPr/>
        </p:nvGrpSpPr>
        <p:grpSpPr>
          <a:xfrm>
            <a:off x="2369535" y="4607689"/>
            <a:ext cx="504000" cy="492021"/>
            <a:chOff x="913482" y="6350228"/>
            <a:chExt cx="432000" cy="432000"/>
          </a:xfrm>
        </p:grpSpPr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316830AD-613E-AFB8-A570-F76D5644846E}"/>
                </a:ext>
              </a:extLst>
            </p:cNvPr>
            <p:cNvSpPr/>
            <p:nvPr/>
          </p:nvSpPr>
          <p:spPr>
            <a:xfrm>
              <a:off x="913482" y="6350228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5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Partial Circle 265">
              <a:extLst>
                <a:ext uri="{FF2B5EF4-FFF2-40B4-BE49-F238E27FC236}">
                  <a16:creationId xmlns:a16="http://schemas.microsoft.com/office/drawing/2014/main" id="{1373C107-CC88-E158-1B7E-DF1421662E0E}"/>
                </a:ext>
              </a:extLst>
            </p:cNvPr>
            <p:cNvSpPr/>
            <p:nvPr/>
          </p:nvSpPr>
          <p:spPr>
            <a:xfrm>
              <a:off x="913482" y="6350228"/>
              <a:ext cx="432000" cy="432000"/>
            </a:xfrm>
            <a:prstGeom prst="pie">
              <a:avLst>
                <a:gd name="adj1" fmla="val 5365233"/>
                <a:gd name="adj2" fmla="val 16138850"/>
              </a:avLst>
            </a:prstGeom>
            <a:solidFill>
              <a:srgbClr val="005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E702F959-6BDE-E206-44D1-659CD00CD1A1}"/>
              </a:ext>
            </a:extLst>
          </p:cNvPr>
          <p:cNvGrpSpPr/>
          <p:nvPr/>
        </p:nvGrpSpPr>
        <p:grpSpPr>
          <a:xfrm>
            <a:off x="3263907" y="4614997"/>
            <a:ext cx="504000" cy="492021"/>
            <a:chOff x="913482" y="6350228"/>
            <a:chExt cx="432000" cy="432000"/>
          </a:xfrm>
        </p:grpSpPr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653B6941-A321-D5C8-D251-E1D621C303F8}"/>
                </a:ext>
              </a:extLst>
            </p:cNvPr>
            <p:cNvSpPr/>
            <p:nvPr/>
          </p:nvSpPr>
          <p:spPr>
            <a:xfrm>
              <a:off x="913482" y="6350228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5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Partial Circle 263">
              <a:extLst>
                <a:ext uri="{FF2B5EF4-FFF2-40B4-BE49-F238E27FC236}">
                  <a16:creationId xmlns:a16="http://schemas.microsoft.com/office/drawing/2014/main" id="{14F43D38-6D2D-58E3-3D87-E1C1702E4CDC}"/>
                </a:ext>
              </a:extLst>
            </p:cNvPr>
            <p:cNvSpPr/>
            <p:nvPr/>
          </p:nvSpPr>
          <p:spPr>
            <a:xfrm>
              <a:off x="913482" y="6350228"/>
              <a:ext cx="432000" cy="432000"/>
            </a:xfrm>
            <a:prstGeom prst="pie">
              <a:avLst>
                <a:gd name="adj1" fmla="val 5365233"/>
                <a:gd name="adj2" fmla="val 16138850"/>
              </a:avLst>
            </a:prstGeom>
            <a:solidFill>
              <a:srgbClr val="005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E778FD2C-7E2E-9CCF-4371-2ED6A3572933}"/>
              </a:ext>
            </a:extLst>
          </p:cNvPr>
          <p:cNvGrpSpPr/>
          <p:nvPr/>
        </p:nvGrpSpPr>
        <p:grpSpPr>
          <a:xfrm>
            <a:off x="4159679" y="4605466"/>
            <a:ext cx="504000" cy="492021"/>
            <a:chOff x="913482" y="6350228"/>
            <a:chExt cx="432000" cy="432000"/>
          </a:xfrm>
        </p:grpSpPr>
        <p:sp>
          <p:nvSpPr>
            <p:cNvPr id="261" name="Oval 260">
              <a:extLst>
                <a:ext uri="{FF2B5EF4-FFF2-40B4-BE49-F238E27FC236}">
                  <a16:creationId xmlns:a16="http://schemas.microsoft.com/office/drawing/2014/main" id="{7796D55A-797E-3E30-2DCE-3E0EB9B9B1AA}"/>
                </a:ext>
              </a:extLst>
            </p:cNvPr>
            <p:cNvSpPr/>
            <p:nvPr/>
          </p:nvSpPr>
          <p:spPr>
            <a:xfrm>
              <a:off x="913482" y="6350228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5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Partial Circle 261">
              <a:extLst>
                <a:ext uri="{FF2B5EF4-FFF2-40B4-BE49-F238E27FC236}">
                  <a16:creationId xmlns:a16="http://schemas.microsoft.com/office/drawing/2014/main" id="{B018B804-02AF-411E-A505-DB5232938D9D}"/>
                </a:ext>
              </a:extLst>
            </p:cNvPr>
            <p:cNvSpPr/>
            <p:nvPr/>
          </p:nvSpPr>
          <p:spPr>
            <a:xfrm>
              <a:off x="913482" y="6350228"/>
              <a:ext cx="432000" cy="432000"/>
            </a:xfrm>
            <a:prstGeom prst="pie">
              <a:avLst>
                <a:gd name="adj1" fmla="val 5365233"/>
                <a:gd name="adj2" fmla="val 16138850"/>
              </a:avLst>
            </a:prstGeom>
            <a:solidFill>
              <a:srgbClr val="005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E0E552C6-2639-C535-8D64-76C0B472F551}"/>
              </a:ext>
            </a:extLst>
          </p:cNvPr>
          <p:cNvGrpSpPr/>
          <p:nvPr/>
        </p:nvGrpSpPr>
        <p:grpSpPr>
          <a:xfrm>
            <a:off x="2214640" y="5438906"/>
            <a:ext cx="2609477" cy="1064648"/>
            <a:chOff x="2217408" y="1961996"/>
            <a:chExt cx="2609477" cy="1090569"/>
          </a:xfrm>
        </p:grpSpPr>
        <p:sp>
          <p:nvSpPr>
            <p:cNvPr id="268" name="Rectangle: Rounded Corners 267">
              <a:extLst>
                <a:ext uri="{FF2B5EF4-FFF2-40B4-BE49-F238E27FC236}">
                  <a16:creationId xmlns:a16="http://schemas.microsoft.com/office/drawing/2014/main" id="{7EC60708-D8A1-BCB3-343F-9983A15F14B2}"/>
                </a:ext>
              </a:extLst>
            </p:cNvPr>
            <p:cNvSpPr/>
            <p:nvPr/>
          </p:nvSpPr>
          <p:spPr>
            <a:xfrm>
              <a:off x="2217408" y="1961996"/>
              <a:ext cx="826696" cy="1060704"/>
            </a:xfrm>
            <a:prstGeom prst="roundRect">
              <a:avLst>
                <a:gd name="adj" fmla="val 6676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1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69" name="Rectangle: Rounded Corners 268">
              <a:extLst>
                <a:ext uri="{FF2B5EF4-FFF2-40B4-BE49-F238E27FC236}">
                  <a16:creationId xmlns:a16="http://schemas.microsoft.com/office/drawing/2014/main" id="{1A22FA63-E28F-634D-7799-022548FEF189}"/>
                </a:ext>
              </a:extLst>
            </p:cNvPr>
            <p:cNvSpPr/>
            <p:nvPr/>
          </p:nvSpPr>
          <p:spPr>
            <a:xfrm>
              <a:off x="3109324" y="1991550"/>
              <a:ext cx="826696" cy="1060704"/>
            </a:xfrm>
            <a:prstGeom prst="roundRect">
              <a:avLst>
                <a:gd name="adj" fmla="val 6676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1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70" name="Rectangle: Rounded Corners 269">
              <a:extLst>
                <a:ext uri="{FF2B5EF4-FFF2-40B4-BE49-F238E27FC236}">
                  <a16:creationId xmlns:a16="http://schemas.microsoft.com/office/drawing/2014/main" id="{45EE509E-4CA0-D738-02B7-02DD6881FC40}"/>
                </a:ext>
              </a:extLst>
            </p:cNvPr>
            <p:cNvSpPr/>
            <p:nvPr/>
          </p:nvSpPr>
          <p:spPr>
            <a:xfrm>
              <a:off x="4000189" y="1991861"/>
              <a:ext cx="826696" cy="1060704"/>
            </a:xfrm>
            <a:prstGeom prst="roundRect">
              <a:avLst>
                <a:gd name="adj" fmla="val 6676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1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grpSp>
          <p:nvGrpSpPr>
            <p:cNvPr id="271" name="Group 270">
              <a:extLst>
                <a:ext uri="{FF2B5EF4-FFF2-40B4-BE49-F238E27FC236}">
                  <a16:creationId xmlns:a16="http://schemas.microsoft.com/office/drawing/2014/main" id="{1F996A37-FAB8-36E7-E769-C277D05D74B1}"/>
                </a:ext>
              </a:extLst>
            </p:cNvPr>
            <p:cNvGrpSpPr/>
            <p:nvPr/>
          </p:nvGrpSpPr>
          <p:grpSpPr>
            <a:xfrm>
              <a:off x="2371393" y="2270207"/>
              <a:ext cx="504000" cy="504000"/>
              <a:chOff x="913482" y="6350228"/>
              <a:chExt cx="432000" cy="432000"/>
            </a:xfrm>
          </p:grpSpPr>
          <p:sp>
            <p:nvSpPr>
              <p:cNvPr id="278" name="Oval 277">
                <a:extLst>
                  <a:ext uri="{FF2B5EF4-FFF2-40B4-BE49-F238E27FC236}">
                    <a16:creationId xmlns:a16="http://schemas.microsoft.com/office/drawing/2014/main" id="{A1C24D2A-303F-931C-D779-3A5994CA61C8}"/>
                  </a:ext>
                </a:extLst>
              </p:cNvPr>
              <p:cNvSpPr/>
              <p:nvPr/>
            </p:nvSpPr>
            <p:spPr>
              <a:xfrm>
                <a:off x="913482" y="6350228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577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Partial Circle 278">
                <a:extLst>
                  <a:ext uri="{FF2B5EF4-FFF2-40B4-BE49-F238E27FC236}">
                    <a16:creationId xmlns:a16="http://schemas.microsoft.com/office/drawing/2014/main" id="{CD3B4965-D8A7-A1CD-8E59-202E7660ADB0}"/>
                  </a:ext>
                </a:extLst>
              </p:cNvPr>
              <p:cNvSpPr/>
              <p:nvPr/>
            </p:nvSpPr>
            <p:spPr>
              <a:xfrm>
                <a:off x="913482" y="6350228"/>
                <a:ext cx="432000" cy="432000"/>
              </a:xfrm>
              <a:prstGeom prst="pie">
                <a:avLst>
                  <a:gd name="adj1" fmla="val 5365233"/>
                  <a:gd name="adj2" fmla="val 16138850"/>
                </a:avLst>
              </a:prstGeom>
              <a:solidFill>
                <a:srgbClr val="0057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2" name="Group 271">
              <a:extLst>
                <a:ext uri="{FF2B5EF4-FFF2-40B4-BE49-F238E27FC236}">
                  <a16:creationId xmlns:a16="http://schemas.microsoft.com/office/drawing/2014/main" id="{FBBB0FDD-11FC-8FB4-3C8F-0C2B31972674}"/>
                </a:ext>
              </a:extLst>
            </p:cNvPr>
            <p:cNvGrpSpPr/>
            <p:nvPr/>
          </p:nvGrpSpPr>
          <p:grpSpPr>
            <a:xfrm>
              <a:off x="3265765" y="2277693"/>
              <a:ext cx="504000" cy="504000"/>
              <a:chOff x="913482" y="6350228"/>
              <a:chExt cx="432000" cy="432000"/>
            </a:xfrm>
          </p:grpSpPr>
          <p:sp>
            <p:nvSpPr>
              <p:cNvPr id="276" name="Oval 275">
                <a:extLst>
                  <a:ext uri="{FF2B5EF4-FFF2-40B4-BE49-F238E27FC236}">
                    <a16:creationId xmlns:a16="http://schemas.microsoft.com/office/drawing/2014/main" id="{D760511C-C7D9-EE90-185A-36DA547FDE64}"/>
                  </a:ext>
                </a:extLst>
              </p:cNvPr>
              <p:cNvSpPr/>
              <p:nvPr/>
            </p:nvSpPr>
            <p:spPr>
              <a:xfrm>
                <a:off x="913482" y="6350228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577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Partial Circle 276">
                <a:extLst>
                  <a:ext uri="{FF2B5EF4-FFF2-40B4-BE49-F238E27FC236}">
                    <a16:creationId xmlns:a16="http://schemas.microsoft.com/office/drawing/2014/main" id="{53465224-1D8E-77CF-EE00-60CBCFA1DA9C}"/>
                  </a:ext>
                </a:extLst>
              </p:cNvPr>
              <p:cNvSpPr/>
              <p:nvPr/>
            </p:nvSpPr>
            <p:spPr>
              <a:xfrm>
                <a:off x="913482" y="6350228"/>
                <a:ext cx="432000" cy="432000"/>
              </a:xfrm>
              <a:prstGeom prst="pie">
                <a:avLst>
                  <a:gd name="adj1" fmla="val 5365233"/>
                  <a:gd name="adj2" fmla="val 16138850"/>
                </a:avLst>
              </a:prstGeom>
              <a:solidFill>
                <a:srgbClr val="0057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3" name="Group 272">
              <a:extLst>
                <a:ext uri="{FF2B5EF4-FFF2-40B4-BE49-F238E27FC236}">
                  <a16:creationId xmlns:a16="http://schemas.microsoft.com/office/drawing/2014/main" id="{7A07F2EE-1783-80F8-1487-D5582A4C65A9}"/>
                </a:ext>
              </a:extLst>
            </p:cNvPr>
            <p:cNvGrpSpPr/>
            <p:nvPr/>
          </p:nvGrpSpPr>
          <p:grpSpPr>
            <a:xfrm>
              <a:off x="4161537" y="2267930"/>
              <a:ext cx="504000" cy="504000"/>
              <a:chOff x="913482" y="6350228"/>
              <a:chExt cx="432000" cy="432000"/>
            </a:xfrm>
          </p:grpSpPr>
          <p:sp>
            <p:nvSpPr>
              <p:cNvPr id="274" name="Oval 273">
                <a:extLst>
                  <a:ext uri="{FF2B5EF4-FFF2-40B4-BE49-F238E27FC236}">
                    <a16:creationId xmlns:a16="http://schemas.microsoft.com/office/drawing/2014/main" id="{B72CE3DD-27FF-389D-08FD-FAF7C6CF18B6}"/>
                  </a:ext>
                </a:extLst>
              </p:cNvPr>
              <p:cNvSpPr/>
              <p:nvPr/>
            </p:nvSpPr>
            <p:spPr>
              <a:xfrm>
                <a:off x="913482" y="6350228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577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Partial Circle 274">
                <a:extLst>
                  <a:ext uri="{FF2B5EF4-FFF2-40B4-BE49-F238E27FC236}">
                    <a16:creationId xmlns:a16="http://schemas.microsoft.com/office/drawing/2014/main" id="{4026A4A8-0A6B-A7F1-C7AE-F3E33F8EE7A3}"/>
                  </a:ext>
                </a:extLst>
              </p:cNvPr>
              <p:cNvSpPr/>
              <p:nvPr/>
            </p:nvSpPr>
            <p:spPr>
              <a:xfrm>
                <a:off x="913482" y="6350228"/>
                <a:ext cx="432000" cy="432000"/>
              </a:xfrm>
              <a:prstGeom prst="pie">
                <a:avLst>
                  <a:gd name="adj1" fmla="val 5365233"/>
                  <a:gd name="adj2" fmla="val 16138850"/>
                </a:avLst>
              </a:prstGeom>
              <a:solidFill>
                <a:srgbClr val="0057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80" name="Oval 279">
            <a:extLst>
              <a:ext uri="{FF2B5EF4-FFF2-40B4-BE49-F238E27FC236}">
                <a16:creationId xmlns:a16="http://schemas.microsoft.com/office/drawing/2014/main" id="{65387BE1-058E-49E9-0D19-5F10830DBBDF}"/>
              </a:ext>
            </a:extLst>
          </p:cNvPr>
          <p:cNvSpPr/>
          <p:nvPr/>
        </p:nvSpPr>
        <p:spPr>
          <a:xfrm>
            <a:off x="2370590" y="2268929"/>
            <a:ext cx="504000" cy="504000"/>
          </a:xfrm>
          <a:prstGeom prst="ellipse">
            <a:avLst/>
          </a:prstGeom>
          <a:solidFill>
            <a:schemeClr val="bg1"/>
          </a:solidFill>
          <a:ln>
            <a:solidFill>
              <a:srgbClr val="005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Oval 280">
            <a:extLst>
              <a:ext uri="{FF2B5EF4-FFF2-40B4-BE49-F238E27FC236}">
                <a16:creationId xmlns:a16="http://schemas.microsoft.com/office/drawing/2014/main" id="{7A0F2CC8-24BF-9DCD-5618-1FB82BEE1640}"/>
              </a:ext>
            </a:extLst>
          </p:cNvPr>
          <p:cNvSpPr/>
          <p:nvPr/>
        </p:nvSpPr>
        <p:spPr>
          <a:xfrm>
            <a:off x="3265928" y="2268929"/>
            <a:ext cx="504000" cy="504000"/>
          </a:xfrm>
          <a:prstGeom prst="ellipse">
            <a:avLst/>
          </a:prstGeom>
          <a:solidFill>
            <a:schemeClr val="bg1"/>
          </a:solidFill>
          <a:ln>
            <a:solidFill>
              <a:srgbClr val="005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Oval 281">
            <a:extLst>
              <a:ext uri="{FF2B5EF4-FFF2-40B4-BE49-F238E27FC236}">
                <a16:creationId xmlns:a16="http://schemas.microsoft.com/office/drawing/2014/main" id="{2D71838A-6524-3D0B-C0B4-D6D4F4D5CA7F}"/>
              </a:ext>
            </a:extLst>
          </p:cNvPr>
          <p:cNvSpPr/>
          <p:nvPr/>
        </p:nvSpPr>
        <p:spPr>
          <a:xfrm>
            <a:off x="4159681" y="2268929"/>
            <a:ext cx="504000" cy="504000"/>
          </a:xfrm>
          <a:prstGeom prst="ellipse">
            <a:avLst/>
          </a:prstGeom>
          <a:solidFill>
            <a:schemeClr val="bg1"/>
          </a:solidFill>
          <a:ln>
            <a:solidFill>
              <a:srgbClr val="005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783BCBDF-3671-0BF0-439C-8218AFF46FFC}"/>
              </a:ext>
            </a:extLst>
          </p:cNvPr>
          <p:cNvGrpSpPr/>
          <p:nvPr/>
        </p:nvGrpSpPr>
        <p:grpSpPr>
          <a:xfrm>
            <a:off x="3264656" y="3441557"/>
            <a:ext cx="504000" cy="504000"/>
            <a:chOff x="913482" y="6350228"/>
            <a:chExt cx="432000" cy="432000"/>
          </a:xfrm>
        </p:grpSpPr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3B1184AF-480E-2AAA-1A92-013EB66B0F3A}"/>
                </a:ext>
              </a:extLst>
            </p:cNvPr>
            <p:cNvSpPr/>
            <p:nvPr/>
          </p:nvSpPr>
          <p:spPr>
            <a:xfrm>
              <a:off x="913482" y="6350228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5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Partial Circle 290">
              <a:extLst>
                <a:ext uri="{FF2B5EF4-FFF2-40B4-BE49-F238E27FC236}">
                  <a16:creationId xmlns:a16="http://schemas.microsoft.com/office/drawing/2014/main" id="{C3EDDE28-B7E8-87D1-F3BE-0BFAD2CC6057}"/>
                </a:ext>
              </a:extLst>
            </p:cNvPr>
            <p:cNvSpPr/>
            <p:nvPr/>
          </p:nvSpPr>
          <p:spPr>
            <a:xfrm>
              <a:off x="913482" y="6350228"/>
              <a:ext cx="432000" cy="432000"/>
            </a:xfrm>
            <a:prstGeom prst="pie">
              <a:avLst>
                <a:gd name="adj1" fmla="val 5365233"/>
                <a:gd name="adj2" fmla="val 16138850"/>
              </a:avLst>
            </a:prstGeom>
            <a:solidFill>
              <a:srgbClr val="005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43F9BFB1-3441-F1BA-F4CD-2DFE980B64BF}"/>
              </a:ext>
            </a:extLst>
          </p:cNvPr>
          <p:cNvGrpSpPr/>
          <p:nvPr/>
        </p:nvGrpSpPr>
        <p:grpSpPr>
          <a:xfrm>
            <a:off x="3265928" y="3441557"/>
            <a:ext cx="504001" cy="504000"/>
            <a:chOff x="913481" y="6350228"/>
            <a:chExt cx="432001" cy="432000"/>
          </a:xfrm>
        </p:grpSpPr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814E3103-1FFB-B5D9-ADD4-980F76EDB2CB}"/>
                </a:ext>
              </a:extLst>
            </p:cNvPr>
            <p:cNvSpPr/>
            <p:nvPr/>
          </p:nvSpPr>
          <p:spPr>
            <a:xfrm>
              <a:off x="913481" y="6350228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5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Partial Circle 293">
              <a:extLst>
                <a:ext uri="{FF2B5EF4-FFF2-40B4-BE49-F238E27FC236}">
                  <a16:creationId xmlns:a16="http://schemas.microsoft.com/office/drawing/2014/main" id="{143EF0FA-BE00-8006-F632-43A2DFAE2F44}"/>
                </a:ext>
              </a:extLst>
            </p:cNvPr>
            <p:cNvSpPr/>
            <p:nvPr/>
          </p:nvSpPr>
          <p:spPr>
            <a:xfrm>
              <a:off x="913482" y="6350228"/>
              <a:ext cx="432000" cy="432000"/>
            </a:xfrm>
            <a:prstGeom prst="pie">
              <a:avLst>
                <a:gd name="adj1" fmla="val 10786273"/>
                <a:gd name="adj2" fmla="val 16138850"/>
              </a:avLst>
            </a:prstGeom>
            <a:solidFill>
              <a:srgbClr val="005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7890A3BC-B0EB-93FC-1920-CA5EF9331885}"/>
              </a:ext>
            </a:extLst>
          </p:cNvPr>
          <p:cNvGrpSpPr/>
          <p:nvPr/>
        </p:nvGrpSpPr>
        <p:grpSpPr>
          <a:xfrm>
            <a:off x="4140970" y="3440263"/>
            <a:ext cx="504000" cy="504000"/>
            <a:chOff x="913482" y="6350228"/>
            <a:chExt cx="432000" cy="432000"/>
          </a:xfrm>
        </p:grpSpPr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31B46CEA-1F63-E4FB-9DCC-E7DB5BA75130}"/>
                </a:ext>
              </a:extLst>
            </p:cNvPr>
            <p:cNvSpPr/>
            <p:nvPr/>
          </p:nvSpPr>
          <p:spPr>
            <a:xfrm>
              <a:off x="913482" y="6350228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5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Partial Circle 296">
              <a:extLst>
                <a:ext uri="{FF2B5EF4-FFF2-40B4-BE49-F238E27FC236}">
                  <a16:creationId xmlns:a16="http://schemas.microsoft.com/office/drawing/2014/main" id="{5D18EBA3-3B9E-032E-56BF-AC60190ADD27}"/>
                </a:ext>
              </a:extLst>
            </p:cNvPr>
            <p:cNvSpPr/>
            <p:nvPr/>
          </p:nvSpPr>
          <p:spPr>
            <a:xfrm>
              <a:off x="913482" y="6350228"/>
              <a:ext cx="432000" cy="432000"/>
            </a:xfrm>
            <a:prstGeom prst="pie">
              <a:avLst>
                <a:gd name="adj1" fmla="val 5365233"/>
                <a:gd name="adj2" fmla="val 16138850"/>
              </a:avLst>
            </a:prstGeom>
            <a:solidFill>
              <a:srgbClr val="005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E9AA771B-7A3D-2E4C-B8B7-1A648494E4F0}"/>
              </a:ext>
            </a:extLst>
          </p:cNvPr>
          <p:cNvGrpSpPr/>
          <p:nvPr/>
        </p:nvGrpSpPr>
        <p:grpSpPr>
          <a:xfrm>
            <a:off x="4150405" y="3440263"/>
            <a:ext cx="504001" cy="504000"/>
            <a:chOff x="913481" y="6350228"/>
            <a:chExt cx="432001" cy="432000"/>
          </a:xfrm>
        </p:grpSpPr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3CA8803B-AF41-03AD-68E9-2C5638A4C09F}"/>
                </a:ext>
              </a:extLst>
            </p:cNvPr>
            <p:cNvSpPr/>
            <p:nvPr/>
          </p:nvSpPr>
          <p:spPr>
            <a:xfrm>
              <a:off x="913481" y="6350228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5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Partial Circle 299">
              <a:extLst>
                <a:ext uri="{FF2B5EF4-FFF2-40B4-BE49-F238E27FC236}">
                  <a16:creationId xmlns:a16="http://schemas.microsoft.com/office/drawing/2014/main" id="{C4CDE284-4EDA-8AD0-5064-8EFCF27B94BF}"/>
                </a:ext>
              </a:extLst>
            </p:cNvPr>
            <p:cNvSpPr/>
            <p:nvPr/>
          </p:nvSpPr>
          <p:spPr>
            <a:xfrm>
              <a:off x="913482" y="6350228"/>
              <a:ext cx="432000" cy="432000"/>
            </a:xfrm>
            <a:prstGeom prst="pie">
              <a:avLst>
                <a:gd name="adj1" fmla="val 10786273"/>
                <a:gd name="adj2" fmla="val 16138850"/>
              </a:avLst>
            </a:prstGeom>
            <a:solidFill>
              <a:srgbClr val="005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2CF0B28-F614-4C67-A58B-BA8F9EFC1F34}"/>
              </a:ext>
            </a:extLst>
          </p:cNvPr>
          <p:cNvGrpSpPr/>
          <p:nvPr/>
        </p:nvGrpSpPr>
        <p:grpSpPr>
          <a:xfrm>
            <a:off x="2378730" y="3439109"/>
            <a:ext cx="504001" cy="504000"/>
            <a:chOff x="913481" y="6350228"/>
            <a:chExt cx="432001" cy="4320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5C155DB-EADB-2544-91D4-C9D267351EE6}"/>
                </a:ext>
              </a:extLst>
            </p:cNvPr>
            <p:cNvSpPr/>
            <p:nvPr/>
          </p:nvSpPr>
          <p:spPr>
            <a:xfrm>
              <a:off x="913481" y="6350228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5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artial Circle 10">
              <a:extLst>
                <a:ext uri="{FF2B5EF4-FFF2-40B4-BE49-F238E27FC236}">
                  <a16:creationId xmlns:a16="http://schemas.microsoft.com/office/drawing/2014/main" id="{95471A00-2C37-35E4-4841-EAD8F67CE56F}"/>
                </a:ext>
              </a:extLst>
            </p:cNvPr>
            <p:cNvSpPr/>
            <p:nvPr/>
          </p:nvSpPr>
          <p:spPr>
            <a:xfrm>
              <a:off x="913482" y="6350228"/>
              <a:ext cx="432000" cy="432000"/>
            </a:xfrm>
            <a:prstGeom prst="pie">
              <a:avLst>
                <a:gd name="adj1" fmla="val 10786273"/>
                <a:gd name="adj2" fmla="val 16138850"/>
              </a:avLst>
            </a:prstGeom>
            <a:solidFill>
              <a:srgbClr val="005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481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4823513-239F-4450-7CFF-870284935D41}"/>
              </a:ext>
            </a:extLst>
          </p:cNvPr>
          <p:cNvSpPr/>
          <p:nvPr/>
        </p:nvSpPr>
        <p:spPr>
          <a:xfrm>
            <a:off x="96715" y="6207212"/>
            <a:ext cx="11852031" cy="139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E89D8926-1CB4-7C4C-B7CB-8C8399E71BF5}"/>
              </a:ext>
            </a:extLst>
          </p:cNvPr>
          <p:cNvGrpSpPr/>
          <p:nvPr/>
        </p:nvGrpSpPr>
        <p:grpSpPr>
          <a:xfrm>
            <a:off x="6888526" y="5740204"/>
            <a:ext cx="4031519" cy="711321"/>
            <a:chOff x="8120055" y="905170"/>
            <a:chExt cx="4031519" cy="711321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9EC4272B-6014-BA4D-4FB6-6ED75A403EA7}"/>
                </a:ext>
              </a:extLst>
            </p:cNvPr>
            <p:cNvGrpSpPr/>
            <p:nvPr/>
          </p:nvGrpSpPr>
          <p:grpSpPr>
            <a:xfrm>
              <a:off x="8120055" y="905170"/>
              <a:ext cx="702814" cy="711321"/>
              <a:chOff x="4925700" y="1959342"/>
              <a:chExt cx="2407920" cy="2437064"/>
            </a:xfrm>
          </p:grpSpPr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1D1A07C2-3E93-AA60-81C0-B6EA63EBC9CF}"/>
                  </a:ext>
                </a:extLst>
              </p:cNvPr>
              <p:cNvSpPr/>
              <p:nvPr/>
            </p:nvSpPr>
            <p:spPr>
              <a:xfrm>
                <a:off x="4925700" y="1959342"/>
                <a:ext cx="2407920" cy="2437064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01" tIns="45688" rIns="91401" bIns="45688" anchor="ctr" anchorCtr="0">
                <a:noAutofit/>
              </a:bodyPr>
              <a:lstStyle/>
              <a:p>
                <a:pPr>
                  <a:buClr>
                    <a:srgbClr val="005777"/>
                  </a:buClr>
                  <a:buSzPts val="1400"/>
                </a:pPr>
                <a:endParaRPr lang="en-US" sz="1600" b="1">
                  <a:solidFill>
                    <a:srgbClr val="005777"/>
                  </a:solidFill>
                </a:endParaRPr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DEFE1C28-B865-F143-BE3D-4FD17A10EB63}"/>
                  </a:ext>
                </a:extLst>
              </p:cNvPr>
              <p:cNvSpPr/>
              <p:nvPr/>
            </p:nvSpPr>
            <p:spPr>
              <a:xfrm>
                <a:off x="4983480" y="2042160"/>
                <a:ext cx="2292360" cy="2271428"/>
              </a:xfrm>
              <a:prstGeom prst="ellipse">
                <a:avLst/>
              </a:prstGeom>
              <a:solidFill>
                <a:srgbClr val="F2F2F2"/>
              </a:solidFill>
              <a:ln w="412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 anchorCtr="1"/>
              <a:lstStyle/>
              <a:p>
                <a:pPr algn="ctr" defTabSz="914126">
                  <a:spcBef>
                    <a:spcPts val="600"/>
                  </a:spcBef>
                </a:pPr>
                <a:endParaRPr lang="en-US" sz="1600" b="1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pic>
            <p:nvPicPr>
              <p:cNvPr id="115" name="Graphic 114" descr="Wallet with solid fill">
                <a:extLst>
                  <a:ext uri="{FF2B5EF4-FFF2-40B4-BE49-F238E27FC236}">
                    <a16:creationId xmlns:a16="http://schemas.microsoft.com/office/drawing/2014/main" id="{10C11844-D045-E341-D699-3EBBB56426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5232704" y="2191177"/>
                <a:ext cx="1846445" cy="1846444"/>
              </a:xfrm>
              <a:prstGeom prst="rect">
                <a:avLst/>
              </a:prstGeom>
            </p:spPr>
          </p:pic>
        </p:grp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E40BBD39-3CC3-1151-4725-D18AFFCE58A8}"/>
                </a:ext>
              </a:extLst>
            </p:cNvPr>
            <p:cNvSpPr txBox="1"/>
            <p:nvPr/>
          </p:nvSpPr>
          <p:spPr>
            <a:xfrm>
              <a:off x="8906685" y="1013402"/>
              <a:ext cx="32448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solidFill>
                    <a:srgbClr val="0082B3"/>
                  </a:solidFill>
                </a:rPr>
                <a:t>Digital Literacy Programs from the Library System</a:t>
              </a:r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07B87C64-7A3F-AB38-F231-F613274C6ADE}"/>
              </a:ext>
            </a:extLst>
          </p:cNvPr>
          <p:cNvSpPr/>
          <p:nvPr/>
        </p:nvSpPr>
        <p:spPr>
          <a:xfrm>
            <a:off x="7295093" y="933796"/>
            <a:ext cx="702814" cy="711321"/>
          </a:xfrm>
          <a:prstGeom prst="ellipse">
            <a:avLst/>
          </a:prstGeom>
          <a:solidFill>
            <a:srgbClr val="F2F2F2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>
              <a:buClr>
                <a:srgbClr val="005777"/>
              </a:buClr>
              <a:buSzPts val="1400"/>
            </a:pPr>
            <a:endParaRPr lang="en-US" b="1">
              <a:solidFill>
                <a:srgbClr val="005777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39CEE39-81A7-DFD8-A93E-E30FE09407FC}"/>
              </a:ext>
            </a:extLst>
          </p:cNvPr>
          <p:cNvSpPr/>
          <p:nvPr/>
        </p:nvSpPr>
        <p:spPr>
          <a:xfrm>
            <a:off x="7311958" y="957969"/>
            <a:ext cx="669085" cy="662976"/>
          </a:xfrm>
          <a:prstGeom prst="ellipse">
            <a:avLst/>
          </a:prstGeom>
          <a:solidFill>
            <a:srgbClr val="F2F2F2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 defTabSz="914126">
              <a:spcBef>
                <a:spcPts val="600"/>
              </a:spcBef>
            </a:pPr>
            <a:endParaRPr lang="en-US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1F811D7-99A8-8153-692D-48CAB5C93BBB}"/>
              </a:ext>
            </a:extLst>
          </p:cNvPr>
          <p:cNvSpPr txBox="1"/>
          <p:nvPr/>
        </p:nvSpPr>
        <p:spPr>
          <a:xfrm>
            <a:off x="8062982" y="773046"/>
            <a:ext cx="3068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20ABAE"/>
                </a:solidFill>
              </a:rPr>
              <a:t>Permitting Process Updates &amp; Documentation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27E2E17-509F-2CA6-C8F0-AE7D1431C215}"/>
              </a:ext>
            </a:extLst>
          </p:cNvPr>
          <p:cNvGrpSpPr/>
          <p:nvPr/>
        </p:nvGrpSpPr>
        <p:grpSpPr>
          <a:xfrm>
            <a:off x="7805185" y="4870782"/>
            <a:ext cx="3926772" cy="711321"/>
            <a:chOff x="8120055" y="905170"/>
            <a:chExt cx="3926772" cy="71132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0F2119E5-8DD1-F3C6-4CD2-FAAE00CA792E}"/>
                </a:ext>
              </a:extLst>
            </p:cNvPr>
            <p:cNvGrpSpPr/>
            <p:nvPr/>
          </p:nvGrpSpPr>
          <p:grpSpPr>
            <a:xfrm>
              <a:off x="8120055" y="905170"/>
              <a:ext cx="702814" cy="711321"/>
              <a:chOff x="4925700" y="1959342"/>
              <a:chExt cx="2407920" cy="2437064"/>
            </a:xfrm>
          </p:grpSpPr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4446EC1C-2549-0A07-BCCC-41458CE74EBB}"/>
                  </a:ext>
                </a:extLst>
              </p:cNvPr>
              <p:cNvSpPr/>
              <p:nvPr/>
            </p:nvSpPr>
            <p:spPr>
              <a:xfrm>
                <a:off x="4925700" y="1959342"/>
                <a:ext cx="2407920" cy="2437064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01" tIns="45688" rIns="91401" bIns="45688" anchor="ctr" anchorCtr="0">
                <a:noAutofit/>
              </a:bodyPr>
              <a:lstStyle/>
              <a:p>
                <a:pPr>
                  <a:buClr>
                    <a:srgbClr val="005777"/>
                  </a:buClr>
                  <a:buSzPts val="1400"/>
                </a:pPr>
                <a:endParaRPr lang="en-US" sz="1600" b="1">
                  <a:solidFill>
                    <a:srgbClr val="005777"/>
                  </a:solidFill>
                </a:endParaRPr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800DDB08-757C-1B1C-C322-970B7BB7D2E8}"/>
                  </a:ext>
                </a:extLst>
              </p:cNvPr>
              <p:cNvSpPr/>
              <p:nvPr/>
            </p:nvSpPr>
            <p:spPr>
              <a:xfrm>
                <a:off x="4983480" y="2042160"/>
                <a:ext cx="2292360" cy="2271428"/>
              </a:xfrm>
              <a:prstGeom prst="ellipse">
                <a:avLst/>
              </a:prstGeom>
              <a:solidFill>
                <a:srgbClr val="FFFFFF"/>
              </a:solidFill>
              <a:ln w="412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 anchorCtr="1"/>
              <a:lstStyle/>
              <a:p>
                <a:pPr algn="ctr" defTabSz="914126">
                  <a:spcBef>
                    <a:spcPts val="600"/>
                  </a:spcBef>
                </a:pPr>
                <a:endParaRPr lang="en-US" sz="1600" b="1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pic>
            <p:nvPicPr>
              <p:cNvPr id="82" name="Graphic 81" descr="Internet with solid fill">
                <a:extLst>
                  <a:ext uri="{FF2B5EF4-FFF2-40B4-BE49-F238E27FC236}">
                    <a16:creationId xmlns:a16="http://schemas.microsoft.com/office/drawing/2014/main" id="{B951BD1F-8FBF-7707-1C1E-CD23D4A072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/>
            </p:blipFill>
            <p:spPr>
              <a:xfrm>
                <a:off x="5232704" y="2191177"/>
                <a:ext cx="1846445" cy="1846444"/>
              </a:xfrm>
              <a:prstGeom prst="rect">
                <a:avLst/>
              </a:prstGeom>
            </p:spPr>
          </p:pic>
        </p:grp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79643F68-DD3E-BE14-C094-DE4D6EBFDCDC}"/>
                </a:ext>
              </a:extLst>
            </p:cNvPr>
            <p:cNvSpPr txBox="1"/>
            <p:nvPr/>
          </p:nvSpPr>
          <p:spPr>
            <a:xfrm>
              <a:off x="8801938" y="937664"/>
              <a:ext cx="32448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solidFill>
                    <a:srgbClr val="0082B3"/>
                  </a:solidFill>
                </a:rPr>
                <a:t>Device Distribution &amp; Digital Navigator Programs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821F366-82BE-503C-742C-8B65108BB8CE}"/>
              </a:ext>
            </a:extLst>
          </p:cNvPr>
          <p:cNvGrpSpPr/>
          <p:nvPr/>
        </p:nvGrpSpPr>
        <p:grpSpPr>
          <a:xfrm>
            <a:off x="7535307" y="3810043"/>
            <a:ext cx="2785571" cy="711321"/>
            <a:chOff x="8120055" y="905170"/>
            <a:chExt cx="2785571" cy="711321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E8DA265-0E8B-12DA-624C-9CBE32DDFE85}"/>
                </a:ext>
              </a:extLst>
            </p:cNvPr>
            <p:cNvGrpSpPr/>
            <p:nvPr/>
          </p:nvGrpSpPr>
          <p:grpSpPr>
            <a:xfrm>
              <a:off x="8120055" y="905170"/>
              <a:ext cx="702814" cy="711321"/>
              <a:chOff x="4925700" y="1959342"/>
              <a:chExt cx="2407920" cy="2437064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B1954C28-C0D0-8BD2-18E3-007FBD49F2EB}"/>
                  </a:ext>
                </a:extLst>
              </p:cNvPr>
              <p:cNvSpPr/>
              <p:nvPr/>
            </p:nvSpPr>
            <p:spPr>
              <a:xfrm>
                <a:off x="4925700" y="1959342"/>
                <a:ext cx="2407920" cy="2437064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01" tIns="45688" rIns="91401" bIns="45688" anchor="ctr" anchorCtr="0">
                <a:noAutofit/>
              </a:bodyPr>
              <a:lstStyle/>
              <a:p>
                <a:pPr>
                  <a:buClr>
                    <a:srgbClr val="005777"/>
                  </a:buClr>
                  <a:buSzPts val="1400"/>
                </a:pPr>
                <a:endParaRPr lang="en-US" sz="1600" b="1">
                  <a:solidFill>
                    <a:srgbClr val="005777"/>
                  </a:solidFill>
                </a:endParaRPr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A461B61B-408D-6493-2D0E-14891351BA43}"/>
                  </a:ext>
                </a:extLst>
              </p:cNvPr>
              <p:cNvSpPr/>
              <p:nvPr/>
            </p:nvSpPr>
            <p:spPr>
              <a:xfrm>
                <a:off x="4983480" y="2042160"/>
                <a:ext cx="2292360" cy="2271428"/>
              </a:xfrm>
              <a:prstGeom prst="ellipse">
                <a:avLst/>
              </a:prstGeom>
              <a:solidFill>
                <a:srgbClr val="F2F2F2"/>
              </a:solidFill>
              <a:ln w="412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 anchorCtr="1"/>
              <a:lstStyle/>
              <a:p>
                <a:pPr algn="ctr" defTabSz="914126">
                  <a:spcBef>
                    <a:spcPts val="600"/>
                  </a:spcBef>
                </a:pPr>
                <a:endParaRPr lang="en-US" sz="1600" b="1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pic>
            <p:nvPicPr>
              <p:cNvPr id="74" name="Graphic 73" descr="Group brainstorm with solid fill">
                <a:extLst>
                  <a:ext uri="{FF2B5EF4-FFF2-40B4-BE49-F238E27FC236}">
                    <a16:creationId xmlns:a16="http://schemas.microsoft.com/office/drawing/2014/main" id="{88251E6C-127A-FB0E-B101-461A3DD90E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/>
            </p:blipFill>
            <p:spPr>
              <a:xfrm>
                <a:off x="5232704" y="2191177"/>
                <a:ext cx="1846445" cy="1846444"/>
              </a:xfrm>
              <a:prstGeom prst="rect">
                <a:avLst/>
              </a:prstGeom>
            </p:spPr>
          </p:pic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A080AEC1-F1FD-3B33-3943-6F5666ABFA07}"/>
                </a:ext>
              </a:extLst>
            </p:cNvPr>
            <p:cNvSpPr txBox="1"/>
            <p:nvPr/>
          </p:nvSpPr>
          <p:spPr>
            <a:xfrm>
              <a:off x="8876735" y="943823"/>
              <a:ext cx="20288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solidFill>
                    <a:srgbClr val="0082B3"/>
                  </a:solidFill>
                </a:rPr>
                <a:t>ACP Enrollment Promotion</a:t>
              </a:r>
            </a:p>
          </p:txBody>
        </p:sp>
      </p:grpSp>
      <p:pic>
        <p:nvPicPr>
          <p:cNvPr id="64" name="Graphic 63" descr="Construction Barricade with solid fill">
            <a:extLst>
              <a:ext uri="{FF2B5EF4-FFF2-40B4-BE49-F238E27FC236}">
                <a16:creationId xmlns:a16="http://schemas.microsoft.com/office/drawing/2014/main" id="{72F848D3-D358-2A05-4B33-D003ECADE3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7387146" y="1031736"/>
            <a:ext cx="538933" cy="538933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1887617B-3DD9-0AB4-751D-CAA19418F01B}"/>
              </a:ext>
            </a:extLst>
          </p:cNvPr>
          <p:cNvGrpSpPr/>
          <p:nvPr/>
        </p:nvGrpSpPr>
        <p:grpSpPr>
          <a:xfrm>
            <a:off x="7904827" y="1875613"/>
            <a:ext cx="3569135" cy="727033"/>
            <a:chOff x="8120055" y="889458"/>
            <a:chExt cx="3569135" cy="727033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25E86110-E28F-3D0D-2F79-FDDDB9AC8F89}"/>
                </a:ext>
              </a:extLst>
            </p:cNvPr>
            <p:cNvGrpSpPr/>
            <p:nvPr/>
          </p:nvGrpSpPr>
          <p:grpSpPr>
            <a:xfrm>
              <a:off x="8120055" y="905170"/>
              <a:ext cx="702814" cy="711321"/>
              <a:chOff x="4925700" y="1959342"/>
              <a:chExt cx="2407920" cy="2437064"/>
            </a:xfrm>
          </p:grpSpPr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B13AC831-3F8F-FF57-E1C5-070565C5FC3D}"/>
                  </a:ext>
                </a:extLst>
              </p:cNvPr>
              <p:cNvSpPr/>
              <p:nvPr/>
            </p:nvSpPr>
            <p:spPr>
              <a:xfrm>
                <a:off x="4925700" y="1959342"/>
                <a:ext cx="2407920" cy="2437064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01" tIns="45688" rIns="91401" bIns="45688" anchor="ctr" anchorCtr="0">
                <a:noAutofit/>
              </a:bodyPr>
              <a:lstStyle/>
              <a:p>
                <a:pPr>
                  <a:buClr>
                    <a:srgbClr val="005777"/>
                  </a:buClr>
                  <a:buSzPts val="1400"/>
                </a:pPr>
                <a:endParaRPr lang="en-US" sz="1600" b="1">
                  <a:solidFill>
                    <a:srgbClr val="005777"/>
                  </a:solidFill>
                </a:endParaRPr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FCBCD6E7-9627-276C-571D-9C9C582B0DAC}"/>
                  </a:ext>
                </a:extLst>
              </p:cNvPr>
              <p:cNvSpPr/>
              <p:nvPr/>
            </p:nvSpPr>
            <p:spPr>
              <a:xfrm>
                <a:off x="4983480" y="2042160"/>
                <a:ext cx="2292360" cy="2271428"/>
              </a:xfrm>
              <a:prstGeom prst="ellipse">
                <a:avLst/>
              </a:prstGeom>
              <a:solidFill>
                <a:srgbClr val="F2F2F2"/>
              </a:solidFill>
              <a:ln w="412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 anchorCtr="1"/>
              <a:lstStyle/>
              <a:p>
                <a:pPr algn="ctr" defTabSz="914126">
                  <a:spcBef>
                    <a:spcPts val="600"/>
                  </a:spcBef>
                </a:pPr>
                <a:endParaRPr lang="en-US" sz="1600" b="1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pic>
            <p:nvPicPr>
              <p:cNvPr id="54" name="Graphic 53" descr="Desk with solid fill">
                <a:extLst>
                  <a:ext uri="{FF2B5EF4-FFF2-40B4-BE49-F238E27FC236}">
                    <a16:creationId xmlns:a16="http://schemas.microsoft.com/office/drawing/2014/main" id="{60EB4549-6B16-632E-3ABA-3C12E4C26D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rcRect/>
              <a:stretch/>
            </p:blipFill>
            <p:spPr>
              <a:xfrm>
                <a:off x="5232704" y="2191177"/>
                <a:ext cx="1846445" cy="1846444"/>
              </a:xfrm>
              <a:prstGeom prst="rect">
                <a:avLst/>
              </a:prstGeom>
            </p:spPr>
          </p:pic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E85CBDE-19AE-C49B-DB45-A9F8B767825A}"/>
                </a:ext>
              </a:extLst>
            </p:cNvPr>
            <p:cNvSpPr txBox="1"/>
            <p:nvPr/>
          </p:nvSpPr>
          <p:spPr>
            <a:xfrm>
              <a:off x="8895611" y="889458"/>
              <a:ext cx="27935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solidFill>
                    <a:srgbClr val="20ABAE"/>
                  </a:solidFill>
                </a:rPr>
                <a:t>Public-Private Partnership Framework</a:t>
              </a:r>
            </a:p>
          </p:txBody>
        </p:sp>
      </p:grp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7BE987A4-B4CE-C30C-4FFE-18A9274D44E1}"/>
              </a:ext>
            </a:extLst>
          </p:cNvPr>
          <p:cNvCxnSpPr>
            <a:cxnSpLocks/>
            <a:stCxn id="31" idx="6"/>
          </p:cNvCxnSpPr>
          <p:nvPr/>
        </p:nvCxnSpPr>
        <p:spPr>
          <a:xfrm>
            <a:off x="6962557" y="4920710"/>
            <a:ext cx="842628" cy="271356"/>
          </a:xfrm>
          <a:prstGeom prst="line">
            <a:avLst/>
          </a:prstGeom>
          <a:ln w="15875" cap="rnd">
            <a:solidFill>
              <a:srgbClr val="0082B3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48613D5D-BED2-E6ED-0F9A-E688D140788C}"/>
              </a:ext>
            </a:extLst>
          </p:cNvPr>
          <p:cNvCxnSpPr>
            <a:cxnSpLocks/>
          </p:cNvCxnSpPr>
          <p:nvPr/>
        </p:nvCxnSpPr>
        <p:spPr>
          <a:xfrm flipV="1">
            <a:off x="7242705" y="2376451"/>
            <a:ext cx="669234" cy="301201"/>
          </a:xfrm>
          <a:prstGeom prst="line">
            <a:avLst/>
          </a:prstGeom>
          <a:ln w="15875" cap="rnd">
            <a:solidFill>
              <a:srgbClr val="20ABAE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13406AB-0304-7A1C-D0D3-3AAF9348CEBC}"/>
              </a:ext>
            </a:extLst>
          </p:cNvPr>
          <p:cNvCxnSpPr>
            <a:cxnSpLocks/>
            <a:stCxn id="2" idx="7"/>
            <a:endCxn id="34" idx="3"/>
          </p:cNvCxnSpPr>
          <p:nvPr/>
        </p:nvCxnSpPr>
        <p:spPr>
          <a:xfrm flipV="1">
            <a:off x="6979835" y="1540946"/>
            <a:ext cx="418183" cy="798020"/>
          </a:xfrm>
          <a:prstGeom prst="line">
            <a:avLst/>
          </a:prstGeom>
          <a:ln w="15875" cap="rnd">
            <a:solidFill>
              <a:srgbClr val="20ABAE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3CD1DF3E-8E49-71DD-A31C-2E46B95CFD61}"/>
              </a:ext>
            </a:extLst>
          </p:cNvPr>
          <p:cNvCxnSpPr>
            <a:cxnSpLocks/>
            <a:stCxn id="30" idx="3"/>
            <a:endCxn id="73" idx="2"/>
          </p:cNvCxnSpPr>
          <p:nvPr/>
        </p:nvCxnSpPr>
        <p:spPr>
          <a:xfrm flipV="1">
            <a:off x="6882197" y="4165704"/>
            <a:ext cx="669975" cy="267417"/>
          </a:xfrm>
          <a:prstGeom prst="line">
            <a:avLst/>
          </a:prstGeom>
          <a:ln w="15875" cap="rnd">
            <a:solidFill>
              <a:srgbClr val="0082B3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D877E88-80E9-597B-B3C9-5C8840FFBA51}"/>
              </a:ext>
            </a:extLst>
          </p:cNvPr>
          <p:cNvGrpSpPr/>
          <p:nvPr/>
        </p:nvGrpSpPr>
        <p:grpSpPr>
          <a:xfrm>
            <a:off x="3563520" y="2753544"/>
            <a:ext cx="1918634" cy="1941856"/>
            <a:chOff x="3138960" y="2803050"/>
            <a:chExt cx="2407920" cy="2437064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4DAAA16-662F-4111-2DDD-641A3776E6BD}"/>
                </a:ext>
              </a:extLst>
            </p:cNvPr>
            <p:cNvSpPr/>
            <p:nvPr/>
          </p:nvSpPr>
          <p:spPr>
            <a:xfrm rot="11700000">
              <a:off x="3138960" y="2803050"/>
              <a:ext cx="2407920" cy="2437064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01" tIns="45688" rIns="91401" bIns="45688" anchor="ctr" anchorCtr="0">
              <a:noAutofit/>
            </a:bodyPr>
            <a:lstStyle/>
            <a:p>
              <a:pPr>
                <a:buClr>
                  <a:srgbClr val="005777"/>
                </a:buClr>
                <a:buSzPts val="1400"/>
              </a:pPr>
              <a:endParaRPr lang="en-US" sz="1200" b="1">
                <a:solidFill>
                  <a:srgbClr val="005777"/>
                </a:solidFill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7899EDB-2A0A-129C-67DD-037D7ECFA5B3}"/>
                </a:ext>
              </a:extLst>
            </p:cNvPr>
            <p:cNvSpPr/>
            <p:nvPr/>
          </p:nvSpPr>
          <p:spPr>
            <a:xfrm>
              <a:off x="3196740" y="2885868"/>
              <a:ext cx="2292360" cy="2271428"/>
            </a:xfrm>
            <a:prstGeom prst="ellipse">
              <a:avLst/>
            </a:prstGeom>
            <a:solidFill>
              <a:srgbClr val="F2F2F2"/>
            </a:solidFill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1"/>
            <a:lstStyle/>
            <a:p>
              <a:pPr algn="ctr" defTabSz="914126">
                <a:spcBef>
                  <a:spcPts val="600"/>
                </a:spcBef>
              </a:pPr>
              <a:endParaRPr lang="en-US" b="1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26" name="Graphic 25" descr="Internet Of Things with solid fill">
              <a:extLst>
                <a:ext uri="{FF2B5EF4-FFF2-40B4-BE49-F238E27FC236}">
                  <a16:creationId xmlns:a16="http://schemas.microsoft.com/office/drawing/2014/main" id="{E373DCD1-DEF6-BBD4-652D-ADF03CEBA7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/>
          </p:blipFill>
          <p:spPr>
            <a:xfrm>
              <a:off x="3874136" y="3109839"/>
              <a:ext cx="971667" cy="971667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7954AC0-C995-152D-67AB-31A086527CA7}"/>
              </a:ext>
            </a:extLst>
          </p:cNvPr>
          <p:cNvGrpSpPr/>
          <p:nvPr/>
        </p:nvGrpSpPr>
        <p:grpSpPr>
          <a:xfrm>
            <a:off x="5089962" y="3949782"/>
            <a:ext cx="1918634" cy="1941856"/>
            <a:chOff x="3138960" y="2803050"/>
            <a:chExt cx="2407920" cy="2437064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26EE133-3FFC-4259-1FDC-A49AA6ECBF1C}"/>
                </a:ext>
              </a:extLst>
            </p:cNvPr>
            <p:cNvSpPr/>
            <p:nvPr/>
          </p:nvSpPr>
          <p:spPr>
            <a:xfrm rot="11700000">
              <a:off x="3138960" y="2803050"/>
              <a:ext cx="2407920" cy="2437064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01" tIns="45688" rIns="91401" bIns="45688" anchor="ctr" anchorCtr="0">
              <a:noAutofit/>
            </a:bodyPr>
            <a:lstStyle/>
            <a:p>
              <a:pPr>
                <a:buClr>
                  <a:srgbClr val="005777"/>
                </a:buClr>
                <a:buSzPts val="1400"/>
              </a:pPr>
              <a:endParaRPr lang="en-US" sz="1200" b="1">
                <a:solidFill>
                  <a:srgbClr val="005777"/>
                </a:solidFill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01039EC-ABB7-B556-A6EF-C5264FCE6EF3}"/>
                </a:ext>
              </a:extLst>
            </p:cNvPr>
            <p:cNvSpPr/>
            <p:nvPr/>
          </p:nvSpPr>
          <p:spPr>
            <a:xfrm>
              <a:off x="3196740" y="2885868"/>
              <a:ext cx="2292360" cy="2271428"/>
            </a:xfrm>
            <a:prstGeom prst="ellipse">
              <a:avLst/>
            </a:prstGeom>
            <a:solidFill>
              <a:srgbClr val="F2F2F2"/>
            </a:solidFill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1"/>
            <a:lstStyle/>
            <a:p>
              <a:pPr algn="ctr" defTabSz="914126">
                <a:spcBef>
                  <a:spcPts val="600"/>
                </a:spcBef>
              </a:pPr>
              <a:endParaRPr lang="en-US" sz="1200" b="1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7327D3B9-A216-190F-C686-E750DDED0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/>
          </p:blipFill>
          <p:spPr>
            <a:xfrm>
              <a:off x="3857228" y="3220085"/>
              <a:ext cx="971384" cy="971384"/>
            </a:xfrm>
            <a:prstGeom prst="rect">
              <a:avLst/>
            </a:prstGeom>
          </p:spPr>
        </p:pic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67D2B68F-A39D-AF53-BC0A-FF0777892BC5}"/>
              </a:ext>
            </a:extLst>
          </p:cNvPr>
          <p:cNvGrpSpPr/>
          <p:nvPr/>
        </p:nvGrpSpPr>
        <p:grpSpPr>
          <a:xfrm>
            <a:off x="632835" y="1830164"/>
            <a:ext cx="3516474" cy="849786"/>
            <a:chOff x="1531796" y="1269650"/>
            <a:chExt cx="3516474" cy="849786"/>
          </a:xfrm>
        </p:grpSpPr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DF5AEB73-F5A3-82EB-34E2-6C2C79E794E4}"/>
                </a:ext>
              </a:extLst>
            </p:cNvPr>
            <p:cNvGrpSpPr/>
            <p:nvPr/>
          </p:nvGrpSpPr>
          <p:grpSpPr>
            <a:xfrm>
              <a:off x="4345456" y="1408115"/>
              <a:ext cx="702814" cy="711321"/>
              <a:chOff x="4925700" y="1959342"/>
              <a:chExt cx="2407920" cy="2437064"/>
            </a:xfrm>
          </p:grpSpPr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3793A33E-B542-5971-A98B-E147589CD69B}"/>
                  </a:ext>
                </a:extLst>
              </p:cNvPr>
              <p:cNvSpPr/>
              <p:nvPr/>
            </p:nvSpPr>
            <p:spPr>
              <a:xfrm>
                <a:off x="4925700" y="1959342"/>
                <a:ext cx="2407920" cy="2437064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01" tIns="45688" rIns="91401" bIns="45688" anchor="ctr" anchorCtr="0">
                <a:noAutofit/>
              </a:bodyPr>
              <a:lstStyle/>
              <a:p>
                <a:pPr>
                  <a:buClr>
                    <a:srgbClr val="005777"/>
                  </a:buClr>
                  <a:buSzPts val="1400"/>
                </a:pPr>
                <a:endParaRPr lang="en-US" sz="1600" b="1">
                  <a:solidFill>
                    <a:srgbClr val="005777"/>
                  </a:solidFill>
                </a:endParaRPr>
              </a:p>
            </p:txBody>
          </p:sp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C4D082AD-7067-60DA-7E47-E7896718A153}"/>
                  </a:ext>
                </a:extLst>
              </p:cNvPr>
              <p:cNvSpPr/>
              <p:nvPr/>
            </p:nvSpPr>
            <p:spPr>
              <a:xfrm>
                <a:off x="4983480" y="2042160"/>
                <a:ext cx="2292360" cy="2271428"/>
              </a:xfrm>
              <a:prstGeom prst="ellipse">
                <a:avLst/>
              </a:prstGeom>
              <a:solidFill>
                <a:srgbClr val="F2F2F2"/>
              </a:solidFill>
              <a:ln w="412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 anchorCtr="1"/>
              <a:lstStyle/>
              <a:p>
                <a:pPr algn="ctr" defTabSz="914126">
                  <a:spcBef>
                    <a:spcPts val="600"/>
                  </a:spcBef>
                </a:pPr>
                <a:endParaRPr lang="en-US" sz="1600" b="1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pic>
            <p:nvPicPr>
              <p:cNvPr id="168" name="Graphic 167" descr="Closed book with solid fill">
                <a:extLst>
                  <a:ext uri="{FF2B5EF4-FFF2-40B4-BE49-F238E27FC236}">
                    <a16:creationId xmlns:a16="http://schemas.microsoft.com/office/drawing/2014/main" id="{B2790E8E-4712-1B0E-618D-2024D91ED5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rcRect/>
              <a:stretch/>
            </p:blipFill>
            <p:spPr>
              <a:xfrm>
                <a:off x="5232704" y="2254649"/>
                <a:ext cx="1846445" cy="1846444"/>
              </a:xfrm>
              <a:prstGeom prst="rect">
                <a:avLst/>
              </a:prstGeom>
            </p:spPr>
          </p:pic>
        </p:grp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2F0EC898-5CEC-8C7A-12BA-C96D55DD203A}"/>
                </a:ext>
              </a:extLst>
            </p:cNvPr>
            <p:cNvSpPr txBox="1"/>
            <p:nvPr/>
          </p:nvSpPr>
          <p:spPr>
            <a:xfrm>
              <a:off x="1531796" y="1269650"/>
              <a:ext cx="28468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b="1">
                  <a:solidFill>
                    <a:srgbClr val="005777"/>
                  </a:solidFill>
                </a:rPr>
                <a:t>Assess &amp; Confirm GSCA Opportunity Zones</a:t>
              </a:r>
            </a:p>
          </p:txBody>
        </p:sp>
      </p:grp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679C088D-AB23-0D83-5787-BA69DFDE0C15}"/>
              </a:ext>
            </a:extLst>
          </p:cNvPr>
          <p:cNvCxnSpPr>
            <a:cxnSpLocks/>
          </p:cNvCxnSpPr>
          <p:nvPr/>
        </p:nvCxnSpPr>
        <p:spPr>
          <a:xfrm>
            <a:off x="6715154" y="5639709"/>
            <a:ext cx="242854" cy="210112"/>
          </a:xfrm>
          <a:prstGeom prst="line">
            <a:avLst/>
          </a:prstGeom>
          <a:ln w="15875" cap="rnd">
            <a:solidFill>
              <a:srgbClr val="0082B3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>
            <a:extLst>
              <a:ext uri="{FF2B5EF4-FFF2-40B4-BE49-F238E27FC236}">
                <a16:creationId xmlns:a16="http://schemas.microsoft.com/office/drawing/2014/main" id="{8C126603-A06A-4584-5556-37D5CFBEC6FD}"/>
              </a:ext>
            </a:extLst>
          </p:cNvPr>
          <p:cNvCxnSpPr>
            <a:cxnSpLocks/>
          </p:cNvCxnSpPr>
          <p:nvPr/>
        </p:nvCxnSpPr>
        <p:spPr>
          <a:xfrm flipH="1" flipV="1">
            <a:off x="3934772" y="2677652"/>
            <a:ext cx="110531" cy="208096"/>
          </a:xfrm>
          <a:prstGeom prst="line">
            <a:avLst/>
          </a:prstGeom>
          <a:ln w="15875" cap="rnd">
            <a:solidFill>
              <a:srgbClr val="005777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817D85A4-D034-BB55-DBF4-3C1AB56B84EC}"/>
              </a:ext>
            </a:extLst>
          </p:cNvPr>
          <p:cNvGrpSpPr/>
          <p:nvPr/>
        </p:nvGrpSpPr>
        <p:grpSpPr>
          <a:xfrm>
            <a:off x="344003" y="2982705"/>
            <a:ext cx="2874442" cy="751871"/>
            <a:chOff x="2173828" y="1367565"/>
            <a:chExt cx="2874442" cy="751871"/>
          </a:xfrm>
        </p:grpSpPr>
        <p:grpSp>
          <p:nvGrpSpPr>
            <p:cNvPr id="233" name="Group 232">
              <a:extLst>
                <a:ext uri="{FF2B5EF4-FFF2-40B4-BE49-F238E27FC236}">
                  <a16:creationId xmlns:a16="http://schemas.microsoft.com/office/drawing/2014/main" id="{962A310A-3F6F-B103-4897-EF6747DCEC33}"/>
                </a:ext>
              </a:extLst>
            </p:cNvPr>
            <p:cNvGrpSpPr/>
            <p:nvPr/>
          </p:nvGrpSpPr>
          <p:grpSpPr>
            <a:xfrm>
              <a:off x="4345456" y="1408115"/>
              <a:ext cx="702814" cy="711321"/>
              <a:chOff x="4925700" y="1959342"/>
              <a:chExt cx="2407920" cy="2437064"/>
            </a:xfrm>
          </p:grpSpPr>
          <p:sp>
            <p:nvSpPr>
              <p:cNvPr id="235" name="Oval 234">
                <a:extLst>
                  <a:ext uri="{FF2B5EF4-FFF2-40B4-BE49-F238E27FC236}">
                    <a16:creationId xmlns:a16="http://schemas.microsoft.com/office/drawing/2014/main" id="{9FB49226-C263-B775-F32F-D46561DFB806}"/>
                  </a:ext>
                </a:extLst>
              </p:cNvPr>
              <p:cNvSpPr/>
              <p:nvPr/>
            </p:nvSpPr>
            <p:spPr>
              <a:xfrm>
                <a:off x="4925700" y="1959342"/>
                <a:ext cx="2407920" cy="2437064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01" tIns="45688" rIns="91401" bIns="45688" anchor="ctr" anchorCtr="0">
                <a:noAutofit/>
              </a:bodyPr>
              <a:lstStyle/>
              <a:p>
                <a:pPr>
                  <a:buClr>
                    <a:srgbClr val="005777"/>
                  </a:buClr>
                  <a:buSzPts val="1400"/>
                </a:pPr>
                <a:endParaRPr lang="en-US" sz="1600" b="1">
                  <a:solidFill>
                    <a:srgbClr val="005777"/>
                  </a:solidFill>
                </a:endParaRPr>
              </a:p>
            </p:txBody>
          </p:sp>
          <p:sp>
            <p:nvSpPr>
              <p:cNvPr id="236" name="Oval 235">
                <a:extLst>
                  <a:ext uri="{FF2B5EF4-FFF2-40B4-BE49-F238E27FC236}">
                    <a16:creationId xmlns:a16="http://schemas.microsoft.com/office/drawing/2014/main" id="{176C8C9D-0608-1A72-8B33-AB94BE40619D}"/>
                  </a:ext>
                </a:extLst>
              </p:cNvPr>
              <p:cNvSpPr/>
              <p:nvPr/>
            </p:nvSpPr>
            <p:spPr>
              <a:xfrm>
                <a:off x="4983480" y="2042160"/>
                <a:ext cx="2292360" cy="2271428"/>
              </a:xfrm>
              <a:prstGeom prst="ellipse">
                <a:avLst/>
              </a:prstGeom>
              <a:solidFill>
                <a:srgbClr val="F2F2F2"/>
              </a:solidFill>
              <a:ln w="412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 anchorCtr="1"/>
              <a:lstStyle/>
              <a:p>
                <a:pPr algn="ctr" defTabSz="914126">
                  <a:spcBef>
                    <a:spcPts val="600"/>
                  </a:spcBef>
                </a:pPr>
                <a:endParaRPr lang="en-US" sz="1600" b="1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pic>
            <p:nvPicPr>
              <p:cNvPr id="237" name="Graphic 236" descr="Handshake with solid fill">
                <a:extLst>
                  <a:ext uri="{FF2B5EF4-FFF2-40B4-BE49-F238E27FC236}">
                    <a16:creationId xmlns:a16="http://schemas.microsoft.com/office/drawing/2014/main" id="{1738A014-93C5-0A61-DEA0-01E1206530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rcRect/>
              <a:stretch/>
            </p:blipFill>
            <p:spPr>
              <a:xfrm>
                <a:off x="5232704" y="2254649"/>
                <a:ext cx="1846445" cy="1846444"/>
              </a:xfrm>
              <a:prstGeom prst="rect">
                <a:avLst/>
              </a:prstGeom>
            </p:spPr>
          </p:pic>
        </p:grp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834F966F-FB6E-DE27-37CF-FF327866A788}"/>
                </a:ext>
              </a:extLst>
            </p:cNvPr>
            <p:cNvSpPr txBox="1"/>
            <p:nvPr/>
          </p:nvSpPr>
          <p:spPr>
            <a:xfrm>
              <a:off x="2173828" y="1367565"/>
              <a:ext cx="21456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b="1">
                  <a:solidFill>
                    <a:srgbClr val="005777"/>
                  </a:solidFill>
                </a:rPr>
                <a:t>Partner Engagement &amp; RFCP</a:t>
              </a:r>
            </a:p>
          </p:txBody>
        </p:sp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EE54E4EA-E61F-B293-4BF6-182141F6EFF1}"/>
              </a:ext>
            </a:extLst>
          </p:cNvPr>
          <p:cNvGrpSpPr/>
          <p:nvPr/>
        </p:nvGrpSpPr>
        <p:grpSpPr>
          <a:xfrm>
            <a:off x="344003" y="4364597"/>
            <a:ext cx="3135754" cy="711321"/>
            <a:chOff x="1912516" y="1408115"/>
            <a:chExt cx="3135754" cy="711321"/>
          </a:xfrm>
        </p:grpSpPr>
        <p:grpSp>
          <p:nvGrpSpPr>
            <p:cNvPr id="239" name="Group 238">
              <a:extLst>
                <a:ext uri="{FF2B5EF4-FFF2-40B4-BE49-F238E27FC236}">
                  <a16:creationId xmlns:a16="http://schemas.microsoft.com/office/drawing/2014/main" id="{4F710153-8007-1D72-4EB3-3A155152DA14}"/>
                </a:ext>
              </a:extLst>
            </p:cNvPr>
            <p:cNvGrpSpPr/>
            <p:nvPr/>
          </p:nvGrpSpPr>
          <p:grpSpPr>
            <a:xfrm>
              <a:off x="4345456" y="1408115"/>
              <a:ext cx="702814" cy="711321"/>
              <a:chOff x="4925700" y="1959342"/>
              <a:chExt cx="2407920" cy="2437064"/>
            </a:xfrm>
          </p:grpSpPr>
          <p:sp>
            <p:nvSpPr>
              <p:cNvPr id="241" name="Oval 240">
                <a:extLst>
                  <a:ext uri="{FF2B5EF4-FFF2-40B4-BE49-F238E27FC236}">
                    <a16:creationId xmlns:a16="http://schemas.microsoft.com/office/drawing/2014/main" id="{28E499A8-40AF-A37D-30D5-D068518B7037}"/>
                  </a:ext>
                </a:extLst>
              </p:cNvPr>
              <p:cNvSpPr/>
              <p:nvPr/>
            </p:nvSpPr>
            <p:spPr>
              <a:xfrm>
                <a:off x="4925700" y="1959342"/>
                <a:ext cx="2407920" cy="2437064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01" tIns="45688" rIns="91401" bIns="45688" anchor="ctr" anchorCtr="0">
                <a:noAutofit/>
              </a:bodyPr>
              <a:lstStyle/>
              <a:p>
                <a:pPr>
                  <a:buClr>
                    <a:srgbClr val="005777"/>
                  </a:buClr>
                  <a:buSzPts val="1400"/>
                </a:pPr>
                <a:endParaRPr lang="en-US" sz="1600" b="1">
                  <a:solidFill>
                    <a:srgbClr val="005777"/>
                  </a:solidFill>
                </a:endParaRPr>
              </a:p>
            </p:txBody>
          </p:sp>
          <p:sp>
            <p:nvSpPr>
              <p:cNvPr id="242" name="Oval 241">
                <a:extLst>
                  <a:ext uri="{FF2B5EF4-FFF2-40B4-BE49-F238E27FC236}">
                    <a16:creationId xmlns:a16="http://schemas.microsoft.com/office/drawing/2014/main" id="{99574BCA-8345-BEF7-6DA8-6A00FBC217D7}"/>
                  </a:ext>
                </a:extLst>
              </p:cNvPr>
              <p:cNvSpPr/>
              <p:nvPr/>
            </p:nvSpPr>
            <p:spPr>
              <a:xfrm>
                <a:off x="4983480" y="2042160"/>
                <a:ext cx="2292360" cy="2271428"/>
              </a:xfrm>
              <a:prstGeom prst="ellipse">
                <a:avLst/>
              </a:prstGeom>
              <a:solidFill>
                <a:srgbClr val="F2F2F2"/>
              </a:solidFill>
              <a:ln w="412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 anchorCtr="1"/>
              <a:lstStyle/>
              <a:p>
                <a:pPr algn="ctr" defTabSz="914126">
                  <a:spcBef>
                    <a:spcPts val="600"/>
                  </a:spcBef>
                </a:pPr>
                <a:endParaRPr lang="en-US" sz="1600" b="1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pic>
            <p:nvPicPr>
              <p:cNvPr id="243" name="Graphic 242" descr="Gauge with solid fill">
                <a:extLst>
                  <a:ext uri="{FF2B5EF4-FFF2-40B4-BE49-F238E27FC236}">
                    <a16:creationId xmlns:a16="http://schemas.microsoft.com/office/drawing/2014/main" id="{6D8C10BB-E2B7-4056-CA6A-B98FC27046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rcRect/>
              <a:stretch/>
            </p:blipFill>
            <p:spPr>
              <a:xfrm>
                <a:off x="5232704" y="2254649"/>
                <a:ext cx="1846445" cy="1846444"/>
              </a:xfrm>
              <a:prstGeom prst="rect">
                <a:avLst/>
              </a:prstGeom>
            </p:spPr>
          </p:pic>
        </p:grpSp>
        <p:sp>
          <p:nvSpPr>
            <p:cNvPr id="240" name="TextBox 239">
              <a:extLst>
                <a:ext uri="{FF2B5EF4-FFF2-40B4-BE49-F238E27FC236}">
                  <a16:creationId xmlns:a16="http://schemas.microsoft.com/office/drawing/2014/main" id="{B5F3BF85-B9C9-8874-3F0E-1FF7CEE41691}"/>
                </a:ext>
              </a:extLst>
            </p:cNvPr>
            <p:cNvSpPr txBox="1"/>
            <p:nvPr/>
          </p:nvSpPr>
          <p:spPr>
            <a:xfrm>
              <a:off x="1912516" y="1531787"/>
              <a:ext cx="23558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b="1">
                  <a:solidFill>
                    <a:srgbClr val="005777"/>
                  </a:solidFill>
                </a:rPr>
                <a:t>Grants Monitoring &amp; FCC Dataset Challenge</a:t>
              </a:r>
            </a:p>
          </p:txBody>
        </p:sp>
      </p:grp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103E085F-5AE1-4CCF-B9C3-2ACAA5A7A4B8}"/>
              </a:ext>
            </a:extLst>
          </p:cNvPr>
          <p:cNvCxnSpPr>
            <a:cxnSpLocks/>
            <a:stCxn id="23" idx="7"/>
          </p:cNvCxnSpPr>
          <p:nvPr/>
        </p:nvCxnSpPr>
        <p:spPr>
          <a:xfrm flipH="1">
            <a:off x="3391476" y="4212061"/>
            <a:ext cx="298443" cy="276208"/>
          </a:xfrm>
          <a:prstGeom prst="line">
            <a:avLst/>
          </a:prstGeom>
          <a:ln w="15875" cap="rnd">
            <a:solidFill>
              <a:srgbClr val="005777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>
            <a:extLst>
              <a:ext uri="{FF2B5EF4-FFF2-40B4-BE49-F238E27FC236}">
                <a16:creationId xmlns:a16="http://schemas.microsoft.com/office/drawing/2014/main" id="{91D0FA3E-2AAB-F5B6-79BE-7E38B6EF0EC2}"/>
              </a:ext>
            </a:extLst>
          </p:cNvPr>
          <p:cNvCxnSpPr>
            <a:cxnSpLocks/>
            <a:stCxn id="23" idx="6"/>
            <a:endCxn id="236" idx="6"/>
          </p:cNvCxnSpPr>
          <p:nvPr/>
        </p:nvCxnSpPr>
        <p:spPr>
          <a:xfrm flipH="1" flipV="1">
            <a:off x="3201581" y="3378916"/>
            <a:ext cx="394627" cy="97266"/>
          </a:xfrm>
          <a:prstGeom prst="line">
            <a:avLst/>
          </a:prstGeom>
          <a:ln w="15875" cap="rnd">
            <a:solidFill>
              <a:srgbClr val="005777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75A21FB6-AFAA-6765-E66A-674290709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/>
            </a:br>
            <a:r>
              <a:rPr lang="en-US"/>
              <a:t>Action Plan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6FFE2F-51A1-D1D9-C9D5-5C2FCA19D0B2}"/>
              </a:ext>
            </a:extLst>
          </p:cNvPr>
          <p:cNvSpPr txBox="1"/>
          <p:nvPr/>
        </p:nvSpPr>
        <p:spPr>
          <a:xfrm>
            <a:off x="5180076" y="4991839"/>
            <a:ext cx="17384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126">
              <a:spcBef>
                <a:spcPts val="600"/>
              </a:spcBef>
            </a:pPr>
            <a:r>
              <a:rPr lang="en-US" sz="1800" b="1">
                <a:solidFill>
                  <a:srgbClr val="0082B3"/>
                </a:solidFill>
              </a:rPr>
              <a:t>Digital Equity</a:t>
            </a:r>
            <a:endParaRPr lang="en-US" sz="2000" b="1">
              <a:solidFill>
                <a:srgbClr val="0082B3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8092FD-41BE-4ECA-BC03-41DD91D16416}"/>
              </a:ext>
            </a:extLst>
          </p:cNvPr>
          <p:cNvSpPr txBox="1"/>
          <p:nvPr/>
        </p:nvSpPr>
        <p:spPr>
          <a:xfrm>
            <a:off x="3647022" y="3668432"/>
            <a:ext cx="17890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126">
              <a:spcBef>
                <a:spcPts val="600"/>
              </a:spcBef>
            </a:pPr>
            <a:r>
              <a:rPr lang="en-US" b="1">
                <a:solidFill>
                  <a:schemeClr val="accent1">
                    <a:lumMod val="50000"/>
                  </a:schemeClr>
                </a:solidFill>
              </a:rPr>
              <a:t>Broadband Infrastructure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978BB-2F5F-AD98-E69D-8054CACD9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12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99C0A4C-F27F-9B5F-97B7-9693A828FAA2}"/>
              </a:ext>
            </a:extLst>
          </p:cNvPr>
          <p:cNvGrpSpPr/>
          <p:nvPr/>
        </p:nvGrpSpPr>
        <p:grpSpPr>
          <a:xfrm>
            <a:off x="7803218" y="2839831"/>
            <a:ext cx="3248598" cy="720274"/>
            <a:chOff x="8327003" y="2742175"/>
            <a:chExt cx="3248598" cy="720274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B2CA7534-2AD5-8511-6A06-D51FD219F516}"/>
                </a:ext>
              </a:extLst>
            </p:cNvPr>
            <p:cNvSpPr/>
            <p:nvPr/>
          </p:nvSpPr>
          <p:spPr>
            <a:xfrm>
              <a:off x="8327003" y="2751128"/>
              <a:ext cx="702814" cy="711321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01" tIns="45688" rIns="91401" bIns="45688" anchor="ctr" anchorCtr="0">
              <a:noAutofit/>
            </a:bodyPr>
            <a:lstStyle/>
            <a:p>
              <a:pPr>
                <a:buClr>
                  <a:srgbClr val="005777"/>
                </a:buClr>
                <a:buSzPts val="1400"/>
              </a:pPr>
              <a:endParaRPr lang="en-US" sz="1600" b="1">
                <a:solidFill>
                  <a:srgbClr val="005777"/>
                </a:solidFill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4D743F2E-FF3F-DC24-D262-AFBB9A665A58}"/>
                </a:ext>
              </a:extLst>
            </p:cNvPr>
            <p:cNvSpPr/>
            <p:nvPr/>
          </p:nvSpPr>
          <p:spPr>
            <a:xfrm>
              <a:off x="8343868" y="2775301"/>
              <a:ext cx="669085" cy="662976"/>
            </a:xfrm>
            <a:prstGeom prst="ellipse">
              <a:avLst/>
            </a:prstGeom>
            <a:solidFill>
              <a:srgbClr val="F2F2F2"/>
            </a:solidFill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1"/>
            <a:lstStyle/>
            <a:p>
              <a:pPr algn="ctr" defTabSz="914126">
                <a:spcBef>
                  <a:spcPts val="600"/>
                </a:spcBef>
              </a:pPr>
              <a:endParaRPr lang="en-US" sz="1600" b="1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F925D85-0F9C-7390-81D6-BD3BA5BDA325}"/>
                </a:ext>
              </a:extLst>
            </p:cNvPr>
            <p:cNvSpPr txBox="1"/>
            <p:nvPr/>
          </p:nvSpPr>
          <p:spPr>
            <a:xfrm>
              <a:off x="9102559" y="2742175"/>
              <a:ext cx="24730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20ABA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Public GIS Broadband Portals</a:t>
              </a:r>
            </a:p>
          </p:txBody>
        </p:sp>
        <p:pic>
          <p:nvPicPr>
            <p:cNvPr id="41" name="Graphic 40" descr="Map with pin with solid fill">
              <a:extLst>
                <a:ext uri="{FF2B5EF4-FFF2-40B4-BE49-F238E27FC236}">
                  <a16:creationId xmlns:a16="http://schemas.microsoft.com/office/drawing/2014/main" id="{8E38499E-3DD3-6474-25B6-4888D1FAAB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rcRect/>
            <a:stretch/>
          </p:blipFill>
          <p:spPr>
            <a:xfrm>
              <a:off x="8408943" y="2829867"/>
              <a:ext cx="538933" cy="538933"/>
            </a:xfrm>
            <a:prstGeom prst="rect">
              <a:avLst/>
            </a:prstGeom>
          </p:spPr>
        </p:pic>
      </p:grp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EB74AA40-4626-B8A0-993F-BDDBE1AB361E}"/>
              </a:ext>
            </a:extLst>
          </p:cNvPr>
          <p:cNvCxnSpPr>
            <a:cxnSpLocks/>
            <a:endCxn id="61" idx="2"/>
          </p:cNvCxnSpPr>
          <p:nvPr/>
        </p:nvCxnSpPr>
        <p:spPr>
          <a:xfrm>
            <a:off x="7030191" y="3047428"/>
            <a:ext cx="789892" cy="157017"/>
          </a:xfrm>
          <a:prstGeom prst="line">
            <a:avLst/>
          </a:prstGeom>
          <a:ln w="15875" cap="rnd">
            <a:solidFill>
              <a:srgbClr val="20ABAE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B5CDFAA-E7C1-9430-393A-35B780033725}"/>
              </a:ext>
            </a:extLst>
          </p:cNvPr>
          <p:cNvGrpSpPr/>
          <p:nvPr/>
        </p:nvGrpSpPr>
        <p:grpSpPr>
          <a:xfrm>
            <a:off x="5374733" y="2007927"/>
            <a:ext cx="1918634" cy="1941856"/>
            <a:chOff x="4925700" y="1959342"/>
            <a:chExt cx="2407920" cy="2437064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523218A-C7CE-2A59-8F16-E526C27C1D99}"/>
                </a:ext>
              </a:extLst>
            </p:cNvPr>
            <p:cNvSpPr/>
            <p:nvPr/>
          </p:nvSpPr>
          <p:spPr>
            <a:xfrm>
              <a:off x="4925700" y="1959342"/>
              <a:ext cx="2407920" cy="2437064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01" tIns="45688" rIns="91401" bIns="45688" anchor="ctr" anchorCtr="0">
              <a:noAutofit/>
            </a:bodyPr>
            <a:lstStyle/>
            <a:p>
              <a:pPr>
                <a:buClr>
                  <a:srgbClr val="005777"/>
                </a:buClr>
                <a:buSzPts val="1400"/>
              </a:pPr>
              <a:endParaRPr lang="en-US" sz="1200" b="1">
                <a:solidFill>
                  <a:srgbClr val="005777"/>
                </a:solidFill>
              </a:endParaRPr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DECA55BE-B7E0-386E-5278-599E41A7B7A3}"/>
                </a:ext>
              </a:extLst>
            </p:cNvPr>
            <p:cNvSpPr/>
            <p:nvPr/>
          </p:nvSpPr>
          <p:spPr>
            <a:xfrm>
              <a:off x="4983480" y="2042159"/>
              <a:ext cx="2292360" cy="2271428"/>
            </a:xfrm>
            <a:prstGeom prst="ellipse">
              <a:avLst/>
            </a:prstGeom>
            <a:solidFill>
              <a:srgbClr val="F2F2F2"/>
            </a:solidFill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1"/>
            <a:lstStyle/>
            <a:p>
              <a:pPr algn="ctr" defTabSz="914126">
                <a:spcBef>
                  <a:spcPts val="600"/>
                </a:spcBef>
              </a:pPr>
              <a:endParaRPr lang="en-US" sz="1100" b="1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F85129AA-52F7-9AD4-EF11-37CE99B50C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rcRect/>
            <a:stretch/>
          </p:blipFill>
          <p:spPr>
            <a:xfrm>
              <a:off x="5634484" y="2170509"/>
              <a:ext cx="971384" cy="971384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E565770-2B4E-5615-00F2-537469CA6887}"/>
              </a:ext>
            </a:extLst>
          </p:cNvPr>
          <p:cNvSpPr txBox="1"/>
          <p:nvPr/>
        </p:nvSpPr>
        <p:spPr>
          <a:xfrm>
            <a:off x="5439816" y="2868184"/>
            <a:ext cx="17744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126">
              <a:spcBef>
                <a:spcPts val="600"/>
              </a:spcBef>
            </a:pPr>
            <a:r>
              <a:rPr lang="en-US" sz="1800" b="1">
                <a:solidFill>
                  <a:srgbClr val="20ABAE"/>
                </a:solidFill>
              </a:rPr>
              <a:t>Broadband Policy</a:t>
            </a:r>
          </a:p>
        </p:txBody>
      </p:sp>
    </p:spTree>
    <p:extLst>
      <p:ext uri="{BB962C8B-B14F-4D97-AF65-F5344CB8AC3E}">
        <p14:creationId xmlns:p14="http://schemas.microsoft.com/office/powerpoint/2010/main" val="96295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720355" y="1701258"/>
            <a:ext cx="4113728" cy="2591838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2800" b="0">
                <a:solidFill>
                  <a:srgbClr val="00AEEF">
                    <a:lumMod val="50000"/>
                  </a:srgbClr>
                </a:solidFill>
              </a:rPr>
              <a:t>www.teleworx.com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042ECE-E1AA-4DA9-B44E-D16A0277EF5C}"/>
              </a:ext>
            </a:extLst>
          </p:cNvPr>
          <p:cNvGrpSpPr/>
          <p:nvPr/>
        </p:nvGrpSpPr>
        <p:grpSpPr>
          <a:xfrm>
            <a:off x="10611671" y="6310536"/>
            <a:ext cx="1578014" cy="547464"/>
            <a:chOff x="642824" y="2248342"/>
            <a:chExt cx="2970821" cy="100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525DBC4-3047-4302-9088-AF775B1A1BDB}"/>
                </a:ext>
              </a:extLst>
            </p:cNvPr>
            <p:cNvSpPr/>
            <p:nvPr/>
          </p:nvSpPr>
          <p:spPr>
            <a:xfrm>
              <a:off x="642824" y="2248342"/>
              <a:ext cx="595668" cy="504000"/>
            </a:xfrm>
            <a:prstGeom prst="rect">
              <a:avLst/>
            </a:prstGeom>
            <a:solidFill>
              <a:srgbClr val="20AB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bg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BB1B01C-D138-4F92-B970-6A2A39FD72D5}"/>
                </a:ext>
              </a:extLst>
            </p:cNvPr>
            <p:cNvSpPr/>
            <p:nvPr/>
          </p:nvSpPr>
          <p:spPr>
            <a:xfrm>
              <a:off x="1238492" y="2248342"/>
              <a:ext cx="595669" cy="504000"/>
            </a:xfrm>
            <a:prstGeom prst="rect">
              <a:avLst/>
            </a:prstGeom>
            <a:solidFill>
              <a:srgbClr val="0082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bg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7865BCD-18FE-4978-94D4-99DEF7C37975}"/>
                </a:ext>
              </a:extLst>
            </p:cNvPr>
            <p:cNvSpPr/>
            <p:nvPr/>
          </p:nvSpPr>
          <p:spPr>
            <a:xfrm>
              <a:off x="1834160" y="2248342"/>
              <a:ext cx="595669" cy="504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bg1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A03BF17-3C3A-444D-B820-16584B238DFD}"/>
                </a:ext>
              </a:extLst>
            </p:cNvPr>
            <p:cNvSpPr/>
            <p:nvPr/>
          </p:nvSpPr>
          <p:spPr>
            <a:xfrm>
              <a:off x="2424815" y="2248342"/>
              <a:ext cx="595669" cy="504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bg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944CDDA-BDC8-4054-B74A-A2209470BE54}"/>
                </a:ext>
              </a:extLst>
            </p:cNvPr>
            <p:cNvSpPr/>
            <p:nvPr/>
          </p:nvSpPr>
          <p:spPr>
            <a:xfrm>
              <a:off x="3017976" y="2752342"/>
              <a:ext cx="595669" cy="504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bg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1FF0876-839B-47A7-B77A-D1CC78022349}"/>
                </a:ext>
              </a:extLst>
            </p:cNvPr>
            <p:cNvSpPr/>
            <p:nvPr/>
          </p:nvSpPr>
          <p:spPr>
            <a:xfrm>
              <a:off x="642824" y="2752342"/>
              <a:ext cx="595668" cy="504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CE3AD8A-EA15-4B74-9596-E347701B8A74}"/>
                </a:ext>
              </a:extLst>
            </p:cNvPr>
            <p:cNvSpPr/>
            <p:nvPr/>
          </p:nvSpPr>
          <p:spPr>
            <a:xfrm>
              <a:off x="1238492" y="2752342"/>
              <a:ext cx="595668" cy="50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43D23C4-4794-4E00-ADA7-B4FA36328AF2}"/>
                </a:ext>
              </a:extLst>
            </p:cNvPr>
            <p:cNvSpPr/>
            <p:nvPr/>
          </p:nvSpPr>
          <p:spPr>
            <a:xfrm>
              <a:off x="2424816" y="2752342"/>
              <a:ext cx="595668" cy="5040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297339E-9CE1-4AFD-A906-36BE0A98D8C9}"/>
                </a:ext>
              </a:extLst>
            </p:cNvPr>
            <p:cNvSpPr/>
            <p:nvPr/>
          </p:nvSpPr>
          <p:spPr>
            <a:xfrm>
              <a:off x="1831654" y="2752342"/>
              <a:ext cx="595668" cy="504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5A5AB2D-49B1-4B12-9614-A749AC10D644}"/>
                </a:ext>
              </a:extLst>
            </p:cNvPr>
            <p:cNvSpPr/>
            <p:nvPr/>
          </p:nvSpPr>
          <p:spPr>
            <a:xfrm>
              <a:off x="3017975" y="2248342"/>
              <a:ext cx="595669" cy="504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bg1"/>
                </a:solidFill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E13634-C0E6-0E2F-CCB6-162BCB11E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7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017D9CE-C2C2-AF09-D3B2-F2B1079FBD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5"/>
          <a:stretch/>
        </p:blipFill>
        <p:spPr>
          <a:xfrm>
            <a:off x="1183539" y="992424"/>
            <a:ext cx="9824921" cy="487315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837FD0B-413F-DB9D-214B-A2DBBB15C557}"/>
              </a:ext>
            </a:extLst>
          </p:cNvPr>
          <p:cNvSpPr txBox="1"/>
          <p:nvPr/>
        </p:nvSpPr>
        <p:spPr>
          <a:xfrm>
            <a:off x="765796" y="6447347"/>
            <a:ext cx="1566588" cy="284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/>
              <a:t>Opportunity Zones: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328784B-3E5C-E604-1F38-1A73C04681C7}"/>
              </a:ext>
            </a:extLst>
          </p:cNvPr>
          <p:cNvSpPr txBox="1"/>
          <p:nvPr/>
        </p:nvSpPr>
        <p:spPr>
          <a:xfrm>
            <a:off x="4430022" y="6460055"/>
            <a:ext cx="1108889" cy="284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/>
              <a:t>Middle-Mile: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B225F8-6D49-86A0-4FA2-7EEBEF03A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Broadband Opportunity Zones: Map View (1/3) 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73C85215-0B03-9DF2-E782-49E046CA2F02}"/>
              </a:ext>
            </a:extLst>
          </p:cNvPr>
          <p:cNvSpPr/>
          <p:nvPr/>
        </p:nvSpPr>
        <p:spPr>
          <a:xfrm>
            <a:off x="2531499" y="1725463"/>
            <a:ext cx="1606968" cy="791424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sz="1100" b="1">
                <a:solidFill>
                  <a:schemeClr val="tx1">
                    <a:lumMod val="85000"/>
                    <a:lumOff val="15000"/>
                  </a:schemeClr>
                </a:solidFill>
              </a:rPr>
              <a:t>Aromas</a:t>
            </a:r>
          </a:p>
          <a:p>
            <a:pPr algn="ctr">
              <a:spcBef>
                <a:spcPts val="600"/>
              </a:spcBef>
            </a:pPr>
            <a:r>
              <a:rPr lang="en-US" sz="1100" b="1">
                <a:solidFill>
                  <a:schemeClr val="tx1">
                    <a:lumMod val="85000"/>
                    <a:lumOff val="15000"/>
                  </a:schemeClr>
                </a:solidFill>
              </a:rPr>
              <a:t>2% w fiber</a:t>
            </a:r>
          </a:p>
          <a:p>
            <a:pPr algn="ctr">
              <a:spcBef>
                <a:spcPts val="600"/>
              </a:spcBef>
            </a:pPr>
            <a:r>
              <a:rPr lang="en-US" sz="1100" b="1">
                <a:solidFill>
                  <a:schemeClr val="tx1">
                    <a:lumMod val="85000"/>
                    <a:lumOff val="15000"/>
                  </a:schemeClr>
                </a:solidFill>
              </a:rPr>
              <a:t>267 location/sq mile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0A812EF2-17C3-F343-1C87-3B4493C09430}"/>
              </a:ext>
            </a:extLst>
          </p:cNvPr>
          <p:cNvCxnSpPr>
            <a:cxnSpLocks/>
          </p:cNvCxnSpPr>
          <p:nvPr/>
        </p:nvCxnSpPr>
        <p:spPr>
          <a:xfrm flipH="1" flipV="1">
            <a:off x="1930261" y="1994804"/>
            <a:ext cx="601238" cy="79899"/>
          </a:xfrm>
          <a:prstGeom prst="straightConnector1">
            <a:avLst/>
          </a:prstGeom>
          <a:ln w="31750">
            <a:solidFill>
              <a:schemeClr val="accent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4D2581D4-655C-F5E3-D9A8-DF83AD4BA522}"/>
              </a:ext>
            </a:extLst>
          </p:cNvPr>
          <p:cNvSpPr/>
          <p:nvPr/>
        </p:nvSpPr>
        <p:spPr>
          <a:xfrm>
            <a:off x="1798220" y="3740673"/>
            <a:ext cx="1606968" cy="791424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sz="1100" b="1">
                <a:solidFill>
                  <a:schemeClr val="tx1">
                    <a:lumMod val="85000"/>
                    <a:lumOff val="15000"/>
                  </a:schemeClr>
                </a:solidFill>
              </a:rPr>
              <a:t>San Juan Bautista</a:t>
            </a:r>
          </a:p>
          <a:p>
            <a:pPr algn="ctr">
              <a:spcBef>
                <a:spcPts val="600"/>
              </a:spcBef>
            </a:pPr>
            <a:r>
              <a:rPr lang="en-US" sz="1100" b="1">
                <a:solidFill>
                  <a:schemeClr val="tx1">
                    <a:lumMod val="85000"/>
                    <a:lumOff val="15000"/>
                  </a:schemeClr>
                </a:solidFill>
              </a:rPr>
              <a:t>0% w fiber</a:t>
            </a:r>
          </a:p>
          <a:p>
            <a:pPr algn="ctr">
              <a:spcBef>
                <a:spcPts val="600"/>
              </a:spcBef>
            </a:pPr>
            <a:r>
              <a:rPr lang="en-US" sz="1100" b="1">
                <a:solidFill>
                  <a:schemeClr val="tx1">
                    <a:lumMod val="85000"/>
                    <a:lumOff val="15000"/>
                  </a:schemeClr>
                </a:solidFill>
              </a:rPr>
              <a:t>527 location /sq mile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0675B1A-1C6A-99DC-289F-3EAA58D2D339}"/>
              </a:ext>
            </a:extLst>
          </p:cNvPr>
          <p:cNvCxnSpPr>
            <a:cxnSpLocks/>
            <a:stCxn id="24" idx="3"/>
          </p:cNvCxnSpPr>
          <p:nvPr/>
        </p:nvCxnSpPr>
        <p:spPr>
          <a:xfrm flipV="1">
            <a:off x="3405188" y="3840995"/>
            <a:ext cx="368507" cy="295390"/>
          </a:xfrm>
          <a:prstGeom prst="straightConnector1">
            <a:avLst/>
          </a:prstGeom>
          <a:ln w="31750">
            <a:solidFill>
              <a:schemeClr val="accent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2E1AABDF-3499-B3B7-153C-A41EA875C15C}"/>
              </a:ext>
            </a:extLst>
          </p:cNvPr>
          <p:cNvSpPr/>
          <p:nvPr/>
        </p:nvSpPr>
        <p:spPr>
          <a:xfrm>
            <a:off x="4682943" y="1725463"/>
            <a:ext cx="1606968" cy="791424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sz="1100" b="1">
                <a:solidFill>
                  <a:schemeClr val="tx1">
                    <a:lumMod val="85000"/>
                    <a:lumOff val="15000"/>
                  </a:schemeClr>
                </a:solidFill>
              </a:rPr>
              <a:t>Hollister</a:t>
            </a:r>
          </a:p>
          <a:p>
            <a:pPr algn="ctr">
              <a:spcBef>
                <a:spcPts val="600"/>
              </a:spcBef>
            </a:pPr>
            <a:r>
              <a:rPr lang="en-US" sz="1100" b="1">
                <a:solidFill>
                  <a:schemeClr val="tx1">
                    <a:lumMod val="85000"/>
                    <a:lumOff val="15000"/>
                  </a:schemeClr>
                </a:solidFill>
              </a:rPr>
              <a:t>7% w fiber</a:t>
            </a:r>
          </a:p>
          <a:p>
            <a:pPr algn="ctr">
              <a:spcBef>
                <a:spcPts val="600"/>
              </a:spcBef>
            </a:pPr>
            <a:r>
              <a:rPr lang="en-US" sz="1100" b="1">
                <a:solidFill>
                  <a:schemeClr val="tx1">
                    <a:lumMod val="85000"/>
                    <a:lumOff val="15000"/>
                  </a:schemeClr>
                </a:solidFill>
              </a:rPr>
              <a:t>682 location /sq mile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35CAA73-67CD-D6D8-C890-630B2932F460}"/>
              </a:ext>
            </a:extLst>
          </p:cNvPr>
          <p:cNvCxnSpPr>
            <a:cxnSpLocks/>
            <a:stCxn id="28" idx="3"/>
          </p:cNvCxnSpPr>
          <p:nvPr/>
        </p:nvCxnSpPr>
        <p:spPr>
          <a:xfrm>
            <a:off x="6289911" y="2121175"/>
            <a:ext cx="379273" cy="301463"/>
          </a:xfrm>
          <a:prstGeom prst="straightConnector1">
            <a:avLst/>
          </a:prstGeom>
          <a:ln w="31750">
            <a:solidFill>
              <a:schemeClr val="accent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499D1513-7FDD-3F77-5DBA-27EFA69C0750}"/>
              </a:ext>
            </a:extLst>
          </p:cNvPr>
          <p:cNvSpPr/>
          <p:nvPr/>
        </p:nvSpPr>
        <p:spPr>
          <a:xfrm>
            <a:off x="3927452" y="3519267"/>
            <a:ext cx="211015" cy="1934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accent3"/>
                </a:solidFill>
              </a:rPr>
              <a:t>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5C5E3D-2F25-B85A-959F-9D295D8BF359}"/>
              </a:ext>
            </a:extLst>
          </p:cNvPr>
          <p:cNvSpPr/>
          <p:nvPr/>
        </p:nvSpPr>
        <p:spPr>
          <a:xfrm>
            <a:off x="6840901" y="2584765"/>
            <a:ext cx="211015" cy="1934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accent3"/>
                </a:solidFill>
              </a:rPr>
              <a:t>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F01ED2-1A56-3A76-42AA-E0AFD91C5DC3}"/>
              </a:ext>
            </a:extLst>
          </p:cNvPr>
          <p:cNvSpPr/>
          <p:nvPr/>
        </p:nvSpPr>
        <p:spPr>
          <a:xfrm>
            <a:off x="1593881" y="1830637"/>
            <a:ext cx="211015" cy="1934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accent3"/>
                </a:solidFill>
              </a:rPr>
              <a:t>C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9DE2A4-87D2-7DAE-0058-49767981925E}"/>
              </a:ext>
            </a:extLst>
          </p:cNvPr>
          <p:cNvSpPr/>
          <p:nvPr/>
        </p:nvSpPr>
        <p:spPr>
          <a:xfrm>
            <a:off x="9446706" y="1230128"/>
            <a:ext cx="1007933" cy="110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E7EABA1-61CF-FB0B-9E35-A47D2A682F60}"/>
              </a:ext>
            </a:extLst>
          </p:cNvPr>
          <p:cNvGrpSpPr/>
          <p:nvPr/>
        </p:nvGrpSpPr>
        <p:grpSpPr>
          <a:xfrm>
            <a:off x="9540845" y="1261130"/>
            <a:ext cx="842674" cy="276999"/>
            <a:chOff x="2452409" y="6454861"/>
            <a:chExt cx="842674" cy="276999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01BEB1C6-49D0-151C-DA88-904E0894D482}"/>
                </a:ext>
              </a:extLst>
            </p:cNvPr>
            <p:cNvSpPr/>
            <p:nvPr/>
          </p:nvSpPr>
          <p:spPr>
            <a:xfrm>
              <a:off x="2452409" y="6500699"/>
              <a:ext cx="180000" cy="180000"/>
            </a:xfrm>
            <a:prstGeom prst="roundRect">
              <a:avLst/>
            </a:prstGeom>
            <a:solidFill>
              <a:srgbClr val="8379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C9CCE7A-717C-C02F-CB77-A3284C16F35C}"/>
                </a:ext>
              </a:extLst>
            </p:cNvPr>
            <p:cNvSpPr txBox="1"/>
            <p:nvPr/>
          </p:nvSpPr>
          <p:spPr>
            <a:xfrm>
              <a:off x="2650814" y="6454861"/>
              <a:ext cx="6442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/>
                <a:t>Fiber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C944119-504B-8583-9A5E-B45F09A0E303}"/>
              </a:ext>
            </a:extLst>
          </p:cNvPr>
          <p:cNvGrpSpPr/>
          <p:nvPr/>
        </p:nvGrpSpPr>
        <p:grpSpPr>
          <a:xfrm>
            <a:off x="9540845" y="1644357"/>
            <a:ext cx="842674" cy="276999"/>
            <a:chOff x="3415108" y="6467569"/>
            <a:chExt cx="842674" cy="276999"/>
          </a:xfrm>
        </p:grpSpPr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F8A442E8-C81F-03D6-8C17-A2B9F0A73E84}"/>
                </a:ext>
              </a:extLst>
            </p:cNvPr>
            <p:cNvSpPr/>
            <p:nvPr/>
          </p:nvSpPr>
          <p:spPr>
            <a:xfrm>
              <a:off x="3415108" y="6513407"/>
              <a:ext cx="180000" cy="180000"/>
            </a:xfrm>
            <a:prstGeom prst="roundRect">
              <a:avLst/>
            </a:prstGeom>
            <a:solidFill>
              <a:srgbClr val="E68C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1A5D460-15D6-3789-64DB-CF82C3DDF0BF}"/>
                </a:ext>
              </a:extLst>
            </p:cNvPr>
            <p:cNvSpPr txBox="1"/>
            <p:nvPr/>
          </p:nvSpPr>
          <p:spPr>
            <a:xfrm>
              <a:off x="3613513" y="6467569"/>
              <a:ext cx="6442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/>
                <a:t>FWA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06F00D-7E88-B4A7-189E-C3E86E057ADA}"/>
              </a:ext>
            </a:extLst>
          </p:cNvPr>
          <p:cNvGrpSpPr/>
          <p:nvPr/>
        </p:nvGrpSpPr>
        <p:grpSpPr>
          <a:xfrm>
            <a:off x="9540845" y="2027584"/>
            <a:ext cx="842674" cy="276999"/>
            <a:chOff x="5578288" y="6467569"/>
            <a:chExt cx="842674" cy="276999"/>
          </a:xfrm>
        </p:grpSpPr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1005021C-651A-34C5-5903-2935F3265F71}"/>
                </a:ext>
              </a:extLst>
            </p:cNvPr>
            <p:cNvSpPr/>
            <p:nvPr/>
          </p:nvSpPr>
          <p:spPr>
            <a:xfrm>
              <a:off x="5578288" y="6567487"/>
              <a:ext cx="180000" cy="76201"/>
            </a:xfrm>
            <a:prstGeom prst="roundRect">
              <a:avLst/>
            </a:prstGeom>
            <a:solidFill>
              <a:srgbClr val="FC85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02375602-279F-2E4F-31A2-F123601156BA}"/>
                </a:ext>
              </a:extLst>
            </p:cNvPr>
            <p:cNvSpPr txBox="1"/>
            <p:nvPr/>
          </p:nvSpPr>
          <p:spPr>
            <a:xfrm>
              <a:off x="5776693" y="6467569"/>
              <a:ext cx="6442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/>
                <a:t>GSN</a:t>
              </a:r>
            </a:p>
          </p:txBody>
        </p:sp>
      </p:grp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FB6C725-1890-55E8-906E-E2B5B881E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81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DE596DD-5FA8-B77F-6DD0-6E6355EC75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194"/>
          <a:stretch/>
        </p:blipFill>
        <p:spPr>
          <a:xfrm>
            <a:off x="2874967" y="978477"/>
            <a:ext cx="6454835" cy="506436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837FD0B-413F-DB9D-214B-A2DBBB15C557}"/>
              </a:ext>
            </a:extLst>
          </p:cNvPr>
          <p:cNvSpPr txBox="1"/>
          <p:nvPr/>
        </p:nvSpPr>
        <p:spPr>
          <a:xfrm>
            <a:off x="765796" y="6447347"/>
            <a:ext cx="1566588" cy="284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/>
              <a:t>Opportunity Zones: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01BEB1C6-49D0-151C-DA88-904E0894D482}"/>
              </a:ext>
            </a:extLst>
          </p:cNvPr>
          <p:cNvSpPr/>
          <p:nvPr/>
        </p:nvSpPr>
        <p:spPr>
          <a:xfrm>
            <a:off x="2452409" y="6500699"/>
            <a:ext cx="180000" cy="180000"/>
          </a:xfrm>
          <a:prstGeom prst="roundRect">
            <a:avLst/>
          </a:prstGeom>
          <a:solidFill>
            <a:srgbClr val="837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C9CCE7A-717C-C02F-CB77-A3284C16F35C}"/>
              </a:ext>
            </a:extLst>
          </p:cNvPr>
          <p:cNvSpPr txBox="1"/>
          <p:nvPr/>
        </p:nvSpPr>
        <p:spPr>
          <a:xfrm>
            <a:off x="2650814" y="6454861"/>
            <a:ext cx="6442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/>
              <a:t>Fiber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F8A442E8-C81F-03D6-8C17-A2B9F0A73E84}"/>
              </a:ext>
            </a:extLst>
          </p:cNvPr>
          <p:cNvSpPr/>
          <p:nvPr/>
        </p:nvSpPr>
        <p:spPr>
          <a:xfrm>
            <a:off x="3415108" y="6513407"/>
            <a:ext cx="180000" cy="180000"/>
          </a:xfrm>
          <a:prstGeom prst="roundRect">
            <a:avLst/>
          </a:prstGeom>
          <a:solidFill>
            <a:srgbClr val="E68C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1A5D460-15D6-3789-64DB-CF82C3DDF0BF}"/>
              </a:ext>
            </a:extLst>
          </p:cNvPr>
          <p:cNvSpPr txBox="1"/>
          <p:nvPr/>
        </p:nvSpPr>
        <p:spPr>
          <a:xfrm>
            <a:off x="3613513" y="6467569"/>
            <a:ext cx="6442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/>
              <a:t>FWA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328784B-3E5C-E604-1F38-1A73C04681C7}"/>
              </a:ext>
            </a:extLst>
          </p:cNvPr>
          <p:cNvSpPr txBox="1"/>
          <p:nvPr/>
        </p:nvSpPr>
        <p:spPr>
          <a:xfrm>
            <a:off x="4430022" y="6460055"/>
            <a:ext cx="1108889" cy="284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/>
              <a:t>Middle-Mile: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1005021C-651A-34C5-5903-2935F3265F71}"/>
              </a:ext>
            </a:extLst>
          </p:cNvPr>
          <p:cNvSpPr/>
          <p:nvPr/>
        </p:nvSpPr>
        <p:spPr>
          <a:xfrm>
            <a:off x="5578288" y="6567487"/>
            <a:ext cx="180000" cy="76201"/>
          </a:xfrm>
          <a:prstGeom prst="roundRect">
            <a:avLst/>
          </a:prstGeom>
          <a:solidFill>
            <a:srgbClr val="FC85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2375602-279F-2E4F-31A2-F123601156BA}"/>
              </a:ext>
            </a:extLst>
          </p:cNvPr>
          <p:cNvSpPr txBox="1"/>
          <p:nvPr/>
        </p:nvSpPr>
        <p:spPr>
          <a:xfrm>
            <a:off x="5776693" y="6467569"/>
            <a:ext cx="6442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/>
              <a:t>GSN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B225F8-6D49-86A0-4FA2-7EEBEF03A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Broadband Opportunity Zones: Map View (2/3) 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73C85215-0B03-9DF2-E782-49E046CA2F02}"/>
              </a:ext>
            </a:extLst>
          </p:cNvPr>
          <p:cNvSpPr/>
          <p:nvPr/>
        </p:nvSpPr>
        <p:spPr>
          <a:xfrm>
            <a:off x="3942257" y="1315769"/>
            <a:ext cx="1668042" cy="791424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sz="1100" b="1">
                <a:solidFill>
                  <a:schemeClr val="tx1">
                    <a:lumMod val="85000"/>
                    <a:lumOff val="15000"/>
                  </a:schemeClr>
                </a:solidFill>
              </a:rPr>
              <a:t>South Tres Pinos</a:t>
            </a:r>
          </a:p>
          <a:p>
            <a:pPr algn="ctr">
              <a:spcBef>
                <a:spcPts val="600"/>
              </a:spcBef>
            </a:pPr>
            <a:r>
              <a:rPr lang="en-US" sz="1100" b="1">
                <a:solidFill>
                  <a:schemeClr val="tx1">
                    <a:lumMod val="85000"/>
                    <a:lumOff val="15000"/>
                  </a:schemeClr>
                </a:solidFill>
              </a:rPr>
              <a:t>0% w fiber</a:t>
            </a:r>
          </a:p>
          <a:p>
            <a:pPr algn="ctr">
              <a:spcBef>
                <a:spcPts val="600"/>
              </a:spcBef>
            </a:pPr>
            <a:r>
              <a:rPr lang="en-US" sz="1100" b="1">
                <a:solidFill>
                  <a:schemeClr val="tx1">
                    <a:lumMod val="85000"/>
                    <a:lumOff val="15000"/>
                  </a:schemeClr>
                </a:solidFill>
              </a:rPr>
              <a:t>46.7 location /sq mile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0A812EF2-17C3-F343-1C87-3B4493C09430}"/>
              </a:ext>
            </a:extLst>
          </p:cNvPr>
          <p:cNvCxnSpPr>
            <a:cxnSpLocks/>
            <a:stCxn id="85" idx="1"/>
          </p:cNvCxnSpPr>
          <p:nvPr/>
        </p:nvCxnSpPr>
        <p:spPr>
          <a:xfrm flipH="1">
            <a:off x="3527108" y="1711481"/>
            <a:ext cx="415149" cy="70942"/>
          </a:xfrm>
          <a:prstGeom prst="straightConnector1">
            <a:avLst/>
          </a:prstGeom>
          <a:ln w="31750">
            <a:solidFill>
              <a:schemeClr val="accent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4D2581D4-655C-F5E3-D9A8-DF83AD4BA522}"/>
              </a:ext>
            </a:extLst>
          </p:cNvPr>
          <p:cNvSpPr/>
          <p:nvPr/>
        </p:nvSpPr>
        <p:spPr>
          <a:xfrm>
            <a:off x="5497200" y="2132666"/>
            <a:ext cx="1668042" cy="791424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sz="1100" b="1" err="1">
                <a:solidFill>
                  <a:schemeClr val="tx1">
                    <a:lumMod val="85000"/>
                    <a:lumOff val="15000"/>
                  </a:schemeClr>
                </a:solidFill>
              </a:rPr>
              <a:t>Paicines</a:t>
            </a:r>
            <a:endParaRPr lang="en-US" sz="1100" b="1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spcBef>
                <a:spcPts val="600"/>
              </a:spcBef>
            </a:pPr>
            <a:r>
              <a:rPr lang="en-US" sz="1100" b="1">
                <a:solidFill>
                  <a:schemeClr val="tx1">
                    <a:lumMod val="85000"/>
                    <a:lumOff val="15000"/>
                  </a:schemeClr>
                </a:solidFill>
              </a:rPr>
              <a:t>0% w fiber</a:t>
            </a:r>
          </a:p>
          <a:p>
            <a:pPr algn="ctr">
              <a:spcBef>
                <a:spcPts val="600"/>
              </a:spcBef>
            </a:pPr>
            <a:r>
              <a:rPr lang="en-US" sz="1100" b="1">
                <a:solidFill>
                  <a:schemeClr val="tx1">
                    <a:lumMod val="85000"/>
                    <a:lumOff val="15000"/>
                  </a:schemeClr>
                </a:solidFill>
              </a:rPr>
              <a:t>8.7 location /sq mile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0675B1A-1C6A-99DC-289F-3EAA58D2D339}"/>
              </a:ext>
            </a:extLst>
          </p:cNvPr>
          <p:cNvCxnSpPr>
            <a:cxnSpLocks/>
            <a:stCxn id="24" idx="1"/>
          </p:cNvCxnSpPr>
          <p:nvPr/>
        </p:nvCxnSpPr>
        <p:spPr>
          <a:xfrm flipH="1">
            <a:off x="4998596" y="2528378"/>
            <a:ext cx="498604" cy="100444"/>
          </a:xfrm>
          <a:prstGeom prst="straightConnector1">
            <a:avLst/>
          </a:prstGeom>
          <a:ln w="31750">
            <a:solidFill>
              <a:schemeClr val="accent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2E1AABDF-3499-B3B7-153C-A41EA875C15C}"/>
              </a:ext>
            </a:extLst>
          </p:cNvPr>
          <p:cNvSpPr/>
          <p:nvPr/>
        </p:nvSpPr>
        <p:spPr>
          <a:xfrm>
            <a:off x="7320662" y="1684188"/>
            <a:ext cx="1566160" cy="791424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sz="1100" b="1">
                <a:solidFill>
                  <a:schemeClr val="tx1">
                    <a:lumMod val="85000"/>
                    <a:lumOff val="15000"/>
                  </a:schemeClr>
                </a:solidFill>
              </a:rPr>
              <a:t>Southern Cluster</a:t>
            </a:r>
          </a:p>
          <a:p>
            <a:pPr algn="ctr">
              <a:spcBef>
                <a:spcPts val="600"/>
              </a:spcBef>
            </a:pPr>
            <a:r>
              <a:rPr lang="en-US" sz="1100" b="1">
                <a:solidFill>
                  <a:schemeClr val="tx1">
                    <a:lumMod val="85000"/>
                    <a:lumOff val="15000"/>
                  </a:schemeClr>
                </a:solidFill>
              </a:rPr>
              <a:t>0% w fiber</a:t>
            </a:r>
          </a:p>
          <a:p>
            <a:pPr algn="ctr">
              <a:spcBef>
                <a:spcPts val="600"/>
              </a:spcBef>
            </a:pPr>
            <a:r>
              <a:rPr lang="en-US" sz="1100" b="1">
                <a:solidFill>
                  <a:schemeClr val="tx1">
                    <a:lumMod val="85000"/>
                    <a:lumOff val="15000"/>
                  </a:schemeClr>
                </a:solidFill>
              </a:rPr>
              <a:t>7.1 location /sq mile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35CAA73-67CD-D6D8-C890-630B2932F460}"/>
              </a:ext>
            </a:extLst>
          </p:cNvPr>
          <p:cNvCxnSpPr>
            <a:cxnSpLocks/>
            <a:stCxn id="28" idx="2"/>
          </p:cNvCxnSpPr>
          <p:nvPr/>
        </p:nvCxnSpPr>
        <p:spPr>
          <a:xfrm>
            <a:off x="8103742" y="2475612"/>
            <a:ext cx="42564" cy="503484"/>
          </a:xfrm>
          <a:prstGeom prst="straightConnector1">
            <a:avLst/>
          </a:prstGeom>
          <a:ln w="31750">
            <a:solidFill>
              <a:schemeClr val="accent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CE32B8F5-2903-4E7D-15B1-916B14909003}"/>
              </a:ext>
            </a:extLst>
          </p:cNvPr>
          <p:cNvSpPr/>
          <p:nvPr/>
        </p:nvSpPr>
        <p:spPr>
          <a:xfrm>
            <a:off x="3181928" y="1815527"/>
            <a:ext cx="211015" cy="1934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accent3"/>
                </a:solidFill>
              </a:rPr>
              <a:t>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425735-8860-3E72-ED1B-A4BD157ADACF}"/>
              </a:ext>
            </a:extLst>
          </p:cNvPr>
          <p:cNvSpPr/>
          <p:nvPr/>
        </p:nvSpPr>
        <p:spPr>
          <a:xfrm>
            <a:off x="4748241" y="2528378"/>
            <a:ext cx="211015" cy="1934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accent3"/>
                </a:solidFill>
              </a:rPr>
              <a:t>B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0A209F-72DE-4E25-A069-7C8C77E0D4FF}"/>
              </a:ext>
            </a:extLst>
          </p:cNvPr>
          <p:cNvSpPr/>
          <p:nvPr/>
        </p:nvSpPr>
        <p:spPr>
          <a:xfrm>
            <a:off x="8125024" y="3144703"/>
            <a:ext cx="211015" cy="1934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accent3"/>
                </a:solidFill>
              </a:rPr>
              <a:t>C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83923A-40B3-DD77-5AB8-A404E1E7FE79}"/>
              </a:ext>
            </a:extLst>
          </p:cNvPr>
          <p:cNvSpPr/>
          <p:nvPr/>
        </p:nvSpPr>
        <p:spPr>
          <a:xfrm>
            <a:off x="4409042" y="3784110"/>
            <a:ext cx="211015" cy="1934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accent3"/>
                </a:solidFill>
              </a:rPr>
              <a:t>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923447-CA35-779A-EAD3-379DAEBEAF73}"/>
              </a:ext>
            </a:extLst>
          </p:cNvPr>
          <p:cNvSpPr/>
          <p:nvPr/>
        </p:nvSpPr>
        <p:spPr>
          <a:xfrm>
            <a:off x="5353420" y="3279979"/>
            <a:ext cx="1668042" cy="791424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sz="1100" b="1">
                <a:solidFill>
                  <a:schemeClr val="tx1">
                    <a:lumMod val="85000"/>
                    <a:lumOff val="15000"/>
                  </a:schemeClr>
                </a:solidFill>
              </a:rPr>
              <a:t>Scheid Vineyards</a:t>
            </a:r>
          </a:p>
          <a:p>
            <a:pPr algn="ctr">
              <a:spcBef>
                <a:spcPts val="600"/>
              </a:spcBef>
            </a:pPr>
            <a:r>
              <a:rPr lang="en-US" sz="1100" b="1">
                <a:solidFill>
                  <a:schemeClr val="tx1">
                    <a:lumMod val="85000"/>
                    <a:lumOff val="15000"/>
                  </a:schemeClr>
                </a:solidFill>
              </a:rPr>
              <a:t>0% w fiber</a:t>
            </a:r>
          </a:p>
          <a:p>
            <a:pPr algn="ctr">
              <a:spcBef>
                <a:spcPts val="600"/>
              </a:spcBef>
            </a:pPr>
            <a:r>
              <a:rPr lang="en-US" sz="1100" b="1">
                <a:solidFill>
                  <a:schemeClr val="tx1">
                    <a:lumMod val="85000"/>
                    <a:lumOff val="15000"/>
                  </a:schemeClr>
                </a:solidFill>
              </a:rPr>
              <a:t>6.7 location /sq mile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1C416F1-29AC-16B1-8BAC-0EC3CBB56090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4854816" y="3675691"/>
            <a:ext cx="498604" cy="100444"/>
          </a:xfrm>
          <a:prstGeom prst="straightConnector1">
            <a:avLst/>
          </a:prstGeom>
          <a:ln w="31750">
            <a:solidFill>
              <a:schemeClr val="accent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1A8951B4-E40C-8A67-3905-926F970A8EFB}"/>
              </a:ext>
            </a:extLst>
          </p:cNvPr>
          <p:cNvSpPr/>
          <p:nvPr/>
        </p:nvSpPr>
        <p:spPr>
          <a:xfrm>
            <a:off x="4878958" y="5239675"/>
            <a:ext cx="211015" cy="1934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accent3"/>
                </a:solidFill>
              </a:rPr>
              <a:t>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0874F1A-92E0-FCC6-748F-1C780034E12D}"/>
              </a:ext>
            </a:extLst>
          </p:cNvPr>
          <p:cNvSpPr/>
          <p:nvPr/>
        </p:nvSpPr>
        <p:spPr>
          <a:xfrm>
            <a:off x="6076892" y="4305376"/>
            <a:ext cx="1668042" cy="791424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sz="1100" b="1">
                <a:solidFill>
                  <a:schemeClr val="tx1">
                    <a:lumMod val="85000"/>
                    <a:lumOff val="15000"/>
                  </a:schemeClr>
                </a:solidFill>
              </a:rPr>
              <a:t>Willow Creek</a:t>
            </a:r>
          </a:p>
          <a:p>
            <a:pPr algn="ctr">
              <a:spcBef>
                <a:spcPts val="600"/>
              </a:spcBef>
            </a:pPr>
            <a:r>
              <a:rPr lang="en-US" sz="1100" b="1">
                <a:solidFill>
                  <a:schemeClr val="tx1">
                    <a:lumMod val="85000"/>
                    <a:lumOff val="15000"/>
                  </a:schemeClr>
                </a:solidFill>
              </a:rPr>
              <a:t>0% w fiber</a:t>
            </a:r>
          </a:p>
          <a:p>
            <a:pPr algn="ctr">
              <a:spcBef>
                <a:spcPts val="600"/>
              </a:spcBef>
            </a:pPr>
            <a:r>
              <a:rPr lang="en-US" sz="1100" b="1">
                <a:solidFill>
                  <a:schemeClr val="tx1">
                    <a:lumMod val="85000"/>
                    <a:lumOff val="15000"/>
                  </a:schemeClr>
                </a:solidFill>
              </a:rPr>
              <a:t>6.6 location /sq mile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F5B3AA4-C285-4E5E-E52D-C72A1AF92B65}"/>
              </a:ext>
            </a:extLst>
          </p:cNvPr>
          <p:cNvCxnSpPr>
            <a:cxnSpLocks/>
            <a:stCxn id="22" idx="1"/>
          </p:cNvCxnSpPr>
          <p:nvPr/>
        </p:nvCxnSpPr>
        <p:spPr>
          <a:xfrm flipH="1">
            <a:off x="5318972" y="4701088"/>
            <a:ext cx="757920" cy="395712"/>
          </a:xfrm>
          <a:prstGeom prst="straightConnector1">
            <a:avLst/>
          </a:prstGeom>
          <a:ln w="31750">
            <a:solidFill>
              <a:schemeClr val="accent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5E5B8B7B-5137-478D-2FC9-D026E3994D51}"/>
              </a:ext>
            </a:extLst>
          </p:cNvPr>
          <p:cNvSpPr/>
          <p:nvPr/>
        </p:nvSpPr>
        <p:spPr>
          <a:xfrm>
            <a:off x="8250564" y="4793171"/>
            <a:ext cx="1007933" cy="110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BA10D64-6B00-A349-2346-5C3868CBDA3B}"/>
              </a:ext>
            </a:extLst>
          </p:cNvPr>
          <p:cNvGrpSpPr/>
          <p:nvPr/>
        </p:nvGrpSpPr>
        <p:grpSpPr>
          <a:xfrm>
            <a:off x="8344703" y="4824173"/>
            <a:ext cx="842674" cy="276999"/>
            <a:chOff x="2452409" y="6454861"/>
            <a:chExt cx="842674" cy="276999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8B3C98BD-DF80-6F6E-EC0F-F9FCA6AC1200}"/>
                </a:ext>
              </a:extLst>
            </p:cNvPr>
            <p:cNvSpPr/>
            <p:nvPr/>
          </p:nvSpPr>
          <p:spPr>
            <a:xfrm>
              <a:off x="2452409" y="6500699"/>
              <a:ext cx="180000" cy="180000"/>
            </a:xfrm>
            <a:prstGeom prst="roundRect">
              <a:avLst/>
            </a:prstGeom>
            <a:solidFill>
              <a:srgbClr val="8379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611CE14-9581-E68D-8728-5B798C9A611F}"/>
                </a:ext>
              </a:extLst>
            </p:cNvPr>
            <p:cNvSpPr txBox="1"/>
            <p:nvPr/>
          </p:nvSpPr>
          <p:spPr>
            <a:xfrm>
              <a:off x="2650814" y="6454861"/>
              <a:ext cx="6442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/>
                <a:t>Fiber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0890B24-4F97-B3EE-546B-6E5901CC191E}"/>
              </a:ext>
            </a:extLst>
          </p:cNvPr>
          <p:cNvGrpSpPr/>
          <p:nvPr/>
        </p:nvGrpSpPr>
        <p:grpSpPr>
          <a:xfrm>
            <a:off x="8344703" y="5207400"/>
            <a:ext cx="842674" cy="276999"/>
            <a:chOff x="3415108" y="6467569"/>
            <a:chExt cx="842674" cy="276999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EBDC0FA6-C893-2B0A-0B39-4333D175CF74}"/>
                </a:ext>
              </a:extLst>
            </p:cNvPr>
            <p:cNvSpPr/>
            <p:nvPr/>
          </p:nvSpPr>
          <p:spPr>
            <a:xfrm>
              <a:off x="3415108" y="6513407"/>
              <a:ext cx="180000" cy="180000"/>
            </a:xfrm>
            <a:prstGeom prst="roundRect">
              <a:avLst/>
            </a:prstGeom>
            <a:solidFill>
              <a:srgbClr val="E68C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E11E6DD-DB87-4296-CAC1-0B058FB34DE8}"/>
                </a:ext>
              </a:extLst>
            </p:cNvPr>
            <p:cNvSpPr txBox="1"/>
            <p:nvPr/>
          </p:nvSpPr>
          <p:spPr>
            <a:xfrm>
              <a:off x="3613513" y="6467569"/>
              <a:ext cx="6442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/>
                <a:t>FWA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2994146-DE4B-FD3F-8314-CBE46ED4A914}"/>
              </a:ext>
            </a:extLst>
          </p:cNvPr>
          <p:cNvGrpSpPr/>
          <p:nvPr/>
        </p:nvGrpSpPr>
        <p:grpSpPr>
          <a:xfrm>
            <a:off x="8344703" y="5590627"/>
            <a:ext cx="842674" cy="276999"/>
            <a:chOff x="5578288" y="6467569"/>
            <a:chExt cx="842674" cy="276999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92D877B4-41BD-9C8E-B4BF-053E2A19AAD5}"/>
                </a:ext>
              </a:extLst>
            </p:cNvPr>
            <p:cNvSpPr/>
            <p:nvPr/>
          </p:nvSpPr>
          <p:spPr>
            <a:xfrm>
              <a:off x="5578288" y="6567487"/>
              <a:ext cx="180000" cy="76201"/>
            </a:xfrm>
            <a:prstGeom prst="roundRect">
              <a:avLst/>
            </a:prstGeom>
            <a:solidFill>
              <a:srgbClr val="FC85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1B469A5-1AA8-C8E0-C54F-5AAEE4C1EFF8}"/>
                </a:ext>
              </a:extLst>
            </p:cNvPr>
            <p:cNvSpPr txBox="1"/>
            <p:nvPr/>
          </p:nvSpPr>
          <p:spPr>
            <a:xfrm>
              <a:off x="5776693" y="6467569"/>
              <a:ext cx="6442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/>
                <a:t>GSN</a:t>
              </a:r>
            </a:p>
          </p:txBody>
        </p:sp>
      </p:grp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C9FAD45-29CB-FB74-B2D3-8B742FFE5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71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0AA0510-EF3C-5327-7623-82B78C3C3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699" y="1284395"/>
            <a:ext cx="9280523" cy="428921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837FD0B-413F-DB9D-214B-A2DBBB15C557}"/>
              </a:ext>
            </a:extLst>
          </p:cNvPr>
          <p:cNvSpPr txBox="1"/>
          <p:nvPr/>
        </p:nvSpPr>
        <p:spPr>
          <a:xfrm>
            <a:off x="765796" y="6447347"/>
            <a:ext cx="1566588" cy="284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/>
              <a:t>Opportunity Zones: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01BEB1C6-49D0-151C-DA88-904E0894D482}"/>
              </a:ext>
            </a:extLst>
          </p:cNvPr>
          <p:cNvSpPr/>
          <p:nvPr/>
        </p:nvSpPr>
        <p:spPr>
          <a:xfrm>
            <a:off x="2452409" y="6500699"/>
            <a:ext cx="180000" cy="180000"/>
          </a:xfrm>
          <a:prstGeom prst="roundRect">
            <a:avLst/>
          </a:prstGeom>
          <a:solidFill>
            <a:srgbClr val="837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C9CCE7A-717C-C02F-CB77-A3284C16F35C}"/>
              </a:ext>
            </a:extLst>
          </p:cNvPr>
          <p:cNvSpPr txBox="1"/>
          <p:nvPr/>
        </p:nvSpPr>
        <p:spPr>
          <a:xfrm>
            <a:off x="2650814" y="6454861"/>
            <a:ext cx="6442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/>
              <a:t>Fiber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F8A442E8-C81F-03D6-8C17-A2B9F0A73E84}"/>
              </a:ext>
            </a:extLst>
          </p:cNvPr>
          <p:cNvSpPr/>
          <p:nvPr/>
        </p:nvSpPr>
        <p:spPr>
          <a:xfrm>
            <a:off x="3415108" y="6513407"/>
            <a:ext cx="180000" cy="180000"/>
          </a:xfrm>
          <a:prstGeom prst="roundRect">
            <a:avLst/>
          </a:prstGeom>
          <a:solidFill>
            <a:srgbClr val="E68C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1A5D460-15D6-3789-64DB-CF82C3DDF0BF}"/>
              </a:ext>
            </a:extLst>
          </p:cNvPr>
          <p:cNvSpPr txBox="1"/>
          <p:nvPr/>
        </p:nvSpPr>
        <p:spPr>
          <a:xfrm>
            <a:off x="3613513" y="6467569"/>
            <a:ext cx="6442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/>
              <a:t>FWA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328784B-3E5C-E604-1F38-1A73C04681C7}"/>
              </a:ext>
            </a:extLst>
          </p:cNvPr>
          <p:cNvSpPr txBox="1"/>
          <p:nvPr/>
        </p:nvSpPr>
        <p:spPr>
          <a:xfrm>
            <a:off x="4430022" y="6460055"/>
            <a:ext cx="1108889" cy="284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/>
              <a:t>Middle-Mile: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1005021C-651A-34C5-5903-2935F3265F71}"/>
              </a:ext>
            </a:extLst>
          </p:cNvPr>
          <p:cNvSpPr/>
          <p:nvPr/>
        </p:nvSpPr>
        <p:spPr>
          <a:xfrm>
            <a:off x="5578288" y="6567487"/>
            <a:ext cx="180000" cy="76201"/>
          </a:xfrm>
          <a:prstGeom prst="roundRect">
            <a:avLst/>
          </a:prstGeom>
          <a:solidFill>
            <a:srgbClr val="FC85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2375602-279F-2E4F-31A2-F123601156BA}"/>
              </a:ext>
            </a:extLst>
          </p:cNvPr>
          <p:cNvSpPr txBox="1"/>
          <p:nvPr/>
        </p:nvSpPr>
        <p:spPr>
          <a:xfrm>
            <a:off x="5776693" y="6467569"/>
            <a:ext cx="6442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/>
              <a:t>GSN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B225F8-6D49-86A0-4FA2-7EEBEF03A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Broadband Opportunity Zones: Map View (3/3) 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73C85215-0B03-9DF2-E782-49E046CA2F02}"/>
              </a:ext>
            </a:extLst>
          </p:cNvPr>
          <p:cNvSpPr/>
          <p:nvPr/>
        </p:nvSpPr>
        <p:spPr>
          <a:xfrm>
            <a:off x="5714257" y="1916363"/>
            <a:ext cx="1668042" cy="791424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sz="1100" b="1">
                <a:solidFill>
                  <a:schemeClr val="tx1">
                    <a:lumMod val="85000"/>
                    <a:lumOff val="15000"/>
                  </a:schemeClr>
                </a:solidFill>
              </a:rPr>
              <a:t>Hernandez Reservoir</a:t>
            </a:r>
          </a:p>
          <a:p>
            <a:pPr algn="ctr">
              <a:spcBef>
                <a:spcPts val="600"/>
              </a:spcBef>
            </a:pPr>
            <a:r>
              <a:rPr lang="en-US" sz="1100" b="1">
                <a:solidFill>
                  <a:schemeClr val="tx1">
                    <a:lumMod val="85000"/>
                    <a:lumOff val="15000"/>
                  </a:schemeClr>
                </a:solidFill>
              </a:rPr>
              <a:t>0% w fiber</a:t>
            </a:r>
          </a:p>
          <a:p>
            <a:pPr algn="ctr">
              <a:spcBef>
                <a:spcPts val="600"/>
              </a:spcBef>
            </a:pPr>
            <a:r>
              <a:rPr lang="en-US" sz="1100" b="1">
                <a:solidFill>
                  <a:schemeClr val="tx1">
                    <a:lumMod val="85000"/>
                    <a:lumOff val="15000"/>
                  </a:schemeClr>
                </a:solidFill>
              </a:rPr>
              <a:t>5.2 location /sq mile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0A812EF2-17C3-F343-1C87-3B4493C09430}"/>
              </a:ext>
            </a:extLst>
          </p:cNvPr>
          <p:cNvCxnSpPr>
            <a:cxnSpLocks/>
            <a:stCxn id="85" idx="3"/>
          </p:cNvCxnSpPr>
          <p:nvPr/>
        </p:nvCxnSpPr>
        <p:spPr>
          <a:xfrm>
            <a:off x="7382299" y="2312075"/>
            <a:ext cx="578489" cy="408579"/>
          </a:xfrm>
          <a:prstGeom prst="straightConnector1">
            <a:avLst/>
          </a:prstGeom>
          <a:ln w="31750">
            <a:solidFill>
              <a:schemeClr val="accent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CE32B8F5-2903-4E7D-15B1-916B14909003}"/>
              </a:ext>
            </a:extLst>
          </p:cNvPr>
          <p:cNvSpPr/>
          <p:nvPr/>
        </p:nvSpPr>
        <p:spPr>
          <a:xfrm>
            <a:off x="8196496" y="2990613"/>
            <a:ext cx="211015" cy="1934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accent3"/>
                </a:solidFill>
              </a:rPr>
              <a:t>F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2246B5-166A-27B0-2014-163B2202C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63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AD823A6C-1885-994B-3032-60240911E7EA}"/>
              </a:ext>
            </a:extLst>
          </p:cNvPr>
          <p:cNvSpPr/>
          <p:nvPr/>
        </p:nvSpPr>
        <p:spPr>
          <a:xfrm>
            <a:off x="110362" y="6198238"/>
            <a:ext cx="11904785" cy="187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E2AE33-D032-12A2-234A-80D0DFE92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Fiber Opportunity Zone Prioritization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F32613F-17B8-D5F7-E6B4-2946FA74DB79}"/>
              </a:ext>
            </a:extLst>
          </p:cNvPr>
          <p:cNvSpPr/>
          <p:nvPr/>
        </p:nvSpPr>
        <p:spPr>
          <a:xfrm>
            <a:off x="1900096" y="1286512"/>
            <a:ext cx="3125627" cy="603504"/>
          </a:xfrm>
          <a:prstGeom prst="rect">
            <a:avLst/>
          </a:prstGeom>
          <a:solidFill>
            <a:srgbClr val="20ABA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/>
              <a:t>Phase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(2023-2024)</a:t>
            </a:r>
          </a:p>
        </p:txBody>
      </p:sp>
      <p:sp>
        <p:nvSpPr>
          <p:cNvPr id="30" name="Google Shape;96;p2">
            <a:extLst>
              <a:ext uri="{FF2B5EF4-FFF2-40B4-BE49-F238E27FC236}">
                <a16:creationId xmlns:a16="http://schemas.microsoft.com/office/drawing/2014/main" id="{022B5899-D3F9-5C6B-D431-887A9C20AAAD}"/>
              </a:ext>
            </a:extLst>
          </p:cNvPr>
          <p:cNvSpPr/>
          <p:nvPr/>
        </p:nvSpPr>
        <p:spPr>
          <a:xfrm>
            <a:off x="198781" y="2094973"/>
            <a:ext cx="1461845" cy="12344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01" tIns="91440" rIns="91401" bIns="45688" anchor="ctr" anchorCtr="0">
            <a:noAutofit/>
          </a:bodyPr>
          <a:lstStyle/>
          <a:p>
            <a:pPr algn="ctr">
              <a:buClr>
                <a:srgbClr val="005777"/>
              </a:buClr>
              <a:buSzPts val="1400"/>
            </a:pPr>
            <a:r>
              <a:rPr lang="en-US" sz="1400" b="1">
                <a:solidFill>
                  <a:srgbClr val="005777"/>
                </a:solidFill>
              </a:rPr>
              <a:t>GSCA</a:t>
            </a:r>
          </a:p>
          <a:p>
            <a:pPr algn="ctr">
              <a:buClr>
                <a:srgbClr val="005777"/>
              </a:buClr>
              <a:buSzPts val="1400"/>
            </a:pPr>
            <a:r>
              <a:rPr lang="en-US" sz="1100">
                <a:solidFill>
                  <a:srgbClr val="005777"/>
                </a:solidFill>
              </a:rPr>
              <a:t>(To be confirmed)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C160014-F2EF-A9E0-4E77-F6E7660A53CB}"/>
              </a:ext>
            </a:extLst>
          </p:cNvPr>
          <p:cNvSpPr/>
          <p:nvPr/>
        </p:nvSpPr>
        <p:spPr>
          <a:xfrm>
            <a:off x="198780" y="1286512"/>
            <a:ext cx="1461849" cy="603504"/>
          </a:xfrm>
          <a:prstGeom prst="rect">
            <a:avLst/>
          </a:prstGeom>
          <a:solidFill>
            <a:srgbClr val="0D5F7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/>
              <a:t>Operating Models</a:t>
            </a:r>
          </a:p>
        </p:txBody>
      </p:sp>
      <p:sp>
        <p:nvSpPr>
          <p:cNvPr id="38" name="Google Shape;96;p2">
            <a:extLst>
              <a:ext uri="{FF2B5EF4-FFF2-40B4-BE49-F238E27FC236}">
                <a16:creationId xmlns:a16="http://schemas.microsoft.com/office/drawing/2014/main" id="{754C09EF-11DE-2F0E-2F42-09F0772C0A1D}"/>
              </a:ext>
            </a:extLst>
          </p:cNvPr>
          <p:cNvSpPr/>
          <p:nvPr/>
        </p:nvSpPr>
        <p:spPr>
          <a:xfrm>
            <a:off x="198781" y="3519234"/>
            <a:ext cx="1461845" cy="12267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01" tIns="91440" rIns="91401" bIns="45688" anchor="ctr" anchorCtr="0">
            <a:noAutofit/>
          </a:bodyPr>
          <a:lstStyle/>
          <a:p>
            <a:pPr algn="ctr">
              <a:buClr>
                <a:srgbClr val="005777"/>
              </a:buClr>
              <a:buSzPts val="1400"/>
            </a:pPr>
            <a:r>
              <a:rPr lang="en-US" sz="1400" b="1">
                <a:solidFill>
                  <a:srgbClr val="005777"/>
                </a:solidFill>
              </a:rPr>
              <a:t>Fiber ISP standalone or PPP</a:t>
            </a:r>
          </a:p>
          <a:p>
            <a:pPr algn="ctr"/>
            <a:r>
              <a:rPr lang="en-US" sz="1100">
                <a:solidFill>
                  <a:srgbClr val="005777"/>
                </a:solidFill>
                <a:cs typeface="Segoe UI"/>
              </a:rPr>
              <a:t>(To be confirmed)</a:t>
            </a:r>
          </a:p>
        </p:txBody>
      </p:sp>
      <p:sp>
        <p:nvSpPr>
          <p:cNvPr id="40" name="Google Shape;96;p2">
            <a:extLst>
              <a:ext uri="{FF2B5EF4-FFF2-40B4-BE49-F238E27FC236}">
                <a16:creationId xmlns:a16="http://schemas.microsoft.com/office/drawing/2014/main" id="{3F71EBDD-5EBA-9033-446D-13C1419C4AA4}"/>
              </a:ext>
            </a:extLst>
          </p:cNvPr>
          <p:cNvSpPr/>
          <p:nvPr/>
        </p:nvSpPr>
        <p:spPr>
          <a:xfrm>
            <a:off x="198781" y="4935824"/>
            <a:ext cx="1461845" cy="12344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01" tIns="91440" rIns="91401" bIns="45688" anchor="ctr" anchorCtr="0">
            <a:noAutofit/>
          </a:bodyPr>
          <a:lstStyle/>
          <a:p>
            <a:pPr algn="ctr">
              <a:buClr>
                <a:srgbClr val="005777"/>
              </a:buClr>
              <a:buSzPts val="1400"/>
            </a:pPr>
            <a:r>
              <a:rPr lang="en-US" sz="1400" b="1">
                <a:solidFill>
                  <a:srgbClr val="005777"/>
                </a:solidFill>
              </a:rPr>
              <a:t>FWA ISP standalone or PPP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918FF72-A880-225E-E5EA-28C2F0266854}"/>
              </a:ext>
            </a:extLst>
          </p:cNvPr>
          <p:cNvCxnSpPr>
            <a:cxnSpLocks/>
          </p:cNvCxnSpPr>
          <p:nvPr/>
        </p:nvCxnSpPr>
        <p:spPr>
          <a:xfrm flipV="1">
            <a:off x="8496718" y="2100573"/>
            <a:ext cx="0" cy="4114800"/>
          </a:xfrm>
          <a:prstGeom prst="line">
            <a:avLst/>
          </a:prstGeom>
          <a:ln w="38100">
            <a:solidFill>
              <a:srgbClr val="0D5F7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A8FCE5C2-C29E-DB15-EE49-806358CCF350}"/>
              </a:ext>
            </a:extLst>
          </p:cNvPr>
          <p:cNvSpPr/>
          <p:nvPr/>
        </p:nvSpPr>
        <p:spPr>
          <a:xfrm>
            <a:off x="5255507" y="1283408"/>
            <a:ext cx="3125627" cy="603504"/>
          </a:xfrm>
          <a:prstGeom prst="rect">
            <a:avLst/>
          </a:prstGeom>
          <a:solidFill>
            <a:srgbClr val="20ABA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/>
              <a:t>Phase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(2025-2026)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9CDC5C-1A3A-6A92-06FE-4F648EBF2729}"/>
              </a:ext>
            </a:extLst>
          </p:cNvPr>
          <p:cNvSpPr/>
          <p:nvPr/>
        </p:nvSpPr>
        <p:spPr>
          <a:xfrm>
            <a:off x="8610917" y="1293858"/>
            <a:ext cx="3125627" cy="603504"/>
          </a:xfrm>
          <a:prstGeom prst="rect">
            <a:avLst/>
          </a:prstGeom>
          <a:solidFill>
            <a:srgbClr val="20ABA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/>
              <a:t>Long Term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(post-2026)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06D3ABB-DEC9-F421-46B2-C03BC99443C4}"/>
              </a:ext>
            </a:extLst>
          </p:cNvPr>
          <p:cNvCxnSpPr>
            <a:cxnSpLocks/>
          </p:cNvCxnSpPr>
          <p:nvPr/>
        </p:nvCxnSpPr>
        <p:spPr>
          <a:xfrm flipV="1">
            <a:off x="5146657" y="2100450"/>
            <a:ext cx="0" cy="4115047"/>
          </a:xfrm>
          <a:prstGeom prst="line">
            <a:avLst/>
          </a:prstGeom>
          <a:ln w="38100">
            <a:solidFill>
              <a:srgbClr val="0D5F7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77FCDCE-FA6E-ED77-867B-38FDA40FA000}"/>
              </a:ext>
            </a:extLst>
          </p:cNvPr>
          <p:cNvCxnSpPr>
            <a:cxnSpLocks/>
          </p:cNvCxnSpPr>
          <p:nvPr/>
        </p:nvCxnSpPr>
        <p:spPr>
          <a:xfrm>
            <a:off x="1876447" y="3450469"/>
            <a:ext cx="9825137" cy="0"/>
          </a:xfrm>
          <a:prstGeom prst="line">
            <a:avLst/>
          </a:prstGeom>
          <a:ln w="38100">
            <a:solidFill>
              <a:srgbClr val="0D5F7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807B88B-0717-D077-F320-423893565BFB}"/>
              </a:ext>
            </a:extLst>
          </p:cNvPr>
          <p:cNvCxnSpPr>
            <a:cxnSpLocks/>
          </p:cNvCxnSpPr>
          <p:nvPr/>
        </p:nvCxnSpPr>
        <p:spPr>
          <a:xfrm>
            <a:off x="1876447" y="4874102"/>
            <a:ext cx="9825137" cy="0"/>
          </a:xfrm>
          <a:prstGeom prst="line">
            <a:avLst/>
          </a:prstGeom>
          <a:ln w="38100">
            <a:solidFill>
              <a:srgbClr val="0D5F7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Group 87">
            <a:extLst>
              <a:ext uri="{FF2B5EF4-FFF2-40B4-BE49-F238E27FC236}">
                <a16:creationId xmlns:a16="http://schemas.microsoft.com/office/drawing/2014/main" id="{9EE32D70-CA3D-2228-77A8-333F149ABA58}"/>
              </a:ext>
            </a:extLst>
          </p:cNvPr>
          <p:cNvGrpSpPr/>
          <p:nvPr/>
        </p:nvGrpSpPr>
        <p:grpSpPr>
          <a:xfrm>
            <a:off x="9158184" y="6434967"/>
            <a:ext cx="3033815" cy="445688"/>
            <a:chOff x="9158184" y="6434967"/>
            <a:chExt cx="3033815" cy="445688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6104F42-499D-9A69-E0A3-A47D304E390A}"/>
                </a:ext>
              </a:extLst>
            </p:cNvPr>
            <p:cNvSpPr/>
            <p:nvPr/>
          </p:nvSpPr>
          <p:spPr>
            <a:xfrm>
              <a:off x="10398253" y="6594005"/>
              <a:ext cx="182880" cy="182880"/>
            </a:xfrm>
            <a:prstGeom prst="ellipse">
              <a:avLst/>
            </a:prstGeom>
            <a:solidFill>
              <a:srgbClr val="0D5F7D"/>
            </a:solidFill>
            <a:ln>
              <a:solidFill>
                <a:srgbClr val="0D5F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B82E87FD-31EF-F737-E946-3C5E42962F7D}"/>
                </a:ext>
              </a:extLst>
            </p:cNvPr>
            <p:cNvSpPr txBox="1"/>
            <p:nvPr/>
          </p:nvSpPr>
          <p:spPr>
            <a:xfrm>
              <a:off x="9158184" y="6480545"/>
              <a:ext cx="9350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>
                  <a:solidFill>
                    <a:schemeClr val="accent1">
                      <a:lumMod val="50000"/>
                    </a:schemeClr>
                  </a:solidFill>
                </a:rPr>
                <a:t>Low Location Count</a:t>
              </a: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F2741B7A-87F2-16BB-E56B-0E393526FF53}"/>
                </a:ext>
              </a:extLst>
            </p:cNvPr>
            <p:cNvSpPr/>
            <p:nvPr/>
          </p:nvSpPr>
          <p:spPr>
            <a:xfrm>
              <a:off x="10766838" y="6434967"/>
              <a:ext cx="365760" cy="365760"/>
            </a:xfrm>
            <a:prstGeom prst="ellipse">
              <a:avLst/>
            </a:prstGeom>
            <a:solidFill>
              <a:srgbClr val="0D5F7D"/>
            </a:solidFill>
            <a:ln>
              <a:solidFill>
                <a:srgbClr val="0D5F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DC552A4F-3442-32D0-1274-6BCB8DB93E08}"/>
                </a:ext>
              </a:extLst>
            </p:cNvPr>
            <p:cNvSpPr/>
            <p:nvPr/>
          </p:nvSpPr>
          <p:spPr>
            <a:xfrm>
              <a:off x="10121108" y="6685445"/>
              <a:ext cx="91440" cy="91440"/>
            </a:xfrm>
            <a:prstGeom prst="ellipse">
              <a:avLst/>
            </a:prstGeom>
            <a:solidFill>
              <a:srgbClr val="0D5F7D"/>
            </a:solidFill>
            <a:ln>
              <a:solidFill>
                <a:srgbClr val="0D5F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93ECD529-949D-1861-4628-AC2BBF7BD44C}"/>
                </a:ext>
              </a:extLst>
            </p:cNvPr>
            <p:cNvSpPr txBox="1"/>
            <p:nvPr/>
          </p:nvSpPr>
          <p:spPr>
            <a:xfrm>
              <a:off x="11114632" y="6480545"/>
              <a:ext cx="10773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>
                  <a:solidFill>
                    <a:schemeClr val="accent1">
                      <a:lumMod val="50000"/>
                    </a:schemeClr>
                  </a:solidFill>
                </a:rPr>
                <a:t>High Location Count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32E59B6F-3678-B1E6-DDCA-90A192BDBBA0}"/>
              </a:ext>
            </a:extLst>
          </p:cNvPr>
          <p:cNvGrpSpPr/>
          <p:nvPr/>
        </p:nvGrpSpPr>
        <p:grpSpPr>
          <a:xfrm>
            <a:off x="2269222" y="2454088"/>
            <a:ext cx="1066434" cy="420624"/>
            <a:chOff x="2136919" y="2021282"/>
            <a:chExt cx="1066434" cy="42062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5B1252D-0504-8E48-2308-09F184380844}"/>
                </a:ext>
              </a:extLst>
            </p:cNvPr>
            <p:cNvSpPr txBox="1"/>
            <p:nvPr/>
          </p:nvSpPr>
          <p:spPr>
            <a:xfrm>
              <a:off x="2504123" y="2026839"/>
              <a:ext cx="6992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/>
                <a:t>Hollister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8304A042-FD6B-80D2-3B73-01C167B39698}"/>
                </a:ext>
              </a:extLst>
            </p:cNvPr>
            <p:cNvSpPr/>
            <p:nvPr/>
          </p:nvSpPr>
          <p:spPr>
            <a:xfrm>
              <a:off x="2136919" y="2021282"/>
              <a:ext cx="420624" cy="420624"/>
            </a:xfrm>
            <a:prstGeom prst="ellipse">
              <a:avLst/>
            </a:prstGeom>
            <a:solidFill>
              <a:srgbClr val="0D5F7D"/>
            </a:solidFill>
            <a:ln>
              <a:solidFill>
                <a:srgbClr val="0D5F7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C2AE9436-68B0-76AF-220B-EE4692787408}"/>
              </a:ext>
            </a:extLst>
          </p:cNvPr>
          <p:cNvGrpSpPr/>
          <p:nvPr/>
        </p:nvGrpSpPr>
        <p:grpSpPr>
          <a:xfrm>
            <a:off x="3830644" y="2952541"/>
            <a:ext cx="821026" cy="261610"/>
            <a:chOff x="9158184" y="5031091"/>
            <a:chExt cx="821026" cy="26161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CD21E54-BCD0-2DDB-9E8A-96470C66F1E4}"/>
                </a:ext>
              </a:extLst>
            </p:cNvPr>
            <p:cNvSpPr txBox="1"/>
            <p:nvPr/>
          </p:nvSpPr>
          <p:spPr>
            <a:xfrm>
              <a:off x="9316849" y="5031091"/>
              <a:ext cx="66236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/>
                <a:t>Aromas</a:t>
              </a:r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F97A9E48-ECBB-0958-A510-F7A1CF086B83}"/>
                </a:ext>
              </a:extLst>
            </p:cNvPr>
            <p:cNvSpPr/>
            <p:nvPr/>
          </p:nvSpPr>
          <p:spPr>
            <a:xfrm>
              <a:off x="9158184" y="5052168"/>
              <a:ext cx="219456" cy="219456"/>
            </a:xfrm>
            <a:prstGeom prst="ellipse">
              <a:avLst/>
            </a:prstGeom>
            <a:solidFill>
              <a:srgbClr val="0D5F7D"/>
            </a:solidFill>
            <a:ln>
              <a:solidFill>
                <a:srgbClr val="0D5F7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56D4B06-280D-501C-EC98-6877182B75D0}"/>
              </a:ext>
            </a:extLst>
          </p:cNvPr>
          <p:cNvSpPr txBox="1"/>
          <p:nvPr/>
        </p:nvSpPr>
        <p:spPr>
          <a:xfrm>
            <a:off x="1770568" y="2005435"/>
            <a:ext cx="335541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i="1">
                <a:solidFill>
                  <a:schemeClr val="accent1">
                    <a:lumMod val="50000"/>
                  </a:schemeClr>
                </a:solidFill>
              </a:rPr>
              <a:t>High density; GSN proximity; FFA funded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E872C1-7912-38DA-6A5A-4C7CF45CBAFF}"/>
              </a:ext>
            </a:extLst>
          </p:cNvPr>
          <p:cNvSpPr txBox="1"/>
          <p:nvPr/>
        </p:nvSpPr>
        <p:spPr>
          <a:xfrm>
            <a:off x="1694771" y="3470191"/>
            <a:ext cx="351094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i="1">
                <a:solidFill>
                  <a:schemeClr val="accent1">
                    <a:lumMod val="50000"/>
                  </a:schemeClr>
                </a:solidFill>
              </a:rPr>
              <a:t>High density; Light competition; Pending CASF grant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7B29C9E-2D1A-5695-927A-9A9672E46EEC}"/>
              </a:ext>
            </a:extLst>
          </p:cNvPr>
          <p:cNvCxnSpPr>
            <a:cxnSpLocks/>
          </p:cNvCxnSpPr>
          <p:nvPr/>
        </p:nvCxnSpPr>
        <p:spPr>
          <a:xfrm>
            <a:off x="1900096" y="1170253"/>
            <a:ext cx="9836448" cy="7346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4AAE4AC5-0BE5-FF03-63D8-891BB46F7443}"/>
              </a:ext>
            </a:extLst>
          </p:cNvPr>
          <p:cNvSpPr txBox="1"/>
          <p:nvPr/>
        </p:nvSpPr>
        <p:spPr>
          <a:xfrm>
            <a:off x="1904070" y="916594"/>
            <a:ext cx="514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accent1">
                    <a:lumMod val="50000"/>
                  </a:schemeClr>
                </a:solidFill>
              </a:rPr>
              <a:t>Low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652BEE1-D10E-D17B-E0B5-DFB7E12B61DD}"/>
              </a:ext>
            </a:extLst>
          </p:cNvPr>
          <p:cNvSpPr txBox="1"/>
          <p:nvPr/>
        </p:nvSpPr>
        <p:spPr>
          <a:xfrm>
            <a:off x="11222112" y="879579"/>
            <a:ext cx="514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accent1">
                    <a:lumMod val="50000"/>
                  </a:schemeClr>
                </a:solidFill>
              </a:rPr>
              <a:t>High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B0B8D64-2B31-48D8-15D5-A37C4F896BE4}"/>
              </a:ext>
            </a:extLst>
          </p:cNvPr>
          <p:cNvSpPr txBox="1"/>
          <p:nvPr/>
        </p:nvSpPr>
        <p:spPr>
          <a:xfrm>
            <a:off x="5331761" y="845036"/>
            <a:ext cx="2652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accent1">
                    <a:lumMod val="50000"/>
                  </a:schemeClr>
                </a:solidFill>
              </a:rPr>
              <a:t>Feasibility &amp; Timeframe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4A071BF-D54C-6CAE-0348-222595ED79E2}"/>
              </a:ext>
            </a:extLst>
          </p:cNvPr>
          <p:cNvGrpSpPr/>
          <p:nvPr/>
        </p:nvGrpSpPr>
        <p:grpSpPr>
          <a:xfrm>
            <a:off x="2743932" y="4060489"/>
            <a:ext cx="1535240" cy="323127"/>
            <a:chOff x="2136919" y="2018195"/>
            <a:chExt cx="1535240" cy="32312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877E147-99AB-3701-1D36-F1538AA08EA2}"/>
                </a:ext>
              </a:extLst>
            </p:cNvPr>
            <p:cNvSpPr txBox="1"/>
            <p:nvPr/>
          </p:nvSpPr>
          <p:spPr>
            <a:xfrm>
              <a:off x="2407069" y="2018195"/>
              <a:ext cx="126509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/>
                <a:t>San Juan Bautista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CA264E6-E2DF-0C22-7890-E913B32A12F1}"/>
                </a:ext>
              </a:extLst>
            </p:cNvPr>
            <p:cNvSpPr/>
            <p:nvPr/>
          </p:nvSpPr>
          <p:spPr>
            <a:xfrm>
              <a:off x="2136919" y="2021282"/>
              <a:ext cx="320040" cy="320040"/>
            </a:xfrm>
            <a:prstGeom prst="ellipse">
              <a:avLst/>
            </a:prstGeom>
            <a:solidFill>
              <a:srgbClr val="0D5F7D"/>
            </a:solidFill>
            <a:ln>
              <a:solidFill>
                <a:srgbClr val="0D5F7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95480253-22FB-8E0A-1EDD-6ADDC3F07C4F}"/>
              </a:ext>
            </a:extLst>
          </p:cNvPr>
          <p:cNvSpPr txBox="1"/>
          <p:nvPr/>
        </p:nvSpPr>
        <p:spPr>
          <a:xfrm>
            <a:off x="8489122" y="4980704"/>
            <a:ext cx="3355411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en-US" sz="1200" i="1">
                <a:solidFill>
                  <a:schemeClr val="accent1">
                    <a:lumMod val="50000"/>
                  </a:schemeClr>
                </a:solidFill>
              </a:rPr>
              <a:t>&lt; 100 locations;  heavy middle mile investment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163DEBB-30B8-FE0B-393B-4D818B93782A}"/>
              </a:ext>
            </a:extLst>
          </p:cNvPr>
          <p:cNvSpPr txBox="1"/>
          <p:nvPr/>
        </p:nvSpPr>
        <p:spPr>
          <a:xfrm>
            <a:off x="5214377" y="4935824"/>
            <a:ext cx="314927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en-US" sz="1200" i="1">
                <a:solidFill>
                  <a:schemeClr val="accent1">
                    <a:lumMod val="50000"/>
                  </a:schemeClr>
                </a:solidFill>
              </a:rPr>
              <a:t>Grant eligible; positive or breakeven business case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A7FAC78-9CC7-2C62-6F57-DD5A507EDC7F}"/>
              </a:ext>
            </a:extLst>
          </p:cNvPr>
          <p:cNvGrpSpPr/>
          <p:nvPr/>
        </p:nvGrpSpPr>
        <p:grpSpPr>
          <a:xfrm>
            <a:off x="5205717" y="5451418"/>
            <a:ext cx="1220206" cy="478190"/>
            <a:chOff x="8666356" y="4793434"/>
            <a:chExt cx="1220206" cy="478190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85DBD93-DF9B-15CA-1597-A7572EA37EF0}"/>
                </a:ext>
              </a:extLst>
            </p:cNvPr>
            <p:cNvSpPr txBox="1"/>
            <p:nvPr/>
          </p:nvSpPr>
          <p:spPr>
            <a:xfrm>
              <a:off x="8666356" y="4793434"/>
              <a:ext cx="122020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/>
                <a:t>South Tres Pinos</a:t>
              </a: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32ACFB0A-16AB-0ADF-9C0B-75A8C63907FD}"/>
                </a:ext>
              </a:extLst>
            </p:cNvPr>
            <p:cNvSpPr/>
            <p:nvPr/>
          </p:nvSpPr>
          <p:spPr>
            <a:xfrm>
              <a:off x="9158184" y="5052168"/>
              <a:ext cx="219456" cy="219456"/>
            </a:xfrm>
            <a:prstGeom prst="ellipse">
              <a:avLst/>
            </a:prstGeom>
            <a:solidFill>
              <a:srgbClr val="0D5F7D"/>
            </a:solidFill>
            <a:ln>
              <a:solidFill>
                <a:srgbClr val="0D5F7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FF3707FB-B5ED-2878-8748-D2641110DC27}"/>
              </a:ext>
            </a:extLst>
          </p:cNvPr>
          <p:cNvGrpSpPr/>
          <p:nvPr/>
        </p:nvGrpSpPr>
        <p:grpSpPr>
          <a:xfrm>
            <a:off x="6537296" y="5510551"/>
            <a:ext cx="681597" cy="359924"/>
            <a:chOff x="8936912" y="4793099"/>
            <a:chExt cx="681597" cy="359924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4A27A0C2-EF13-C935-5F6A-B1ABD4826057}"/>
                </a:ext>
              </a:extLst>
            </p:cNvPr>
            <p:cNvSpPr txBox="1"/>
            <p:nvPr/>
          </p:nvSpPr>
          <p:spPr>
            <a:xfrm>
              <a:off x="8936912" y="4793099"/>
              <a:ext cx="68159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err="1"/>
                <a:t>Paicines</a:t>
              </a:r>
              <a:endParaRPr lang="en-US" sz="110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EFEA69FA-C9B4-7DBE-73EC-4436B4CB4293}"/>
                </a:ext>
              </a:extLst>
            </p:cNvPr>
            <p:cNvSpPr/>
            <p:nvPr/>
          </p:nvSpPr>
          <p:spPr>
            <a:xfrm>
              <a:off x="9237506" y="5061583"/>
              <a:ext cx="91440" cy="91440"/>
            </a:xfrm>
            <a:prstGeom prst="ellipse">
              <a:avLst/>
            </a:prstGeom>
            <a:solidFill>
              <a:srgbClr val="0D5F7D"/>
            </a:solidFill>
            <a:ln>
              <a:solidFill>
                <a:srgbClr val="0D5F7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C95779C-6373-520A-60C2-228F384492DE}"/>
              </a:ext>
            </a:extLst>
          </p:cNvPr>
          <p:cNvGrpSpPr/>
          <p:nvPr/>
        </p:nvGrpSpPr>
        <p:grpSpPr>
          <a:xfrm>
            <a:off x="7250871" y="5514954"/>
            <a:ext cx="995785" cy="351118"/>
            <a:chOff x="8666356" y="4793434"/>
            <a:chExt cx="995785" cy="351118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02088518-EE02-0612-21DF-97DB86C98027}"/>
                </a:ext>
              </a:extLst>
            </p:cNvPr>
            <p:cNvSpPr txBox="1"/>
            <p:nvPr/>
          </p:nvSpPr>
          <p:spPr>
            <a:xfrm>
              <a:off x="8666356" y="4793434"/>
              <a:ext cx="99578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/>
                <a:t>Willow Creek</a:t>
              </a: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731C63CB-0984-E8D6-DD7F-24557E450CED}"/>
                </a:ext>
              </a:extLst>
            </p:cNvPr>
            <p:cNvSpPr/>
            <p:nvPr/>
          </p:nvSpPr>
          <p:spPr>
            <a:xfrm>
              <a:off x="9118528" y="5053112"/>
              <a:ext cx="91440" cy="91440"/>
            </a:xfrm>
            <a:prstGeom prst="ellipse">
              <a:avLst/>
            </a:prstGeom>
            <a:solidFill>
              <a:srgbClr val="0D5F7D"/>
            </a:solidFill>
            <a:ln>
              <a:solidFill>
                <a:srgbClr val="0D5F7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B613D432-9C11-02D7-6F14-31FE280D59F0}"/>
              </a:ext>
            </a:extLst>
          </p:cNvPr>
          <p:cNvGrpSpPr/>
          <p:nvPr/>
        </p:nvGrpSpPr>
        <p:grpSpPr>
          <a:xfrm>
            <a:off x="11064729" y="5484279"/>
            <a:ext cx="928490" cy="478122"/>
            <a:chOff x="8801177" y="4674901"/>
            <a:chExt cx="928490" cy="478122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136635F9-EB0E-D674-8F9F-62B1FC054089}"/>
                </a:ext>
              </a:extLst>
            </p:cNvPr>
            <p:cNvSpPr txBox="1"/>
            <p:nvPr/>
          </p:nvSpPr>
          <p:spPr>
            <a:xfrm>
              <a:off x="8801177" y="4674901"/>
              <a:ext cx="92849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/>
                <a:t>Hernandez Reservoir</a:t>
              </a: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D37DF6D9-F3C4-6CFE-C0CA-420EE7D27E2C}"/>
                </a:ext>
              </a:extLst>
            </p:cNvPr>
            <p:cNvSpPr/>
            <p:nvPr/>
          </p:nvSpPr>
          <p:spPr>
            <a:xfrm>
              <a:off x="9237506" y="5061583"/>
              <a:ext cx="91440" cy="91440"/>
            </a:xfrm>
            <a:prstGeom prst="ellipse">
              <a:avLst/>
            </a:prstGeom>
            <a:solidFill>
              <a:srgbClr val="0D5F7D"/>
            </a:solidFill>
            <a:ln>
              <a:solidFill>
                <a:srgbClr val="0D5F7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209E7676-FBC2-5150-1964-960B0F9982A6}"/>
              </a:ext>
            </a:extLst>
          </p:cNvPr>
          <p:cNvGrpSpPr/>
          <p:nvPr/>
        </p:nvGrpSpPr>
        <p:grpSpPr>
          <a:xfrm>
            <a:off x="8416868" y="5604662"/>
            <a:ext cx="1244251" cy="351118"/>
            <a:chOff x="8542123" y="4793434"/>
            <a:chExt cx="1244251" cy="351118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CA453B6E-D2F2-571D-4B2C-9B0F1CD74164}"/>
                </a:ext>
              </a:extLst>
            </p:cNvPr>
            <p:cNvSpPr txBox="1"/>
            <p:nvPr/>
          </p:nvSpPr>
          <p:spPr>
            <a:xfrm>
              <a:off x="8542123" y="4793434"/>
              <a:ext cx="124425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ctr"/>
              <a:r>
                <a:rPr lang="en-US" sz="1100" u="none" strike="noStrike">
                  <a:effectLst/>
                </a:rPr>
                <a:t>Scheid Vineyards</a:t>
              </a:r>
              <a:endParaRPr lang="en-US" sz="11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84C9BBFC-BF3A-A799-B5C1-8913843BC95D}"/>
                </a:ext>
              </a:extLst>
            </p:cNvPr>
            <p:cNvSpPr/>
            <p:nvPr/>
          </p:nvSpPr>
          <p:spPr>
            <a:xfrm>
              <a:off x="9118528" y="5053112"/>
              <a:ext cx="91440" cy="91440"/>
            </a:xfrm>
            <a:prstGeom prst="ellipse">
              <a:avLst/>
            </a:prstGeom>
            <a:solidFill>
              <a:srgbClr val="0D5F7D"/>
            </a:solidFill>
            <a:ln>
              <a:solidFill>
                <a:srgbClr val="0D5F7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00F3DFC4-F8CC-D87D-88C3-CCCECEA9F5C5}"/>
              </a:ext>
            </a:extLst>
          </p:cNvPr>
          <p:cNvGrpSpPr/>
          <p:nvPr/>
        </p:nvGrpSpPr>
        <p:grpSpPr>
          <a:xfrm>
            <a:off x="9774544" y="5604662"/>
            <a:ext cx="1225015" cy="414182"/>
            <a:chOff x="8666356" y="4793434"/>
            <a:chExt cx="1225015" cy="414182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413BF2B7-44B2-9A52-61D6-7205C7258D69}"/>
                </a:ext>
              </a:extLst>
            </p:cNvPr>
            <p:cNvSpPr txBox="1"/>
            <p:nvPr/>
          </p:nvSpPr>
          <p:spPr>
            <a:xfrm>
              <a:off x="8666356" y="4793434"/>
              <a:ext cx="122501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/>
                <a:t>Southern Cluster</a:t>
              </a: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D861CA13-DF1D-95F2-BBCB-79E7C02323DC}"/>
                </a:ext>
              </a:extLst>
            </p:cNvPr>
            <p:cNvSpPr/>
            <p:nvPr/>
          </p:nvSpPr>
          <p:spPr>
            <a:xfrm>
              <a:off x="9158184" y="5052168"/>
              <a:ext cx="155448" cy="155448"/>
            </a:xfrm>
            <a:prstGeom prst="ellipse">
              <a:avLst/>
            </a:prstGeom>
            <a:solidFill>
              <a:srgbClr val="0D5F7D"/>
            </a:solidFill>
            <a:ln>
              <a:solidFill>
                <a:srgbClr val="0D5F7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25DCC2-71E9-2ADE-3EA7-CEA1025B9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42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60D6AC4-F72F-BCC4-63CE-8129979EA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 Benito County Broadband Strategic Plan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ECC3166-D03D-8261-4940-E3FB338DFFDC}"/>
              </a:ext>
            </a:extLst>
          </p:cNvPr>
          <p:cNvGrpSpPr/>
          <p:nvPr/>
        </p:nvGrpSpPr>
        <p:grpSpPr>
          <a:xfrm>
            <a:off x="615047" y="1182540"/>
            <a:ext cx="10179883" cy="476873"/>
            <a:chOff x="613458" y="1941275"/>
            <a:chExt cx="10179883" cy="476873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AF957760-3EBF-E5C7-7E32-23F56EAFEA6F}"/>
                </a:ext>
              </a:extLst>
            </p:cNvPr>
            <p:cNvSpPr/>
            <p:nvPr/>
          </p:nvSpPr>
          <p:spPr>
            <a:xfrm>
              <a:off x="1888622" y="1941275"/>
              <a:ext cx="8904719" cy="476873"/>
            </a:xfrm>
            <a:prstGeom prst="roundRect">
              <a:avLst>
                <a:gd name="adj" fmla="val 1524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accent1">
                      <a:lumMod val="50000"/>
                    </a:schemeClr>
                  </a:solidFill>
                </a:rPr>
                <a:t>Review Scope &amp; Timeline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F3141A3-3459-DC32-EADD-9D45A3CABCB5}"/>
                </a:ext>
              </a:extLst>
            </p:cNvPr>
            <p:cNvSpPr/>
            <p:nvPr/>
          </p:nvSpPr>
          <p:spPr>
            <a:xfrm>
              <a:off x="613458" y="1941275"/>
              <a:ext cx="1121339" cy="476873"/>
            </a:xfrm>
            <a:prstGeom prst="roundRect">
              <a:avLst>
                <a:gd name="adj" fmla="val 15247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9E8691E-D9B0-40C2-8F18-796885C21D51}"/>
              </a:ext>
            </a:extLst>
          </p:cNvPr>
          <p:cNvGrpSpPr/>
          <p:nvPr/>
        </p:nvGrpSpPr>
        <p:grpSpPr>
          <a:xfrm>
            <a:off x="615047" y="1926226"/>
            <a:ext cx="10179883" cy="476874"/>
            <a:chOff x="613458" y="1941275"/>
            <a:chExt cx="10179883" cy="476874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848500F3-A0DD-E7EA-A380-E9BD0F82BD7C}"/>
                </a:ext>
              </a:extLst>
            </p:cNvPr>
            <p:cNvSpPr/>
            <p:nvPr/>
          </p:nvSpPr>
          <p:spPr>
            <a:xfrm>
              <a:off x="1888622" y="1941276"/>
              <a:ext cx="8904719" cy="476873"/>
            </a:xfrm>
            <a:prstGeom prst="roundRect">
              <a:avLst>
                <a:gd name="adj" fmla="val 1524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accent1">
                      <a:lumMod val="50000"/>
                    </a:schemeClr>
                  </a:solidFill>
                </a:rPr>
                <a:t>FCC/CPUC Maps – Service Availability &amp; Key Takeaways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C8DA3BA3-EEFF-7C47-EC9E-AE6E5AD4BD82}"/>
                </a:ext>
              </a:extLst>
            </p:cNvPr>
            <p:cNvSpPr/>
            <p:nvPr/>
          </p:nvSpPr>
          <p:spPr>
            <a:xfrm>
              <a:off x="613458" y="1941275"/>
              <a:ext cx="1121339" cy="476873"/>
            </a:xfrm>
            <a:prstGeom prst="roundRect">
              <a:avLst>
                <a:gd name="adj" fmla="val 15247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FC27D66-426E-9DFB-3055-483FEFF00082}"/>
              </a:ext>
            </a:extLst>
          </p:cNvPr>
          <p:cNvGrpSpPr/>
          <p:nvPr/>
        </p:nvGrpSpPr>
        <p:grpSpPr>
          <a:xfrm>
            <a:off x="641619" y="2683471"/>
            <a:ext cx="10179883" cy="476874"/>
            <a:chOff x="613458" y="1941275"/>
            <a:chExt cx="10179883" cy="476874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BC2C1511-E553-B55A-9AFC-5543AC20822A}"/>
                </a:ext>
              </a:extLst>
            </p:cNvPr>
            <p:cNvSpPr/>
            <p:nvPr/>
          </p:nvSpPr>
          <p:spPr>
            <a:xfrm>
              <a:off x="1888622" y="1941276"/>
              <a:ext cx="8904719" cy="476873"/>
            </a:xfrm>
            <a:prstGeom prst="roundRect">
              <a:avLst>
                <a:gd name="adj" fmla="val 1524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accent1">
                      <a:lumMod val="50000"/>
                    </a:schemeClr>
                  </a:solidFill>
                </a:rPr>
                <a:t>Digital Equity Insights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7FB57B93-31F8-EFAB-8CF5-484EAF7516AB}"/>
                </a:ext>
              </a:extLst>
            </p:cNvPr>
            <p:cNvSpPr/>
            <p:nvPr/>
          </p:nvSpPr>
          <p:spPr>
            <a:xfrm>
              <a:off x="613458" y="1941275"/>
              <a:ext cx="1121339" cy="476873"/>
            </a:xfrm>
            <a:prstGeom prst="roundRect">
              <a:avLst>
                <a:gd name="adj" fmla="val 15247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9443BBD-A27F-DACA-0A8C-AC98D1EA66C3}"/>
              </a:ext>
            </a:extLst>
          </p:cNvPr>
          <p:cNvGrpSpPr/>
          <p:nvPr/>
        </p:nvGrpSpPr>
        <p:grpSpPr>
          <a:xfrm>
            <a:off x="641619" y="3427157"/>
            <a:ext cx="10179883" cy="476874"/>
            <a:chOff x="613458" y="1941275"/>
            <a:chExt cx="10179883" cy="476874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5438D326-E2F1-F5FC-A69B-2529A0908B66}"/>
                </a:ext>
              </a:extLst>
            </p:cNvPr>
            <p:cNvSpPr/>
            <p:nvPr/>
          </p:nvSpPr>
          <p:spPr>
            <a:xfrm>
              <a:off x="1888622" y="1941276"/>
              <a:ext cx="8904719" cy="476873"/>
            </a:xfrm>
            <a:prstGeom prst="roundRect">
              <a:avLst>
                <a:gd name="adj" fmla="val 1524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accent1">
                      <a:lumMod val="50000"/>
                    </a:schemeClr>
                  </a:solidFill>
                </a:rPr>
                <a:t>Network Solutions &amp; Scenarios Analysis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D7E392B8-4DB9-EF19-72A3-0E62AE877F59}"/>
                </a:ext>
              </a:extLst>
            </p:cNvPr>
            <p:cNvSpPr/>
            <p:nvPr/>
          </p:nvSpPr>
          <p:spPr>
            <a:xfrm>
              <a:off x="613458" y="1941275"/>
              <a:ext cx="1121339" cy="476873"/>
            </a:xfrm>
            <a:prstGeom prst="roundRect">
              <a:avLst>
                <a:gd name="adj" fmla="val 15247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3E4F766-9062-4909-2CE0-5A935E041280}"/>
              </a:ext>
            </a:extLst>
          </p:cNvPr>
          <p:cNvGrpSpPr/>
          <p:nvPr/>
        </p:nvGrpSpPr>
        <p:grpSpPr>
          <a:xfrm>
            <a:off x="615047" y="5673502"/>
            <a:ext cx="10179883" cy="476874"/>
            <a:chOff x="613458" y="1941275"/>
            <a:chExt cx="10179883" cy="476874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42895C0-1A66-F7F7-D47D-0DBC935C0624}"/>
                </a:ext>
              </a:extLst>
            </p:cNvPr>
            <p:cNvSpPr/>
            <p:nvPr/>
          </p:nvSpPr>
          <p:spPr>
            <a:xfrm>
              <a:off x="1888622" y="1941276"/>
              <a:ext cx="8904719" cy="476873"/>
            </a:xfrm>
            <a:prstGeom prst="roundRect">
              <a:avLst>
                <a:gd name="adj" fmla="val 1524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accent1">
                      <a:lumMod val="50000"/>
                    </a:schemeClr>
                  </a:solidFill>
                </a:rPr>
                <a:t>Action Plan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B978A53F-574C-B65E-19A9-2C95E3ECD947}"/>
                </a:ext>
              </a:extLst>
            </p:cNvPr>
            <p:cNvSpPr/>
            <p:nvPr/>
          </p:nvSpPr>
          <p:spPr>
            <a:xfrm>
              <a:off x="613458" y="1941275"/>
              <a:ext cx="1121339" cy="476873"/>
            </a:xfrm>
            <a:prstGeom prst="roundRect">
              <a:avLst>
                <a:gd name="adj" fmla="val 15247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7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3E7EA8E-F559-5C8C-32E5-5E05F9D47E31}"/>
              </a:ext>
            </a:extLst>
          </p:cNvPr>
          <p:cNvGrpSpPr/>
          <p:nvPr/>
        </p:nvGrpSpPr>
        <p:grpSpPr>
          <a:xfrm>
            <a:off x="641619" y="4206991"/>
            <a:ext cx="10179883" cy="476874"/>
            <a:chOff x="613458" y="1941275"/>
            <a:chExt cx="10179883" cy="476874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761A28A2-44BC-F7AC-BB3B-7634EB41763F}"/>
                </a:ext>
              </a:extLst>
            </p:cNvPr>
            <p:cNvSpPr/>
            <p:nvPr/>
          </p:nvSpPr>
          <p:spPr>
            <a:xfrm>
              <a:off x="1888622" y="1941276"/>
              <a:ext cx="8904719" cy="476873"/>
            </a:xfrm>
            <a:prstGeom prst="roundRect">
              <a:avLst>
                <a:gd name="adj" fmla="val 1524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accent1">
                      <a:lumMod val="50000"/>
                    </a:schemeClr>
                  </a:solidFill>
                </a:rPr>
                <a:t>Recommended Scenarios &amp; Key Takeaways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1EE21615-8306-48CD-D791-1BD50F92026C}"/>
                </a:ext>
              </a:extLst>
            </p:cNvPr>
            <p:cNvSpPr/>
            <p:nvPr/>
          </p:nvSpPr>
          <p:spPr>
            <a:xfrm>
              <a:off x="613458" y="1941275"/>
              <a:ext cx="1121339" cy="476873"/>
            </a:xfrm>
            <a:prstGeom prst="roundRect">
              <a:avLst>
                <a:gd name="adj" fmla="val 15247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F9438A0-EFC1-7606-D3A0-B2E2A1436BC0}"/>
              </a:ext>
            </a:extLst>
          </p:cNvPr>
          <p:cNvGrpSpPr/>
          <p:nvPr/>
        </p:nvGrpSpPr>
        <p:grpSpPr>
          <a:xfrm>
            <a:off x="615047" y="4964236"/>
            <a:ext cx="10179883" cy="476874"/>
            <a:chOff x="613458" y="1941275"/>
            <a:chExt cx="10179883" cy="476874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BE7574A4-0E35-F1FE-B6A5-16C8957C53AB}"/>
                </a:ext>
              </a:extLst>
            </p:cNvPr>
            <p:cNvSpPr/>
            <p:nvPr/>
          </p:nvSpPr>
          <p:spPr>
            <a:xfrm>
              <a:off x="1888622" y="1941276"/>
              <a:ext cx="8904719" cy="476873"/>
            </a:xfrm>
            <a:prstGeom prst="roundRect">
              <a:avLst>
                <a:gd name="adj" fmla="val 1524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accent1">
                      <a:lumMod val="50000"/>
                    </a:schemeClr>
                  </a:solidFill>
                </a:rPr>
                <a:t>Broadband Policy Review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F1987973-6577-CE5C-0A3D-CC012E4EE763}"/>
                </a:ext>
              </a:extLst>
            </p:cNvPr>
            <p:cNvSpPr/>
            <p:nvPr/>
          </p:nvSpPr>
          <p:spPr>
            <a:xfrm>
              <a:off x="613458" y="1941275"/>
              <a:ext cx="1121339" cy="476873"/>
            </a:xfrm>
            <a:prstGeom prst="roundRect">
              <a:avLst>
                <a:gd name="adj" fmla="val 15247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6</a:t>
              </a:r>
            </a:p>
          </p:txBody>
        </p:sp>
      </p:grp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6723DED2-EFE6-A527-B371-CCEC74907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03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8932A94-D7B0-FA51-11F1-30A9D0AB0484}"/>
              </a:ext>
            </a:extLst>
          </p:cNvPr>
          <p:cNvSpPr/>
          <p:nvPr/>
        </p:nvSpPr>
        <p:spPr>
          <a:xfrm>
            <a:off x="1427747" y="1932195"/>
            <a:ext cx="9272337" cy="4248642"/>
          </a:xfrm>
          <a:prstGeom prst="roundRect">
            <a:avLst>
              <a:gd name="adj" fmla="val 5443"/>
            </a:avLst>
          </a:prstGeom>
          <a:solidFill>
            <a:schemeClr val="bg1">
              <a:lumMod val="95000"/>
              <a:alpha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FBD2EE-8623-97EF-B6A3-1310D4B66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 Scope &amp; Timeline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4C66777-9B22-6F38-BE7B-0020AAFF22F1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2904141" y="3704536"/>
            <a:ext cx="0" cy="429486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Google Shape;241;p3">
            <a:extLst>
              <a:ext uri="{FF2B5EF4-FFF2-40B4-BE49-F238E27FC236}">
                <a16:creationId xmlns:a16="http://schemas.microsoft.com/office/drawing/2014/main" id="{78E9F8E8-8F46-61E1-3CD4-3FC2CAB0D9B1}"/>
              </a:ext>
            </a:extLst>
          </p:cNvPr>
          <p:cNvSpPr/>
          <p:nvPr/>
        </p:nvSpPr>
        <p:spPr>
          <a:xfrm>
            <a:off x="1748588" y="2127655"/>
            <a:ext cx="2311106" cy="1276463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180000" tIns="45700" rIns="91425" bIns="45700" anchor="t" anchorCtr="0">
            <a:no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5777"/>
                </a:solidFill>
              </a:rPr>
              <a:t>Stakeholder outreach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5777"/>
                </a:solidFill>
              </a:rPr>
              <a:t>Broadband Benefits Analysis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81AB45-A681-EF3A-46D2-5D41550E5ED3}"/>
              </a:ext>
            </a:extLst>
          </p:cNvPr>
          <p:cNvSpPr>
            <a:spLocks noChangeAspect="1"/>
          </p:cNvSpPr>
          <p:nvPr/>
        </p:nvSpPr>
        <p:spPr>
          <a:xfrm>
            <a:off x="1748588" y="3404119"/>
            <a:ext cx="2311106" cy="30041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b="1">
                <a:solidFill>
                  <a:schemeClr val="bg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March / April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254F21D-CE83-EF56-3EAB-21F71FAAA09E}"/>
              </a:ext>
            </a:extLst>
          </p:cNvPr>
          <p:cNvCxnSpPr>
            <a:cxnSpLocks/>
          </p:cNvCxnSpPr>
          <p:nvPr/>
        </p:nvCxnSpPr>
        <p:spPr>
          <a:xfrm flipV="1">
            <a:off x="1941388" y="4134022"/>
            <a:ext cx="8246298" cy="1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C94A2D2-223C-19DB-FC50-220B532643B1}"/>
              </a:ext>
            </a:extLst>
          </p:cNvPr>
          <p:cNvCxnSpPr>
            <a:cxnSpLocks/>
            <a:stCxn id="42" idx="2"/>
          </p:cNvCxnSpPr>
          <p:nvPr/>
        </p:nvCxnSpPr>
        <p:spPr>
          <a:xfrm>
            <a:off x="6067254" y="3704536"/>
            <a:ext cx="12030" cy="429486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Google Shape;241;p3">
            <a:extLst>
              <a:ext uri="{FF2B5EF4-FFF2-40B4-BE49-F238E27FC236}">
                <a16:creationId xmlns:a16="http://schemas.microsoft.com/office/drawing/2014/main" id="{18C1F4EA-8DDC-A874-78AF-E45880399A1D}"/>
              </a:ext>
            </a:extLst>
          </p:cNvPr>
          <p:cNvSpPr/>
          <p:nvPr/>
        </p:nvSpPr>
        <p:spPr>
          <a:xfrm>
            <a:off x="2555790" y="4963381"/>
            <a:ext cx="3201747" cy="1047939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180000" tIns="45700" rIns="91425" bIns="45700" anchor="t" anchorCtr="0">
            <a:no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5777"/>
                </a:solidFill>
              </a:rPr>
              <a:t>Data collection &amp; Public forums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5777"/>
                </a:solidFill>
              </a:rPr>
              <a:t>Broadband Needs Assessment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5777"/>
                </a:solidFill>
              </a:rPr>
              <a:t>Smart Community Applications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0E244E8-0AB3-55AD-DA22-A528F7539724}"/>
              </a:ext>
            </a:extLst>
          </p:cNvPr>
          <p:cNvSpPr>
            <a:spLocks noChangeAspect="1"/>
          </p:cNvSpPr>
          <p:nvPr/>
        </p:nvSpPr>
        <p:spPr>
          <a:xfrm>
            <a:off x="2555790" y="4618502"/>
            <a:ext cx="3201747" cy="3448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May / June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D887B34-CC3A-C9BF-77CF-BBAACA39F99D}"/>
              </a:ext>
            </a:extLst>
          </p:cNvPr>
          <p:cNvCxnSpPr>
            <a:cxnSpLocks/>
            <a:stCxn id="49" idx="2"/>
          </p:cNvCxnSpPr>
          <p:nvPr/>
        </p:nvCxnSpPr>
        <p:spPr>
          <a:xfrm flipH="1">
            <a:off x="9175202" y="3705798"/>
            <a:ext cx="1" cy="435024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Google Shape;241;p3">
            <a:extLst>
              <a:ext uri="{FF2B5EF4-FFF2-40B4-BE49-F238E27FC236}">
                <a16:creationId xmlns:a16="http://schemas.microsoft.com/office/drawing/2014/main" id="{DFBF2D6C-FA6B-D767-98C0-90B37C6434DF}"/>
              </a:ext>
            </a:extLst>
          </p:cNvPr>
          <p:cNvSpPr/>
          <p:nvPr/>
        </p:nvSpPr>
        <p:spPr>
          <a:xfrm>
            <a:off x="4719274" y="2122184"/>
            <a:ext cx="2695960" cy="1276463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180000" tIns="45700" rIns="91425" bIns="45700" anchor="t" anchorCtr="0">
            <a:no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ISP Engagement Preparation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Network solutions design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Operating Model Assessment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795043D-1A75-AEC7-4425-57C16FB7DED7}"/>
              </a:ext>
            </a:extLst>
          </p:cNvPr>
          <p:cNvSpPr>
            <a:spLocks noChangeAspect="1"/>
          </p:cNvSpPr>
          <p:nvPr/>
        </p:nvSpPr>
        <p:spPr>
          <a:xfrm>
            <a:off x="4719274" y="3404119"/>
            <a:ext cx="2695960" cy="30041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July / August</a:t>
            </a:r>
          </a:p>
        </p:txBody>
      </p:sp>
      <p:sp>
        <p:nvSpPr>
          <p:cNvPr id="48" name="Google Shape;241;p3">
            <a:extLst>
              <a:ext uri="{FF2B5EF4-FFF2-40B4-BE49-F238E27FC236}">
                <a16:creationId xmlns:a16="http://schemas.microsoft.com/office/drawing/2014/main" id="{FCCFF7F0-28C8-B3B7-BFB8-AB1DF458BFE7}"/>
              </a:ext>
            </a:extLst>
          </p:cNvPr>
          <p:cNvSpPr/>
          <p:nvPr/>
        </p:nvSpPr>
        <p:spPr>
          <a:xfrm>
            <a:off x="7971165" y="2122378"/>
            <a:ext cx="2408076" cy="1276463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180000" tIns="45700" rIns="91425" bIns="45700" anchor="t" anchorCtr="0">
            <a:no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>
                <a:solidFill>
                  <a:schemeClr val="accent2">
                    <a:lumMod val="75000"/>
                  </a:schemeClr>
                </a:solidFill>
              </a:rPr>
              <a:t>Recommendations and next steps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>
                <a:solidFill>
                  <a:schemeClr val="accent2">
                    <a:lumMod val="75000"/>
                  </a:schemeClr>
                </a:solidFill>
              </a:rPr>
              <a:t>Final Report &amp; presentation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24687FF-0D33-BD55-24AD-75FA1CD573AA}"/>
              </a:ext>
            </a:extLst>
          </p:cNvPr>
          <p:cNvSpPr>
            <a:spLocks noChangeAspect="1"/>
          </p:cNvSpPr>
          <p:nvPr/>
        </p:nvSpPr>
        <p:spPr>
          <a:xfrm>
            <a:off x="7971165" y="3404119"/>
            <a:ext cx="2408076" cy="30167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September / October</a:t>
            </a:r>
          </a:p>
        </p:txBody>
      </p:sp>
      <p:sp>
        <p:nvSpPr>
          <p:cNvPr id="52" name="Google Shape;241;p3">
            <a:extLst>
              <a:ext uri="{FF2B5EF4-FFF2-40B4-BE49-F238E27FC236}">
                <a16:creationId xmlns:a16="http://schemas.microsoft.com/office/drawing/2014/main" id="{DCB4633A-1A69-7F24-3214-6B7DB41DF0C8}"/>
              </a:ext>
            </a:extLst>
          </p:cNvPr>
          <p:cNvSpPr/>
          <p:nvPr/>
        </p:nvSpPr>
        <p:spPr>
          <a:xfrm>
            <a:off x="6366479" y="4959795"/>
            <a:ext cx="2740423" cy="1047939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180000" tIns="45700" rIns="91425" bIns="45700" anchor="t" anchorCtr="0">
            <a:no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>
                <a:solidFill>
                  <a:schemeClr val="accent2">
                    <a:lumMod val="75000"/>
                  </a:schemeClr>
                </a:solidFill>
              </a:rPr>
              <a:t>Funding Sources Assessment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>
                <a:solidFill>
                  <a:schemeClr val="accent2">
                    <a:lumMod val="75000"/>
                  </a:schemeClr>
                </a:solidFill>
              </a:rPr>
              <a:t>Broadband Policy Review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52B5667-AA22-15B3-C5A6-680801211215}"/>
              </a:ext>
            </a:extLst>
          </p:cNvPr>
          <p:cNvSpPr>
            <a:spLocks noChangeAspect="1"/>
          </p:cNvSpPr>
          <p:nvPr/>
        </p:nvSpPr>
        <p:spPr>
          <a:xfrm>
            <a:off x="6366479" y="4619010"/>
            <a:ext cx="2740423" cy="344878"/>
          </a:xfrm>
          <a:prstGeom prst="rect">
            <a:avLst/>
          </a:prstGeom>
          <a:solidFill>
            <a:srgbClr val="005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August / September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25B83BE-31D0-E9C0-F950-C5C4CBC9D7E4}"/>
              </a:ext>
            </a:extLst>
          </p:cNvPr>
          <p:cNvCxnSpPr>
            <a:cxnSpLocks/>
            <a:stCxn id="32" idx="0"/>
          </p:cNvCxnSpPr>
          <p:nvPr/>
        </p:nvCxnSpPr>
        <p:spPr>
          <a:xfrm flipV="1">
            <a:off x="4156663" y="4134022"/>
            <a:ext cx="0" cy="484478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3EEAFD93-EF0D-AE7D-70B1-CB34F5B2CC2B}"/>
              </a:ext>
            </a:extLst>
          </p:cNvPr>
          <p:cNvCxnSpPr>
            <a:cxnSpLocks/>
            <a:stCxn id="53" idx="0"/>
          </p:cNvCxnSpPr>
          <p:nvPr/>
        </p:nvCxnSpPr>
        <p:spPr>
          <a:xfrm flipH="1" flipV="1">
            <a:off x="7736690" y="4127224"/>
            <a:ext cx="1" cy="491786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oogle Shape;96;p2">
            <a:extLst>
              <a:ext uri="{FF2B5EF4-FFF2-40B4-BE49-F238E27FC236}">
                <a16:creationId xmlns:a16="http://schemas.microsoft.com/office/drawing/2014/main" id="{D24C3E70-31AC-5CD7-0683-F7ADA443F6CC}"/>
              </a:ext>
            </a:extLst>
          </p:cNvPr>
          <p:cNvSpPr/>
          <p:nvPr/>
        </p:nvSpPr>
        <p:spPr>
          <a:xfrm>
            <a:off x="665012" y="1004565"/>
            <a:ext cx="10861976" cy="682800"/>
          </a:xfrm>
          <a:prstGeom prst="roundRect">
            <a:avLst>
              <a:gd name="adj" fmla="val 12837"/>
            </a:avLst>
          </a:prstGeom>
          <a:solidFill>
            <a:srgbClr val="F2F2F2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This RCRC-funded project seeks to prepare the County for a broadband future via </a:t>
            </a:r>
            <a:r>
              <a:rPr lang="en-US" sz="1600" b="1" dirty="0">
                <a:solidFill>
                  <a:srgbClr val="CB1664"/>
                </a:solidFill>
              </a:rPr>
              <a:t>a countywide strategy and plan.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Data collected will support the County and other jurisdictions to continue to plan and apply for broadband funding. </a:t>
            </a:r>
            <a:endParaRPr lang="en-US" sz="1600" dirty="0">
              <a:solidFill>
                <a:schemeClr val="accent1">
                  <a:lumMod val="50000"/>
                </a:schemeClr>
              </a:solidFill>
              <a:cs typeface="Segoe UI"/>
            </a:endParaRP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AE9FA14D-53EA-22C1-0A54-228D0770D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8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F50B4845-BEE1-051B-9793-4E24A4C416D4}"/>
              </a:ext>
            </a:extLst>
          </p:cNvPr>
          <p:cNvSpPr/>
          <p:nvPr/>
        </p:nvSpPr>
        <p:spPr>
          <a:xfrm>
            <a:off x="70336" y="6180992"/>
            <a:ext cx="11904785" cy="187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EF02BC-0090-8CC8-057B-4DA1A9396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1581" y="1947321"/>
            <a:ext cx="7290825" cy="443981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870E81-10D2-334B-A2CB-78D68FD26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Broadband Service Status: FCC Data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DC9270C-937A-8392-5B7E-E9B5836EE5A3}"/>
              </a:ext>
            </a:extLst>
          </p:cNvPr>
          <p:cNvGrpSpPr/>
          <p:nvPr/>
        </p:nvGrpSpPr>
        <p:grpSpPr>
          <a:xfrm>
            <a:off x="431737" y="4929870"/>
            <a:ext cx="3787338" cy="770664"/>
            <a:chOff x="576115" y="4387721"/>
            <a:chExt cx="3787338" cy="770664"/>
          </a:xfrm>
        </p:grpSpPr>
        <p:sp>
          <p:nvSpPr>
            <p:cNvPr id="34" name="Arrow: Chevron 73">
              <a:extLst>
                <a:ext uri="{FF2B5EF4-FFF2-40B4-BE49-F238E27FC236}">
                  <a16:creationId xmlns:a16="http://schemas.microsoft.com/office/drawing/2014/main" id="{D8381A5B-BE1D-FA42-0EE2-6F00ECA254B3}"/>
                </a:ext>
              </a:extLst>
            </p:cNvPr>
            <p:cNvSpPr/>
            <p:nvPr/>
          </p:nvSpPr>
          <p:spPr>
            <a:xfrm>
              <a:off x="2298781" y="4397339"/>
              <a:ext cx="2064672" cy="76104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b="1">
                  <a:solidFill>
                    <a:srgbClr val="FF0000"/>
                  </a:solidFill>
                  <a:cs typeface="Segoe UI"/>
                </a:rPr>
                <a:t>847 | (4.6%)</a:t>
              </a:r>
            </a:p>
          </p:txBody>
        </p:sp>
        <p:sp>
          <p:nvSpPr>
            <p:cNvPr id="35" name="Google Shape;103;p3">
              <a:extLst>
                <a:ext uri="{FF2B5EF4-FFF2-40B4-BE49-F238E27FC236}">
                  <a16:creationId xmlns:a16="http://schemas.microsoft.com/office/drawing/2014/main" id="{F9C09BE9-7811-EB8C-8B92-F9943320E6B4}"/>
                </a:ext>
              </a:extLst>
            </p:cNvPr>
            <p:cNvSpPr/>
            <p:nvPr/>
          </p:nvSpPr>
          <p:spPr>
            <a:xfrm>
              <a:off x="576115" y="4387721"/>
              <a:ext cx="1722668" cy="77066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>
                  <a:solidFill>
                    <a:schemeClr val="lt1"/>
                  </a:solidFill>
                  <a:latin typeface="Segoe UI"/>
                  <a:cs typeface="Segoe UI"/>
                  <a:sym typeface="Quattrocento Sans"/>
                </a:rPr>
                <a:t>Unserved Locations</a:t>
              </a:r>
            </a:p>
            <a:p>
              <a:pPr algn="ctr"/>
              <a:r>
                <a:rPr lang="en-US" sz="1400">
                  <a:solidFill>
                    <a:schemeClr val="lt1"/>
                  </a:solidFill>
                  <a:latin typeface="Segoe UI"/>
                  <a:cs typeface="Segoe UI"/>
                  <a:sym typeface="Quattrocento Sans"/>
                </a:rPr>
                <a:t>(&lt; 25/3)</a:t>
              </a:r>
              <a:endParaRPr lang="en-US">
                <a:solidFill>
                  <a:schemeClr val="lt1"/>
                </a:solidFill>
                <a:latin typeface="Segoe UI"/>
                <a:cs typeface="Segoe UI"/>
                <a:sym typeface="Quattrocento Sans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03EA6D6-0252-A8F8-241A-EBDD99C52B91}"/>
              </a:ext>
            </a:extLst>
          </p:cNvPr>
          <p:cNvGrpSpPr/>
          <p:nvPr/>
        </p:nvGrpSpPr>
        <p:grpSpPr>
          <a:xfrm>
            <a:off x="431737" y="2995354"/>
            <a:ext cx="3787338" cy="770664"/>
            <a:chOff x="576115" y="2576098"/>
            <a:chExt cx="3787338" cy="770664"/>
          </a:xfrm>
        </p:grpSpPr>
        <p:sp>
          <p:nvSpPr>
            <p:cNvPr id="37" name="Arrow: Chevron 73">
              <a:extLst>
                <a:ext uri="{FF2B5EF4-FFF2-40B4-BE49-F238E27FC236}">
                  <a16:creationId xmlns:a16="http://schemas.microsoft.com/office/drawing/2014/main" id="{BDAC9514-A81A-C634-CFBF-F2F1802E8623}"/>
                </a:ext>
              </a:extLst>
            </p:cNvPr>
            <p:cNvSpPr/>
            <p:nvPr/>
          </p:nvSpPr>
          <p:spPr>
            <a:xfrm>
              <a:off x="2298781" y="2585716"/>
              <a:ext cx="2064672" cy="76104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b="1">
                  <a:solidFill>
                    <a:schemeClr val="accent5">
                      <a:lumMod val="75000"/>
                    </a:schemeClr>
                  </a:solidFill>
                </a:rPr>
                <a:t>16,507 | (88.9%)</a:t>
              </a:r>
            </a:p>
          </p:txBody>
        </p:sp>
        <p:sp>
          <p:nvSpPr>
            <p:cNvPr id="38" name="Google Shape;103;p3">
              <a:extLst>
                <a:ext uri="{FF2B5EF4-FFF2-40B4-BE49-F238E27FC236}">
                  <a16:creationId xmlns:a16="http://schemas.microsoft.com/office/drawing/2014/main" id="{C89C82CE-5B3C-ABA4-1301-55D5975513C8}"/>
                </a:ext>
              </a:extLst>
            </p:cNvPr>
            <p:cNvSpPr/>
            <p:nvPr/>
          </p:nvSpPr>
          <p:spPr>
            <a:xfrm>
              <a:off x="576115" y="2576098"/>
              <a:ext cx="1722668" cy="77066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Segoe UI"/>
                  <a:sym typeface="Quattrocento Sans"/>
                </a:rPr>
                <a:t>Served Locations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Segoe UI"/>
                  <a:sym typeface="Quattrocento Sans"/>
                </a:rPr>
                <a:t>(100/20 to 1000/500)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Segoe UI"/>
                <a:sym typeface="Quattrocento Sans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80BBC66-3732-1BBC-ABD4-628C271404C7}"/>
              </a:ext>
            </a:extLst>
          </p:cNvPr>
          <p:cNvGrpSpPr/>
          <p:nvPr/>
        </p:nvGrpSpPr>
        <p:grpSpPr>
          <a:xfrm>
            <a:off x="431737" y="2031674"/>
            <a:ext cx="3787338" cy="770664"/>
            <a:chOff x="576115" y="1673864"/>
            <a:chExt cx="3787338" cy="770664"/>
          </a:xfrm>
        </p:grpSpPr>
        <p:sp>
          <p:nvSpPr>
            <p:cNvPr id="40" name="Arrow: Chevron 73">
              <a:extLst>
                <a:ext uri="{FF2B5EF4-FFF2-40B4-BE49-F238E27FC236}">
                  <a16:creationId xmlns:a16="http://schemas.microsoft.com/office/drawing/2014/main" id="{0323E6AC-1FF6-2CC1-2915-61B961204CFF}"/>
                </a:ext>
              </a:extLst>
            </p:cNvPr>
            <p:cNvSpPr/>
            <p:nvPr/>
          </p:nvSpPr>
          <p:spPr>
            <a:xfrm>
              <a:off x="2298781" y="1683482"/>
              <a:ext cx="2064672" cy="76104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b="1">
                  <a:solidFill>
                    <a:schemeClr val="accent1"/>
                  </a:solidFill>
                </a:rPr>
                <a:t>1,206 | (6.5%)</a:t>
              </a:r>
              <a:endParaRPr lang="en-US" b="1">
                <a:solidFill>
                  <a:schemeClr val="accent1"/>
                </a:solidFill>
                <a:cs typeface="Segoe UI"/>
              </a:endParaRPr>
            </a:p>
          </p:txBody>
        </p:sp>
        <p:sp>
          <p:nvSpPr>
            <p:cNvPr id="41" name="Google Shape;103;p3">
              <a:extLst>
                <a:ext uri="{FF2B5EF4-FFF2-40B4-BE49-F238E27FC236}">
                  <a16:creationId xmlns:a16="http://schemas.microsoft.com/office/drawing/2014/main" id="{E37BB61E-22F0-7534-7DA2-33FADE41FFB7}"/>
                </a:ext>
              </a:extLst>
            </p:cNvPr>
            <p:cNvSpPr/>
            <p:nvPr/>
          </p:nvSpPr>
          <p:spPr>
            <a:xfrm>
              <a:off x="576115" y="1673864"/>
              <a:ext cx="1722668" cy="77066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>
                  <a:solidFill>
                    <a:schemeClr val="lt1"/>
                  </a:solidFill>
                  <a:latin typeface="Segoe UI"/>
                  <a:cs typeface="Segoe UI"/>
                  <a:sym typeface="Quattrocento Sans"/>
                </a:rPr>
                <a:t>1G Served Locations*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Segoe UI"/>
                  <a:sym typeface="Quattrocento Sans"/>
                </a:rPr>
                <a:t>(&gt; 1000/500)</a:t>
              </a:r>
              <a:endParaRPr lang="en-US">
                <a:solidFill>
                  <a:schemeClr val="lt1"/>
                </a:solidFill>
                <a:latin typeface="Segoe UI"/>
                <a:cs typeface="Segoe UI"/>
                <a:sym typeface="Quattrocento Sans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A39F801-D0AA-5C46-0195-F3D16DEAA531}"/>
              </a:ext>
            </a:extLst>
          </p:cNvPr>
          <p:cNvGrpSpPr/>
          <p:nvPr/>
        </p:nvGrpSpPr>
        <p:grpSpPr>
          <a:xfrm>
            <a:off x="431737" y="3959034"/>
            <a:ext cx="3787338" cy="777820"/>
            <a:chOff x="576115" y="3478332"/>
            <a:chExt cx="3787338" cy="777820"/>
          </a:xfrm>
        </p:grpSpPr>
        <p:sp>
          <p:nvSpPr>
            <p:cNvPr id="44" name="Google Shape;103;p3">
              <a:extLst>
                <a:ext uri="{FF2B5EF4-FFF2-40B4-BE49-F238E27FC236}">
                  <a16:creationId xmlns:a16="http://schemas.microsoft.com/office/drawing/2014/main" id="{B5739A34-6099-8F66-FB88-9DEA057FE1D1}"/>
                </a:ext>
              </a:extLst>
            </p:cNvPr>
            <p:cNvSpPr/>
            <p:nvPr/>
          </p:nvSpPr>
          <p:spPr>
            <a:xfrm>
              <a:off x="576115" y="3485488"/>
              <a:ext cx="1722668" cy="77066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>
                  <a:solidFill>
                    <a:schemeClr val="lt1"/>
                  </a:solidFill>
                  <a:latin typeface="Segoe UI"/>
                  <a:cs typeface="Segoe UI"/>
                  <a:sym typeface="Quattrocento Sans"/>
                </a:rPr>
                <a:t>Underserved Locations</a:t>
              </a:r>
            </a:p>
            <a:p>
              <a:pPr algn="ctr"/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Segoe UI"/>
                  <a:sym typeface="Quattrocento Sans"/>
                </a:rPr>
                <a:t>(25/3 to 100/20)</a:t>
              </a:r>
              <a:endParaRPr lang="en-US">
                <a:solidFill>
                  <a:schemeClr val="lt1"/>
                </a:solidFill>
                <a:latin typeface="Segoe UI"/>
                <a:cs typeface="Segoe UI"/>
                <a:sym typeface="Quattrocento Sans"/>
              </a:endParaRPr>
            </a:p>
          </p:txBody>
        </p:sp>
        <p:sp>
          <p:nvSpPr>
            <p:cNvPr id="45" name="Arrow: Chevron 73">
              <a:extLst>
                <a:ext uri="{FF2B5EF4-FFF2-40B4-BE49-F238E27FC236}">
                  <a16:creationId xmlns:a16="http://schemas.microsoft.com/office/drawing/2014/main" id="{18E29EA2-BBED-5307-B92C-C7D8D6E0EB08}"/>
                </a:ext>
              </a:extLst>
            </p:cNvPr>
            <p:cNvSpPr/>
            <p:nvPr/>
          </p:nvSpPr>
          <p:spPr>
            <a:xfrm>
              <a:off x="2298781" y="3478332"/>
              <a:ext cx="2064672" cy="76104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b="1">
                  <a:solidFill>
                    <a:srgbClr val="FFC000"/>
                  </a:solidFill>
                  <a:cs typeface="Segoe UI"/>
                </a:rPr>
                <a:t>12 | (0.1%)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857D916D-A84B-04A8-A84D-9FDBEC6EB0CE}"/>
              </a:ext>
            </a:extLst>
          </p:cNvPr>
          <p:cNvSpPr txBox="1"/>
          <p:nvPr/>
        </p:nvSpPr>
        <p:spPr>
          <a:xfrm>
            <a:off x="2154403" y="5893550"/>
            <a:ext cx="2064672" cy="400110"/>
          </a:xfrm>
          <a:prstGeom prst="rect">
            <a:avLst/>
          </a:prstGeom>
          <a:noFill/>
          <a:ln>
            <a:solidFill>
              <a:srgbClr val="7F7F7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CB1664"/>
                </a:solidFill>
              </a:rPr>
              <a:t>18,572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E875F88-4A7F-5D1E-9A6C-E6C57D109E1D}"/>
              </a:ext>
            </a:extLst>
          </p:cNvPr>
          <p:cNvGrpSpPr/>
          <p:nvPr/>
        </p:nvGrpSpPr>
        <p:grpSpPr>
          <a:xfrm>
            <a:off x="4443665" y="4888147"/>
            <a:ext cx="1411703" cy="1292845"/>
            <a:chOff x="3157869" y="4146778"/>
            <a:chExt cx="1174711" cy="1292845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A0C770DA-6427-3353-9C45-F1FC908EC748}"/>
                </a:ext>
              </a:extLst>
            </p:cNvPr>
            <p:cNvSpPr/>
            <p:nvPr/>
          </p:nvSpPr>
          <p:spPr>
            <a:xfrm>
              <a:off x="3157869" y="4146778"/>
              <a:ext cx="1116420" cy="118872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DFDED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CADF8253-2E95-BB83-02A4-2891AAF0D596}"/>
                </a:ext>
              </a:extLst>
            </p:cNvPr>
            <p:cNvGrpSpPr/>
            <p:nvPr/>
          </p:nvGrpSpPr>
          <p:grpSpPr>
            <a:xfrm>
              <a:off x="3217105" y="4172368"/>
              <a:ext cx="1115475" cy="1267255"/>
              <a:chOff x="1776197" y="3068740"/>
              <a:chExt cx="1115475" cy="1267255"/>
            </a:xfrm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DCF36DE-8334-E461-A76F-A210D66D9A92}"/>
                  </a:ext>
                </a:extLst>
              </p:cNvPr>
              <p:cNvSpPr/>
              <p:nvPr/>
            </p:nvSpPr>
            <p:spPr>
              <a:xfrm>
                <a:off x="1776197" y="4013722"/>
                <a:ext cx="182880" cy="182880"/>
              </a:xfrm>
              <a:prstGeom prst="rect">
                <a:avLst/>
              </a:prstGeom>
              <a:solidFill>
                <a:srgbClr val="7C0C7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66B2385F-8A1F-7C42-93D0-F9DDE653B587}"/>
                  </a:ext>
                </a:extLst>
              </p:cNvPr>
              <p:cNvSpPr txBox="1"/>
              <p:nvPr/>
            </p:nvSpPr>
            <p:spPr>
              <a:xfrm>
                <a:off x="1977272" y="3874330"/>
                <a:ext cx="914400" cy="461665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en-US" sz="1200"/>
                  <a:t>80% - 100%</a:t>
                </a: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DE2FB8CE-690B-C1F9-9531-B0C560C1D3BB}"/>
                  </a:ext>
                </a:extLst>
              </p:cNvPr>
              <p:cNvSpPr/>
              <p:nvPr/>
            </p:nvSpPr>
            <p:spPr>
              <a:xfrm>
                <a:off x="1776197" y="3832979"/>
                <a:ext cx="182880" cy="182880"/>
              </a:xfrm>
              <a:prstGeom prst="rect">
                <a:avLst/>
              </a:prstGeom>
              <a:solidFill>
                <a:srgbClr val="854B9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DB14B5E3-F51B-93FF-BA12-5D6D1C5E2C48}"/>
                  </a:ext>
                </a:extLst>
              </p:cNvPr>
              <p:cNvSpPr txBox="1"/>
              <p:nvPr/>
            </p:nvSpPr>
            <p:spPr>
              <a:xfrm>
                <a:off x="1977272" y="3785920"/>
                <a:ext cx="914400" cy="276999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en-US" sz="1200"/>
                  <a:t>60% - 80%</a:t>
                </a: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80A178BC-52BA-CF72-6FB4-8736A9F96589}"/>
                  </a:ext>
                </a:extLst>
              </p:cNvPr>
              <p:cNvSpPr/>
              <p:nvPr/>
            </p:nvSpPr>
            <p:spPr>
              <a:xfrm>
                <a:off x="1776197" y="3653727"/>
                <a:ext cx="182880" cy="182880"/>
              </a:xfrm>
              <a:prstGeom prst="rect">
                <a:avLst/>
              </a:prstGeom>
              <a:solidFill>
                <a:srgbClr val="897CB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46EBCC21-AFB9-FF5D-25E9-C2B21C7EA9F2}"/>
                  </a:ext>
                </a:extLst>
              </p:cNvPr>
              <p:cNvSpPr txBox="1"/>
              <p:nvPr/>
            </p:nvSpPr>
            <p:spPr>
              <a:xfrm>
                <a:off x="1977272" y="3606668"/>
                <a:ext cx="914400" cy="276999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en-US" sz="1200"/>
                  <a:t>40% - 60%</a:t>
                </a:r>
              </a:p>
            </p:txBody>
          </p: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A6F7CED0-509B-8BCF-5856-FFBD81A9A9D3}"/>
                  </a:ext>
                </a:extLst>
              </p:cNvPr>
              <p:cNvGrpSpPr/>
              <p:nvPr/>
            </p:nvGrpSpPr>
            <p:grpSpPr>
              <a:xfrm>
                <a:off x="1776197" y="3428289"/>
                <a:ext cx="1115475" cy="276999"/>
                <a:chOff x="1776197" y="3417656"/>
                <a:chExt cx="1115475" cy="276999"/>
              </a:xfrm>
            </p:grpSpPr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C685FACA-F702-4F68-D89B-9C8B37EA0BC4}"/>
                    </a:ext>
                  </a:extLst>
                </p:cNvPr>
                <p:cNvSpPr/>
                <p:nvPr/>
              </p:nvSpPr>
              <p:spPr>
                <a:xfrm>
                  <a:off x="1776197" y="3464715"/>
                  <a:ext cx="182880" cy="182880"/>
                </a:xfrm>
                <a:prstGeom prst="rect">
                  <a:avLst/>
                </a:prstGeom>
                <a:solidFill>
                  <a:srgbClr val="9CACD3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A2DACF8C-B7E7-5560-7DDB-155475A89187}"/>
                    </a:ext>
                  </a:extLst>
                </p:cNvPr>
                <p:cNvSpPr txBox="1"/>
                <p:nvPr/>
              </p:nvSpPr>
              <p:spPr>
                <a:xfrm>
                  <a:off x="1977272" y="3417656"/>
                  <a:ext cx="914400" cy="276999"/>
                </a:xfrm>
                <a:prstGeom prst="rect">
                  <a:avLst/>
                </a:prstGeom>
                <a:noFill/>
              </p:spPr>
              <p:txBody>
                <a:bodyPr wrap="square" rtlCol="0" anchor="ctr" anchorCtr="0">
                  <a:spAutoFit/>
                </a:bodyPr>
                <a:lstStyle/>
                <a:p>
                  <a:pPr algn="ctr"/>
                  <a:r>
                    <a:rPr lang="en-US" sz="1200"/>
                    <a:t>20% - 40%</a:t>
                  </a:r>
                </a:p>
              </p:txBody>
            </p:sp>
          </p:grp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746E67B7-BC50-4EC7-2EB4-6B6091F5C5DE}"/>
                  </a:ext>
                </a:extLst>
              </p:cNvPr>
              <p:cNvGrpSpPr/>
              <p:nvPr/>
            </p:nvGrpSpPr>
            <p:grpSpPr>
              <a:xfrm>
                <a:off x="1776197" y="3253693"/>
                <a:ext cx="1115475" cy="276999"/>
                <a:chOff x="1776197" y="3243060"/>
                <a:chExt cx="1115475" cy="276999"/>
              </a:xfrm>
            </p:grpSpPr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609F26A9-38BC-7C26-60C9-C103CB43F51A}"/>
                    </a:ext>
                  </a:extLst>
                </p:cNvPr>
                <p:cNvSpPr/>
                <p:nvPr/>
              </p:nvSpPr>
              <p:spPr>
                <a:xfrm>
                  <a:off x="1776197" y="3290119"/>
                  <a:ext cx="182880" cy="182880"/>
                </a:xfrm>
                <a:prstGeom prst="rect">
                  <a:avLst/>
                </a:prstGeom>
                <a:solidFill>
                  <a:srgbClr val="BED4EC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905B9A4C-7817-8E3C-16C8-E2E4CED42BBB}"/>
                    </a:ext>
                  </a:extLst>
                </p:cNvPr>
                <p:cNvSpPr txBox="1"/>
                <p:nvPr/>
              </p:nvSpPr>
              <p:spPr>
                <a:xfrm>
                  <a:off x="1977272" y="3243060"/>
                  <a:ext cx="914400" cy="276999"/>
                </a:xfrm>
                <a:prstGeom prst="rect">
                  <a:avLst/>
                </a:prstGeom>
                <a:noFill/>
              </p:spPr>
              <p:txBody>
                <a:bodyPr wrap="square" rtlCol="0" anchor="ctr" anchorCtr="0">
                  <a:spAutoFit/>
                </a:bodyPr>
                <a:lstStyle/>
                <a:p>
                  <a:pPr algn="ctr"/>
                  <a:r>
                    <a:rPr lang="en-US" sz="1200"/>
                    <a:t>1% - 20%</a:t>
                  </a:r>
                </a:p>
              </p:txBody>
            </p:sp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4A50223C-37CC-0F63-D3DC-DE5AFF0E7509}"/>
                  </a:ext>
                </a:extLst>
              </p:cNvPr>
              <p:cNvGrpSpPr/>
              <p:nvPr/>
            </p:nvGrpSpPr>
            <p:grpSpPr>
              <a:xfrm>
                <a:off x="1776197" y="3068740"/>
                <a:ext cx="1115475" cy="276999"/>
                <a:chOff x="1776197" y="3058107"/>
                <a:chExt cx="1115475" cy="276999"/>
              </a:xfrm>
            </p:grpSpPr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6CECF1BA-5CF6-EEA2-5C1D-4A56E7C4921D}"/>
                    </a:ext>
                  </a:extLst>
                </p:cNvPr>
                <p:cNvSpPr/>
                <p:nvPr/>
              </p:nvSpPr>
              <p:spPr>
                <a:xfrm>
                  <a:off x="1776197" y="3105166"/>
                  <a:ext cx="182880" cy="182880"/>
                </a:xfrm>
                <a:prstGeom prst="rect">
                  <a:avLst/>
                </a:prstGeom>
                <a:solidFill>
                  <a:srgbClr val="EDF8FB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48350E37-78F5-77C7-B534-CEFB6E480EC0}"/>
                    </a:ext>
                  </a:extLst>
                </p:cNvPr>
                <p:cNvSpPr txBox="1"/>
                <p:nvPr/>
              </p:nvSpPr>
              <p:spPr>
                <a:xfrm>
                  <a:off x="1977272" y="3058107"/>
                  <a:ext cx="914400" cy="276999"/>
                </a:xfrm>
                <a:prstGeom prst="rect">
                  <a:avLst/>
                </a:prstGeom>
                <a:noFill/>
              </p:spPr>
              <p:txBody>
                <a:bodyPr wrap="square" rtlCol="0" anchor="ctr" anchorCtr="0">
                  <a:spAutoFit/>
                </a:bodyPr>
                <a:lstStyle/>
                <a:p>
                  <a:pPr algn="ctr"/>
                  <a:r>
                    <a:rPr lang="en-US" sz="1200"/>
                    <a:t>&lt;1%</a:t>
                  </a:r>
                </a:p>
              </p:txBody>
            </p:sp>
          </p:grpSp>
        </p:grpSp>
      </p:grpSp>
      <p:sp>
        <p:nvSpPr>
          <p:cNvPr id="4" name="Google Shape;96;p2">
            <a:extLst>
              <a:ext uri="{FF2B5EF4-FFF2-40B4-BE49-F238E27FC236}">
                <a16:creationId xmlns:a16="http://schemas.microsoft.com/office/drawing/2014/main" id="{B7C39C16-273F-FD64-A8D9-975C293BA8C1}"/>
              </a:ext>
            </a:extLst>
          </p:cNvPr>
          <p:cNvSpPr/>
          <p:nvPr/>
        </p:nvSpPr>
        <p:spPr>
          <a:xfrm>
            <a:off x="4411580" y="1105122"/>
            <a:ext cx="7290826" cy="517079"/>
          </a:xfrm>
          <a:prstGeom prst="roundRect">
            <a:avLst>
              <a:gd name="adj" fmla="val 21932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>
              <a:buClr>
                <a:srgbClr val="005777"/>
              </a:buClr>
              <a:buSzPts val="1400"/>
            </a:pPr>
            <a:r>
              <a:rPr lang="en-US">
                <a:solidFill>
                  <a:schemeClr val="bg1"/>
                </a:solidFill>
              </a:rPr>
              <a:t>Unserved locations of San Benito exist in the unincorporated areas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(Census block level)</a:t>
            </a:r>
          </a:p>
        </p:txBody>
      </p:sp>
      <p:sp>
        <p:nvSpPr>
          <p:cNvPr id="5" name="Google Shape;96;p2">
            <a:extLst>
              <a:ext uri="{FF2B5EF4-FFF2-40B4-BE49-F238E27FC236}">
                <a16:creationId xmlns:a16="http://schemas.microsoft.com/office/drawing/2014/main" id="{3C555665-0A54-468F-CA94-D7E1D01D860D}"/>
              </a:ext>
            </a:extLst>
          </p:cNvPr>
          <p:cNvSpPr/>
          <p:nvPr/>
        </p:nvSpPr>
        <p:spPr>
          <a:xfrm>
            <a:off x="431737" y="1096235"/>
            <a:ext cx="3787338" cy="517079"/>
          </a:xfrm>
          <a:prstGeom prst="roundRect">
            <a:avLst>
              <a:gd name="adj" fmla="val 21932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>
              <a:buClr>
                <a:srgbClr val="005777"/>
              </a:buClr>
              <a:buSzPts val="1400"/>
            </a:pPr>
            <a:r>
              <a:rPr lang="en-US">
                <a:solidFill>
                  <a:schemeClr val="bg1"/>
                </a:solidFill>
              </a:rPr>
              <a:t>Serviceable Location Status in San Benito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6F7522-D92A-BEA9-A35F-2E2BD592FED1}"/>
              </a:ext>
            </a:extLst>
          </p:cNvPr>
          <p:cNvSpPr txBox="1"/>
          <p:nvPr/>
        </p:nvSpPr>
        <p:spPr>
          <a:xfrm>
            <a:off x="431737" y="6465909"/>
            <a:ext cx="108102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1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-Italic"/>
              </a:rPr>
              <a:t>*On July 15, 2022 the FCC launched a “Notice of Inquiry” that proposes to set a separate national goal of 1 Gigabit per second (Gbps)/500 Mbps for the future</a:t>
            </a:r>
            <a:r>
              <a:rPr lang="en-US" sz="1200">
                <a:solidFill>
                  <a:schemeClr val="tx2">
                    <a:lumMod val="65000"/>
                    <a:lumOff val="35000"/>
                  </a:schemeClr>
                </a:solidFill>
              </a:rPr>
              <a:t> </a:t>
            </a:r>
            <a:br>
              <a:rPr lang="en-US" sz="1200">
                <a:solidFill>
                  <a:schemeClr val="tx2">
                    <a:lumMod val="65000"/>
                    <a:lumOff val="35000"/>
                  </a:schemeClr>
                </a:solidFill>
              </a:rPr>
            </a:br>
            <a:endParaRPr lang="en-US" sz="120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7FC735B-7E18-3A7D-8B4B-155E9C905A78}"/>
              </a:ext>
            </a:extLst>
          </p:cNvPr>
          <p:cNvCxnSpPr/>
          <p:nvPr/>
        </p:nvCxnSpPr>
        <p:spPr>
          <a:xfrm>
            <a:off x="431737" y="4850047"/>
            <a:ext cx="3787338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96E49A-4823-18F7-254B-ADA2EBF5A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F50B4845-BEE1-051B-9793-4E24A4C416D4}"/>
              </a:ext>
            </a:extLst>
          </p:cNvPr>
          <p:cNvSpPr/>
          <p:nvPr/>
        </p:nvSpPr>
        <p:spPr>
          <a:xfrm>
            <a:off x="117634" y="6291354"/>
            <a:ext cx="11904785" cy="187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870E81-10D2-334B-A2CB-78D68FD26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Broadband Service Status: CPUC Data</a:t>
            </a:r>
          </a:p>
        </p:txBody>
      </p:sp>
      <p:sp>
        <p:nvSpPr>
          <p:cNvPr id="3" name="Google Shape;96;p2">
            <a:extLst>
              <a:ext uri="{FF2B5EF4-FFF2-40B4-BE49-F238E27FC236}">
                <a16:creationId xmlns:a16="http://schemas.microsoft.com/office/drawing/2014/main" id="{B54C7B31-FB29-65B5-D985-85B89B90B642}"/>
              </a:ext>
            </a:extLst>
          </p:cNvPr>
          <p:cNvSpPr/>
          <p:nvPr/>
        </p:nvSpPr>
        <p:spPr>
          <a:xfrm>
            <a:off x="665012" y="996191"/>
            <a:ext cx="10861976" cy="452329"/>
          </a:xfrm>
          <a:prstGeom prst="roundRect">
            <a:avLst>
              <a:gd name="adj" fmla="val 21932"/>
            </a:avLst>
          </a:prstGeom>
          <a:solidFill>
            <a:srgbClr val="F2F2F2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>
              <a:buClr>
                <a:srgbClr val="005777"/>
              </a:buClr>
              <a:buSzPts val="1400"/>
            </a:pPr>
            <a:r>
              <a:rPr lang="en-US">
                <a:solidFill>
                  <a:srgbClr val="005777"/>
                </a:solidFill>
              </a:rPr>
              <a:t>Unserved locations according to the CPUC FFA Public Map are captured below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8AE39F3-5B16-72DC-8567-2EB7FA6E2ED9}"/>
              </a:ext>
            </a:extLst>
          </p:cNvPr>
          <p:cNvGrpSpPr/>
          <p:nvPr/>
        </p:nvGrpSpPr>
        <p:grpSpPr>
          <a:xfrm>
            <a:off x="348039" y="1905536"/>
            <a:ext cx="3787338" cy="770664"/>
            <a:chOff x="576115" y="1673864"/>
            <a:chExt cx="3787338" cy="770664"/>
          </a:xfrm>
        </p:grpSpPr>
        <p:sp>
          <p:nvSpPr>
            <p:cNvPr id="16" name="Arrow: Chevron 73">
              <a:extLst>
                <a:ext uri="{FF2B5EF4-FFF2-40B4-BE49-F238E27FC236}">
                  <a16:creationId xmlns:a16="http://schemas.microsoft.com/office/drawing/2014/main" id="{CA04C26B-89BB-3E37-EF38-B81E11430951}"/>
                </a:ext>
              </a:extLst>
            </p:cNvPr>
            <p:cNvSpPr/>
            <p:nvPr/>
          </p:nvSpPr>
          <p:spPr>
            <a:xfrm>
              <a:off x="2298781" y="1683482"/>
              <a:ext cx="2064672" cy="76104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b="1">
                  <a:solidFill>
                    <a:schemeClr val="accent5">
                      <a:lumMod val="75000"/>
                    </a:schemeClr>
                  </a:solidFill>
                </a:rPr>
                <a:t>15,336 | (78.9%)</a:t>
              </a:r>
            </a:p>
          </p:txBody>
        </p:sp>
        <p:sp>
          <p:nvSpPr>
            <p:cNvPr id="17" name="Google Shape;103;p3">
              <a:extLst>
                <a:ext uri="{FF2B5EF4-FFF2-40B4-BE49-F238E27FC236}">
                  <a16:creationId xmlns:a16="http://schemas.microsoft.com/office/drawing/2014/main" id="{4B884EF9-EB2B-A5C7-E78F-7816ABF52687}"/>
                </a:ext>
              </a:extLst>
            </p:cNvPr>
            <p:cNvSpPr/>
            <p:nvPr/>
          </p:nvSpPr>
          <p:spPr>
            <a:xfrm>
              <a:off x="576115" y="1673864"/>
              <a:ext cx="1722668" cy="77066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>
                  <a:solidFill>
                    <a:schemeClr val="lt1"/>
                  </a:solidFill>
                  <a:latin typeface="Segoe UI"/>
                  <a:cs typeface="Segoe UI"/>
                  <a:sym typeface="Quattrocento Sans"/>
                </a:rPr>
                <a:t>Served Locations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61F6035-DCEF-7B3C-9069-D0EE5EBC7822}"/>
              </a:ext>
            </a:extLst>
          </p:cNvPr>
          <p:cNvGrpSpPr/>
          <p:nvPr/>
        </p:nvGrpSpPr>
        <p:grpSpPr>
          <a:xfrm>
            <a:off x="348039" y="2978531"/>
            <a:ext cx="3787338" cy="770664"/>
            <a:chOff x="576115" y="1673864"/>
            <a:chExt cx="3787338" cy="770664"/>
          </a:xfrm>
        </p:grpSpPr>
        <p:sp>
          <p:nvSpPr>
            <p:cNvPr id="20" name="Arrow: Chevron 73">
              <a:extLst>
                <a:ext uri="{FF2B5EF4-FFF2-40B4-BE49-F238E27FC236}">
                  <a16:creationId xmlns:a16="http://schemas.microsoft.com/office/drawing/2014/main" id="{2960A2E1-8AC2-7CB6-9F34-084080934F48}"/>
                </a:ext>
              </a:extLst>
            </p:cNvPr>
            <p:cNvSpPr/>
            <p:nvPr/>
          </p:nvSpPr>
          <p:spPr>
            <a:xfrm>
              <a:off x="2298781" y="1683482"/>
              <a:ext cx="2064672" cy="76104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b="1">
                  <a:solidFill>
                    <a:srgbClr val="FF0000"/>
                  </a:solidFill>
                  <a:cs typeface="Segoe UI"/>
                </a:rPr>
                <a:t>4,098 | (21.1%)</a:t>
              </a:r>
            </a:p>
          </p:txBody>
        </p:sp>
        <p:sp>
          <p:nvSpPr>
            <p:cNvPr id="24" name="Google Shape;103;p3">
              <a:extLst>
                <a:ext uri="{FF2B5EF4-FFF2-40B4-BE49-F238E27FC236}">
                  <a16:creationId xmlns:a16="http://schemas.microsoft.com/office/drawing/2014/main" id="{0F7C8285-8BB3-A9E8-E560-980CF6AA69CF}"/>
                </a:ext>
              </a:extLst>
            </p:cNvPr>
            <p:cNvSpPr/>
            <p:nvPr/>
          </p:nvSpPr>
          <p:spPr>
            <a:xfrm>
              <a:off x="576115" y="1673864"/>
              <a:ext cx="1722668" cy="77066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>
                  <a:solidFill>
                    <a:schemeClr val="lt1"/>
                  </a:solidFill>
                  <a:latin typeface="Segoe UI"/>
                  <a:cs typeface="Segoe UI"/>
                  <a:sym typeface="Quattrocento Sans"/>
                </a:rPr>
                <a:t>Unserved Locations</a:t>
              </a: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1A7D9315-C3AF-1C47-EEE0-2AEA833AC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746" y="1904984"/>
            <a:ext cx="7395717" cy="4147397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7034DA-7C73-84E8-A7CE-2397F2B4C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1746" y="1904984"/>
            <a:ext cx="7395717" cy="4148738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B565D82F-452A-917D-CAA8-423D1C627B78}"/>
              </a:ext>
            </a:extLst>
          </p:cNvPr>
          <p:cNvGrpSpPr/>
          <p:nvPr/>
        </p:nvGrpSpPr>
        <p:grpSpPr>
          <a:xfrm>
            <a:off x="4467785" y="5204918"/>
            <a:ext cx="2272663" cy="796519"/>
            <a:chOff x="3542858" y="2585072"/>
            <a:chExt cx="2094274" cy="796519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4F04ED9-7146-D1CA-E80F-DCCC331D997B}"/>
                </a:ext>
              </a:extLst>
            </p:cNvPr>
            <p:cNvSpPr/>
            <p:nvPr/>
          </p:nvSpPr>
          <p:spPr>
            <a:xfrm>
              <a:off x="3542858" y="2585072"/>
              <a:ext cx="2094274" cy="7965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517B6A95-12E4-E500-C9E4-ACA0C197F50E}"/>
                </a:ext>
              </a:extLst>
            </p:cNvPr>
            <p:cNvGrpSpPr/>
            <p:nvPr/>
          </p:nvGrpSpPr>
          <p:grpSpPr>
            <a:xfrm>
              <a:off x="3623977" y="2599820"/>
              <a:ext cx="1877472" cy="276999"/>
              <a:chOff x="619432" y="1966833"/>
              <a:chExt cx="1877472" cy="276999"/>
            </a:xfrm>
          </p:grpSpPr>
          <p:sp>
            <p:nvSpPr>
              <p:cNvPr id="39" name="Hexagon 38">
                <a:extLst>
                  <a:ext uri="{FF2B5EF4-FFF2-40B4-BE49-F238E27FC236}">
                    <a16:creationId xmlns:a16="http://schemas.microsoft.com/office/drawing/2014/main" id="{A374F392-0B4E-77EA-6CE5-1831910B16FA}"/>
                  </a:ext>
                </a:extLst>
              </p:cNvPr>
              <p:cNvSpPr/>
              <p:nvPr/>
            </p:nvSpPr>
            <p:spPr>
              <a:xfrm>
                <a:off x="619432" y="2036752"/>
                <a:ext cx="137160" cy="137160"/>
              </a:xfrm>
              <a:prstGeom prst="hexagon">
                <a:avLst/>
              </a:prstGeom>
              <a:solidFill>
                <a:srgbClr val="FCCFBD"/>
              </a:solidFill>
              <a:ln>
                <a:solidFill>
                  <a:srgbClr val="FCCFBD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E673D7E-BFF4-2F78-8F4A-4D3528FF586D}"/>
                  </a:ext>
                </a:extLst>
              </p:cNvPr>
              <p:cNvSpPr txBox="1"/>
              <p:nvPr/>
            </p:nvSpPr>
            <p:spPr>
              <a:xfrm>
                <a:off x="759544" y="1966833"/>
                <a:ext cx="1737360" cy="276999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r>
                  <a:rPr lang="en-US" sz="1200"/>
                  <a:t>1 - 2 unserved locations</a:t>
                </a: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E23486C-75D1-DA96-AFEB-5100B99BAFDA}"/>
                </a:ext>
              </a:extLst>
            </p:cNvPr>
            <p:cNvGrpSpPr/>
            <p:nvPr/>
          </p:nvGrpSpPr>
          <p:grpSpPr>
            <a:xfrm>
              <a:off x="3623977" y="2844832"/>
              <a:ext cx="1877472" cy="276999"/>
              <a:chOff x="619432" y="1966833"/>
              <a:chExt cx="1877472" cy="276999"/>
            </a:xfrm>
          </p:grpSpPr>
          <p:sp>
            <p:nvSpPr>
              <p:cNvPr id="37" name="Hexagon 36">
                <a:extLst>
                  <a:ext uri="{FF2B5EF4-FFF2-40B4-BE49-F238E27FC236}">
                    <a16:creationId xmlns:a16="http://schemas.microsoft.com/office/drawing/2014/main" id="{B2F9D993-5DB4-8579-6836-5DD28118D87A}"/>
                  </a:ext>
                </a:extLst>
              </p:cNvPr>
              <p:cNvSpPr/>
              <p:nvPr/>
            </p:nvSpPr>
            <p:spPr>
              <a:xfrm>
                <a:off x="619432" y="2036752"/>
                <a:ext cx="137160" cy="137160"/>
              </a:xfrm>
              <a:prstGeom prst="hexagon">
                <a:avLst/>
              </a:prstGeom>
              <a:solidFill>
                <a:srgbClr val="F3756B"/>
              </a:solidFill>
              <a:ln>
                <a:solidFill>
                  <a:srgbClr val="F3756B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F1DCB6E-83E5-C94A-1B71-4442F3F33809}"/>
                  </a:ext>
                </a:extLst>
              </p:cNvPr>
              <p:cNvSpPr txBox="1"/>
              <p:nvPr/>
            </p:nvSpPr>
            <p:spPr>
              <a:xfrm>
                <a:off x="759544" y="1966833"/>
                <a:ext cx="1737360" cy="276999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r>
                  <a:rPr lang="en-US" sz="1200"/>
                  <a:t>3 - 10 unserved locations</a:t>
                </a: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A8AE2ECB-3F9E-1849-69F0-B081148C4E39}"/>
                </a:ext>
              </a:extLst>
            </p:cNvPr>
            <p:cNvGrpSpPr/>
            <p:nvPr/>
          </p:nvGrpSpPr>
          <p:grpSpPr>
            <a:xfrm>
              <a:off x="3623977" y="3089844"/>
              <a:ext cx="1877472" cy="276999"/>
              <a:chOff x="619432" y="1966833"/>
              <a:chExt cx="1877472" cy="276999"/>
            </a:xfrm>
          </p:grpSpPr>
          <p:sp>
            <p:nvSpPr>
              <p:cNvPr id="35" name="Hexagon 34">
                <a:extLst>
                  <a:ext uri="{FF2B5EF4-FFF2-40B4-BE49-F238E27FC236}">
                    <a16:creationId xmlns:a16="http://schemas.microsoft.com/office/drawing/2014/main" id="{4C60B059-DE5C-4014-A16D-2468F3AFC3FE}"/>
                  </a:ext>
                </a:extLst>
              </p:cNvPr>
              <p:cNvSpPr/>
              <p:nvPr/>
            </p:nvSpPr>
            <p:spPr>
              <a:xfrm>
                <a:off x="619432" y="2036752"/>
                <a:ext cx="137160" cy="137160"/>
              </a:xfrm>
              <a:prstGeom prst="hexagon">
                <a:avLst/>
              </a:prstGeom>
              <a:solidFill>
                <a:srgbClr val="944C55"/>
              </a:solidFill>
              <a:ln>
                <a:solidFill>
                  <a:srgbClr val="944C5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60CD253-41A7-8303-E042-179ABFBDE1AB}"/>
                  </a:ext>
                </a:extLst>
              </p:cNvPr>
              <p:cNvSpPr txBox="1"/>
              <p:nvPr/>
            </p:nvSpPr>
            <p:spPr>
              <a:xfrm>
                <a:off x="759544" y="1966833"/>
                <a:ext cx="1737360" cy="276999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r>
                  <a:rPr lang="en-US" sz="1200"/>
                  <a:t>&gt;10 unserved locations</a:t>
                </a:r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F6952E6-F72C-2D2D-DFE4-DF9AC542D288}"/>
              </a:ext>
            </a:extLst>
          </p:cNvPr>
          <p:cNvSpPr txBox="1"/>
          <p:nvPr/>
        </p:nvSpPr>
        <p:spPr>
          <a:xfrm>
            <a:off x="348039" y="6275376"/>
            <a:ext cx="108102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1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-Italic"/>
              </a:rPr>
              <a:t>*For San Benito County, the CPUC FFA public map has significant variations with the FCC Broadband Map Dataset</a:t>
            </a:r>
            <a:endParaRPr lang="en-US" sz="140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C75049-A8F1-2C08-67B0-33609E8D4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6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3A97B67-D362-493B-4973-92D43929A6C7}"/>
              </a:ext>
            </a:extLst>
          </p:cNvPr>
          <p:cNvSpPr/>
          <p:nvPr/>
        </p:nvSpPr>
        <p:spPr>
          <a:xfrm>
            <a:off x="117634" y="6221018"/>
            <a:ext cx="11904785" cy="187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EF7376-3C1B-C56B-2730-A7807A264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San Benito Service Availability: Key Takeaways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B0E6987-776E-E965-BE17-CE68219B21A1}"/>
              </a:ext>
            </a:extLst>
          </p:cNvPr>
          <p:cNvGrpSpPr/>
          <p:nvPr/>
        </p:nvGrpSpPr>
        <p:grpSpPr>
          <a:xfrm>
            <a:off x="1371711" y="1026587"/>
            <a:ext cx="6010803" cy="1602913"/>
            <a:chOff x="1433553" y="1112991"/>
            <a:chExt cx="5325307" cy="1602913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31AD024-0BEA-98CF-C79B-98591AC3ADB6}"/>
                </a:ext>
              </a:extLst>
            </p:cNvPr>
            <p:cNvSpPr/>
            <p:nvPr/>
          </p:nvSpPr>
          <p:spPr>
            <a:xfrm>
              <a:off x="1433553" y="1112991"/>
              <a:ext cx="5325307" cy="1602913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769CFB3-1A5B-B05D-7A89-B1CE7AC12C06}"/>
                </a:ext>
              </a:extLst>
            </p:cNvPr>
            <p:cNvSpPr txBox="1"/>
            <p:nvPr/>
          </p:nvSpPr>
          <p:spPr>
            <a:xfrm>
              <a:off x="2047825" y="1337365"/>
              <a:ext cx="4711034" cy="115416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rgbClr val="005777"/>
                  </a:solidFill>
                </a:defRPr>
              </a:lvl1pPr>
            </a:lstStyle>
            <a:p>
              <a:pPr marL="285750" indent="-2857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1600" b="1">
                  <a:solidFill>
                    <a:schemeClr val="accent2">
                      <a:lumMod val="75000"/>
                    </a:schemeClr>
                  </a:solidFill>
                </a:rPr>
                <a:t>95%</a:t>
              </a:r>
              <a:r>
                <a:rPr lang="en-US" sz="1600"/>
                <a:t> of San Benito locations are considered </a:t>
              </a:r>
              <a:r>
                <a:rPr lang="en-US" sz="1600" b="1">
                  <a:solidFill>
                    <a:schemeClr val="accent2">
                      <a:lumMod val="75000"/>
                    </a:schemeClr>
                  </a:solidFill>
                </a:rPr>
                <a:t>served according to FCC (79% according to CPUC)</a:t>
              </a:r>
            </a:p>
            <a:p>
              <a:pPr marL="285750" indent="-2857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1600"/>
                <a:t>Of those served, </a:t>
              </a:r>
              <a:r>
                <a:rPr lang="en-US" sz="1600" b="1">
                  <a:solidFill>
                    <a:schemeClr val="accent2">
                      <a:lumMod val="75000"/>
                    </a:schemeClr>
                  </a:solidFill>
                </a:rPr>
                <a:t>99.9%</a:t>
              </a:r>
              <a:r>
                <a:rPr lang="en-US" sz="1600"/>
                <a:t> have access to speeds higher than </a:t>
              </a:r>
              <a:r>
                <a:rPr lang="en-US" sz="1600" b="1">
                  <a:solidFill>
                    <a:schemeClr val="accent2">
                      <a:lumMod val="75000"/>
                    </a:schemeClr>
                  </a:solidFill>
                </a:rPr>
                <a:t>100/20 Mbps </a:t>
              </a:r>
              <a:r>
                <a:rPr lang="en-US" sz="1600"/>
                <a:t>(FCC data)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750AF0C-25AB-18AF-9937-08A8B505B2A8}"/>
              </a:ext>
            </a:extLst>
          </p:cNvPr>
          <p:cNvGrpSpPr/>
          <p:nvPr/>
        </p:nvGrpSpPr>
        <p:grpSpPr>
          <a:xfrm>
            <a:off x="53870" y="1027944"/>
            <a:ext cx="2334862" cy="1600200"/>
            <a:chOff x="2801834" y="2841991"/>
            <a:chExt cx="2334862" cy="1600200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A49E1C6-DA1E-FB30-90C1-0DD2396EF4F5}"/>
                </a:ext>
              </a:extLst>
            </p:cNvPr>
            <p:cNvGrpSpPr/>
            <p:nvPr/>
          </p:nvGrpSpPr>
          <p:grpSpPr>
            <a:xfrm>
              <a:off x="3172379" y="2841991"/>
              <a:ext cx="1600200" cy="1600200"/>
              <a:chOff x="3172379" y="2841991"/>
              <a:chExt cx="1600200" cy="1600200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A59B1D26-FBAD-5DD8-AB7C-37C49A9FF897}"/>
                  </a:ext>
                </a:extLst>
              </p:cNvPr>
              <p:cNvSpPr/>
              <p:nvPr/>
            </p:nvSpPr>
            <p:spPr>
              <a:xfrm rot="11700000">
                <a:off x="3172379" y="2841991"/>
                <a:ext cx="1600200" cy="1600200"/>
              </a:xfrm>
              <a:prstGeom prst="ellipse">
                <a:avLst/>
              </a:prstGeom>
              <a:solidFill>
                <a:srgbClr val="005777"/>
              </a:solidFill>
              <a:ln>
                <a:noFill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01" tIns="45688" rIns="91401" bIns="45688" anchor="ctr" anchorCtr="0">
                <a:noAutofit/>
              </a:bodyPr>
              <a:lstStyle/>
              <a:p>
                <a:pPr>
                  <a:buClr>
                    <a:srgbClr val="005777"/>
                  </a:buClr>
                  <a:buSzPts val="1400"/>
                </a:pPr>
                <a:endParaRPr lang="en-US" sz="1200" b="1">
                  <a:solidFill>
                    <a:srgbClr val="005777"/>
                  </a:solidFill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755A99C2-3C01-D258-D8EA-CFBCE6E712CB}"/>
                  </a:ext>
                </a:extLst>
              </p:cNvPr>
              <p:cNvSpPr/>
              <p:nvPr/>
            </p:nvSpPr>
            <p:spPr>
              <a:xfrm>
                <a:off x="3218099" y="2887711"/>
                <a:ext cx="1508760" cy="1508760"/>
              </a:xfrm>
              <a:prstGeom prst="ellipse">
                <a:avLst/>
              </a:prstGeom>
              <a:solidFill>
                <a:srgbClr val="005777"/>
              </a:solidFill>
              <a:ln w="412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 anchorCtr="1"/>
              <a:lstStyle/>
              <a:p>
                <a:pPr algn="ctr" defTabSz="914126">
                  <a:spcBef>
                    <a:spcPts val="600"/>
                  </a:spcBef>
                </a:pPr>
                <a:endParaRPr lang="en-US" sz="1200" b="1">
                  <a:solidFill>
                    <a:srgbClr val="0082B3"/>
                  </a:solidFill>
                </a:endParaRP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AB4AE8B-603F-166D-A2F1-55E664D5FDFF}"/>
                </a:ext>
              </a:extLst>
            </p:cNvPr>
            <p:cNvSpPr txBox="1"/>
            <p:nvPr/>
          </p:nvSpPr>
          <p:spPr>
            <a:xfrm>
              <a:off x="2801834" y="3758075"/>
              <a:ext cx="233486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>
                  <a:solidFill>
                    <a:schemeClr val="bg1"/>
                  </a:solidFill>
                </a:rPr>
                <a:t>Countywide</a:t>
              </a:r>
              <a:br>
                <a:rPr lang="en-US" sz="1500" b="1">
                  <a:solidFill>
                    <a:schemeClr val="bg1"/>
                  </a:solidFill>
                </a:rPr>
              </a:br>
              <a:r>
                <a:rPr lang="en-US" sz="1500" b="1">
                  <a:solidFill>
                    <a:schemeClr val="bg1"/>
                  </a:solidFill>
                </a:rPr>
                <a:t>View</a:t>
              </a:r>
            </a:p>
          </p:txBody>
        </p:sp>
        <p:pic>
          <p:nvPicPr>
            <p:cNvPr id="22" name="Graphic 21" descr="Social network with solid fill">
              <a:extLst>
                <a:ext uri="{FF2B5EF4-FFF2-40B4-BE49-F238E27FC236}">
                  <a16:creationId xmlns:a16="http://schemas.microsoft.com/office/drawing/2014/main" id="{ABE3D0A2-DE02-7515-90E3-10010BCC3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534083" y="2964570"/>
              <a:ext cx="870364" cy="870364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E0F2FD0-3E6A-CCB2-DC9B-55F1F4C39B2F}"/>
              </a:ext>
            </a:extLst>
          </p:cNvPr>
          <p:cNvGrpSpPr/>
          <p:nvPr/>
        </p:nvGrpSpPr>
        <p:grpSpPr>
          <a:xfrm>
            <a:off x="3522275" y="2782197"/>
            <a:ext cx="6010803" cy="1602913"/>
            <a:chOff x="1433553" y="1112991"/>
            <a:chExt cx="5325307" cy="160291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BD1021A-2E6B-40D3-55AD-047EF2F75296}"/>
                </a:ext>
              </a:extLst>
            </p:cNvPr>
            <p:cNvSpPr/>
            <p:nvPr/>
          </p:nvSpPr>
          <p:spPr>
            <a:xfrm>
              <a:off x="1433553" y="1112991"/>
              <a:ext cx="5325307" cy="1602913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44C2FF5-9C57-D70E-0B11-F9367B561776}"/>
                </a:ext>
              </a:extLst>
            </p:cNvPr>
            <p:cNvSpPr txBox="1"/>
            <p:nvPr/>
          </p:nvSpPr>
          <p:spPr>
            <a:xfrm>
              <a:off x="2047825" y="1252727"/>
              <a:ext cx="4711034" cy="13234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rgbClr val="005777"/>
                  </a:solidFill>
                </a:defRPr>
              </a:lvl1pPr>
            </a:lstStyle>
            <a:p>
              <a:pPr marL="285750" indent="-2857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1400" b="1">
                  <a:solidFill>
                    <a:schemeClr val="accent2">
                      <a:lumMod val="75000"/>
                    </a:schemeClr>
                  </a:solidFill>
                </a:rPr>
                <a:t>80%</a:t>
              </a:r>
              <a:r>
                <a:rPr lang="en-US" sz="1400"/>
                <a:t> of unserved locations are in unincorporated areas</a:t>
              </a:r>
            </a:p>
            <a:p>
              <a:pPr marL="285750" indent="-2857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1400" b="1">
                  <a:solidFill>
                    <a:schemeClr val="accent2">
                      <a:lumMod val="75000"/>
                    </a:schemeClr>
                  </a:solidFill>
                </a:rPr>
                <a:t>Aromas, Ridgemark, and Tres Pinos </a:t>
              </a:r>
              <a:r>
                <a:rPr lang="en-US" sz="1400"/>
                <a:t>are “well served” (&gt;100/20) but lack 1G/500 Mbps service.</a:t>
              </a:r>
            </a:p>
            <a:p>
              <a:pPr marL="285750" indent="-2857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1400" b="1">
                  <a:solidFill>
                    <a:schemeClr val="accent2">
                      <a:lumMod val="75000"/>
                    </a:schemeClr>
                  </a:solidFill>
                </a:rPr>
                <a:t>93%</a:t>
              </a:r>
              <a:r>
                <a:rPr lang="en-US" sz="1400">
                  <a:solidFill>
                    <a:schemeClr val="accent1">
                      <a:lumMod val="50000"/>
                    </a:schemeClr>
                  </a:solidFill>
                </a:rPr>
                <a:t> of the unincorporated unserved locations are in </a:t>
              </a:r>
              <a:r>
                <a:rPr lang="en-US" sz="1400" b="1">
                  <a:solidFill>
                    <a:schemeClr val="accent2">
                      <a:lumMod val="75000"/>
                    </a:schemeClr>
                  </a:solidFill>
                </a:rPr>
                <a:t>remote areas of San Benito County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7E93860-058A-5C62-027C-85E53B0D89D0}"/>
              </a:ext>
            </a:extLst>
          </p:cNvPr>
          <p:cNvGrpSpPr/>
          <p:nvPr/>
        </p:nvGrpSpPr>
        <p:grpSpPr>
          <a:xfrm>
            <a:off x="2504715" y="2783554"/>
            <a:ext cx="1734300" cy="1600200"/>
            <a:chOff x="3102115" y="2841991"/>
            <a:chExt cx="1734300" cy="1600200"/>
          </a:xfrm>
          <a:solidFill>
            <a:srgbClr val="0082B3"/>
          </a:solidFill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7A325A59-119E-16A2-6D40-8ECD6461A851}"/>
                </a:ext>
              </a:extLst>
            </p:cNvPr>
            <p:cNvGrpSpPr/>
            <p:nvPr/>
          </p:nvGrpSpPr>
          <p:grpSpPr>
            <a:xfrm>
              <a:off x="3172379" y="2841991"/>
              <a:ext cx="1600200" cy="1600200"/>
              <a:chOff x="3172379" y="2841991"/>
              <a:chExt cx="1600200" cy="1600200"/>
            </a:xfrm>
            <a:grpFill/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903EEB5A-A186-880B-CC4B-2913F525F875}"/>
                  </a:ext>
                </a:extLst>
              </p:cNvPr>
              <p:cNvSpPr/>
              <p:nvPr/>
            </p:nvSpPr>
            <p:spPr>
              <a:xfrm rot="11700000">
                <a:off x="3172379" y="2841991"/>
                <a:ext cx="1600200" cy="160020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01" tIns="45688" rIns="91401" bIns="45688" anchor="ctr" anchorCtr="0">
                <a:noAutofit/>
              </a:bodyPr>
              <a:lstStyle/>
              <a:p>
                <a:pPr>
                  <a:buClr>
                    <a:srgbClr val="005777"/>
                  </a:buClr>
                  <a:buSzPts val="1400"/>
                </a:pPr>
                <a:endParaRPr lang="en-US" sz="1200" b="1">
                  <a:solidFill>
                    <a:srgbClr val="005777"/>
                  </a:solidFill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8098A1B7-E802-F40E-8456-1125236C93B3}"/>
                  </a:ext>
                </a:extLst>
              </p:cNvPr>
              <p:cNvSpPr/>
              <p:nvPr/>
            </p:nvSpPr>
            <p:spPr>
              <a:xfrm>
                <a:off x="3218099" y="2887711"/>
                <a:ext cx="1508760" cy="1508760"/>
              </a:xfrm>
              <a:prstGeom prst="ellipse">
                <a:avLst/>
              </a:prstGeom>
              <a:grpFill/>
              <a:ln w="412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 anchorCtr="1"/>
              <a:lstStyle/>
              <a:p>
                <a:pPr algn="ctr" defTabSz="914126">
                  <a:spcBef>
                    <a:spcPts val="600"/>
                  </a:spcBef>
                </a:pPr>
                <a:endParaRPr lang="en-US" sz="1200" b="1">
                  <a:solidFill>
                    <a:srgbClr val="0082B3"/>
                  </a:solidFill>
                </a:endParaRP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E02C240-2FB3-D9EA-7B21-048A41E32F37}"/>
                </a:ext>
              </a:extLst>
            </p:cNvPr>
            <p:cNvSpPr txBox="1"/>
            <p:nvPr/>
          </p:nvSpPr>
          <p:spPr>
            <a:xfrm>
              <a:off x="3102115" y="3596225"/>
              <a:ext cx="17343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>
                  <a:solidFill>
                    <a:schemeClr val="bg1"/>
                  </a:solidFill>
                </a:rPr>
                <a:t>Unincorporated Areas</a:t>
              </a:r>
            </a:p>
          </p:txBody>
        </p:sp>
      </p:grpSp>
      <p:pic>
        <p:nvPicPr>
          <p:cNvPr id="72" name="Graphic 71" descr="Pin with solid fill">
            <a:extLst>
              <a:ext uri="{FF2B5EF4-FFF2-40B4-BE49-F238E27FC236}">
                <a16:creationId xmlns:a16="http://schemas.microsoft.com/office/drawing/2014/main" id="{F4E3E50A-6F24-026D-CBA3-3A32ED6DF6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26938" y="2821434"/>
            <a:ext cx="749128" cy="749128"/>
          </a:xfrm>
          <a:prstGeom prst="rect">
            <a:avLst/>
          </a:prstGeom>
        </p:spPr>
      </p:pic>
      <p:grpSp>
        <p:nvGrpSpPr>
          <p:cNvPr id="75" name="Group 74">
            <a:extLst>
              <a:ext uri="{FF2B5EF4-FFF2-40B4-BE49-F238E27FC236}">
                <a16:creationId xmlns:a16="http://schemas.microsoft.com/office/drawing/2014/main" id="{DD1FB44B-6A02-2489-571F-76FE7188FCAE}"/>
              </a:ext>
            </a:extLst>
          </p:cNvPr>
          <p:cNvGrpSpPr/>
          <p:nvPr/>
        </p:nvGrpSpPr>
        <p:grpSpPr>
          <a:xfrm>
            <a:off x="4470875" y="4537807"/>
            <a:ext cx="7328644" cy="1602913"/>
            <a:chOff x="4470875" y="4616637"/>
            <a:chExt cx="7328644" cy="1602913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A046F011-2394-3FE6-DD00-430FDDCE04A3}"/>
                </a:ext>
              </a:extLst>
            </p:cNvPr>
            <p:cNvGrpSpPr/>
            <p:nvPr/>
          </p:nvGrpSpPr>
          <p:grpSpPr>
            <a:xfrm>
              <a:off x="5788716" y="4616637"/>
              <a:ext cx="6010803" cy="1602913"/>
              <a:chOff x="1433553" y="1112991"/>
              <a:chExt cx="5325307" cy="1602913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70C26D8E-DD90-0556-8367-D18C3672C558}"/>
                  </a:ext>
                </a:extLst>
              </p:cNvPr>
              <p:cNvSpPr/>
              <p:nvPr/>
            </p:nvSpPr>
            <p:spPr>
              <a:xfrm>
                <a:off x="1433553" y="1112991"/>
                <a:ext cx="5325307" cy="1602913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78EE290-DDBF-736F-842F-932104972D68}"/>
                  </a:ext>
                </a:extLst>
              </p:cNvPr>
              <p:cNvSpPr txBox="1"/>
              <p:nvPr/>
            </p:nvSpPr>
            <p:spPr>
              <a:xfrm>
                <a:off x="2047825" y="1622060"/>
                <a:ext cx="4711034" cy="58477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ctr">
                <a:spAutoFit/>
              </a:bodyPr>
              <a:lstStyle>
                <a:defPPr>
                  <a:defRPr lang="en-US"/>
                </a:defPPr>
                <a:lvl1pPr>
                  <a:defRPr sz="1200">
                    <a:solidFill>
                      <a:srgbClr val="005777"/>
                    </a:solidFill>
                  </a:defRPr>
                </a:lvl1pPr>
              </a:lstStyle>
              <a:p>
                <a:pPr marL="2857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1600" b="1">
                    <a:solidFill>
                      <a:schemeClr val="accent2">
                        <a:lumMod val="75000"/>
                      </a:schemeClr>
                    </a:solidFill>
                  </a:rPr>
                  <a:t>93.5%</a:t>
                </a:r>
                <a:r>
                  <a:rPr lang="en-US" sz="1600"/>
                  <a:t> of SB County locations </a:t>
                </a:r>
                <a:r>
                  <a:rPr lang="en-US" sz="1600" b="1">
                    <a:solidFill>
                      <a:schemeClr val="accent2">
                        <a:lumMod val="75000"/>
                      </a:schemeClr>
                    </a:solidFill>
                  </a:rPr>
                  <a:t>lack access to 1G/500 Mbps service</a:t>
                </a:r>
                <a:r>
                  <a:rPr lang="en-US" sz="1600"/>
                  <a:t>, leaving much work to be done</a:t>
                </a: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4276D4F-EBAA-FDEE-4474-26039E932FF0}"/>
                </a:ext>
              </a:extLst>
            </p:cNvPr>
            <p:cNvGrpSpPr/>
            <p:nvPr/>
          </p:nvGrpSpPr>
          <p:grpSpPr>
            <a:xfrm>
              <a:off x="4470875" y="4617994"/>
              <a:ext cx="2334862" cy="1600200"/>
              <a:chOff x="2801834" y="2841991"/>
              <a:chExt cx="2334862" cy="1600200"/>
            </a:xfrm>
            <a:solidFill>
              <a:srgbClr val="20ABAE"/>
            </a:solidFill>
          </p:grpSpPr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2BBDCCE6-41F7-440A-74B9-63FA1BA5F124}"/>
                  </a:ext>
                </a:extLst>
              </p:cNvPr>
              <p:cNvGrpSpPr/>
              <p:nvPr/>
            </p:nvGrpSpPr>
            <p:grpSpPr>
              <a:xfrm>
                <a:off x="3172379" y="2841991"/>
                <a:ext cx="1600200" cy="1600200"/>
                <a:chOff x="3172379" y="2841991"/>
                <a:chExt cx="1600200" cy="1600200"/>
              </a:xfrm>
              <a:grpFill/>
            </p:grpSpPr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E623F81C-A64E-F339-08C6-06292E2A8F0F}"/>
                    </a:ext>
                  </a:extLst>
                </p:cNvPr>
                <p:cNvSpPr/>
                <p:nvPr/>
              </p:nvSpPr>
              <p:spPr>
                <a:xfrm rot="11700000">
                  <a:off x="3172379" y="2841991"/>
                  <a:ext cx="1600200" cy="16002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50800" dist="38100" dir="5400000" algn="t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01" tIns="45688" rIns="91401" bIns="45688" anchor="ctr" anchorCtr="0">
                  <a:noAutofit/>
                </a:bodyPr>
                <a:lstStyle/>
                <a:p>
                  <a:pPr>
                    <a:buClr>
                      <a:srgbClr val="005777"/>
                    </a:buClr>
                    <a:buSzPts val="1400"/>
                  </a:pPr>
                  <a:endParaRPr lang="en-US" sz="1200" b="1">
                    <a:solidFill>
                      <a:srgbClr val="005777"/>
                    </a:solidFill>
                  </a:endParaRPr>
                </a:p>
              </p:txBody>
            </p:sp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4ADD3C18-EB91-46D8-A273-0F214CF795FD}"/>
                    </a:ext>
                  </a:extLst>
                </p:cNvPr>
                <p:cNvSpPr/>
                <p:nvPr/>
              </p:nvSpPr>
              <p:spPr>
                <a:xfrm>
                  <a:off x="3218099" y="2887711"/>
                  <a:ext cx="1508760" cy="1508760"/>
                </a:xfrm>
                <a:prstGeom prst="ellipse">
                  <a:avLst/>
                </a:prstGeom>
                <a:grpFill/>
                <a:ln w="412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b" anchorCtr="1"/>
                <a:lstStyle/>
                <a:p>
                  <a:pPr algn="ctr" defTabSz="914126">
                    <a:spcBef>
                      <a:spcPts val="600"/>
                    </a:spcBef>
                  </a:pPr>
                  <a:endParaRPr lang="en-US" sz="1200" b="1">
                    <a:solidFill>
                      <a:srgbClr val="0082B3"/>
                    </a:solidFill>
                  </a:endParaRPr>
                </a:p>
              </p:txBody>
            </p:sp>
          </p:grp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076D24C1-1B5A-9ED7-2BC0-3D14107BC2B9}"/>
                  </a:ext>
                </a:extLst>
              </p:cNvPr>
              <p:cNvSpPr txBox="1"/>
              <p:nvPr/>
            </p:nvSpPr>
            <p:spPr>
              <a:xfrm>
                <a:off x="2801834" y="3758075"/>
                <a:ext cx="2334862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b="1">
                    <a:solidFill>
                      <a:schemeClr val="bg1"/>
                    </a:solidFill>
                  </a:rPr>
                  <a:t>1G Service</a:t>
                </a:r>
              </a:p>
              <a:p>
                <a:pPr algn="ctr"/>
                <a:r>
                  <a:rPr lang="en-US" sz="1500" b="1">
                    <a:solidFill>
                      <a:schemeClr val="bg1"/>
                    </a:solidFill>
                  </a:rPr>
                  <a:t>Gap </a:t>
                </a:r>
              </a:p>
            </p:txBody>
          </p:sp>
          <p:pic>
            <p:nvPicPr>
              <p:cNvPr id="66" name="Graphic 65" descr="Social network with solid fill">
                <a:extLst>
                  <a:ext uri="{FF2B5EF4-FFF2-40B4-BE49-F238E27FC236}">
                    <a16:creationId xmlns:a16="http://schemas.microsoft.com/office/drawing/2014/main" id="{D28AC2FE-F64D-0651-0BF8-ECBDB22DE4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3534083" y="2964570"/>
                <a:ext cx="870364" cy="870364"/>
              </a:xfrm>
              <a:prstGeom prst="rect">
                <a:avLst/>
              </a:prstGeom>
            </p:spPr>
          </p:pic>
        </p:grpSp>
        <p:pic>
          <p:nvPicPr>
            <p:cNvPr id="74" name="Graphic 73" descr="Internet with solid fill">
              <a:extLst>
                <a:ext uri="{FF2B5EF4-FFF2-40B4-BE49-F238E27FC236}">
                  <a16:creationId xmlns:a16="http://schemas.microsoft.com/office/drawing/2014/main" id="{7955CB91-1AA0-1C52-A397-477A0DF67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169887" y="4699283"/>
              <a:ext cx="914400" cy="914400"/>
            </a:xfrm>
            <a:prstGeom prst="rect">
              <a:avLst/>
            </a:prstGeom>
          </p:spPr>
        </p:pic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93358E-FF49-4698-6A89-3F43921AB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6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65C74B-276F-73E1-8E1B-3982F604278A}"/>
              </a:ext>
            </a:extLst>
          </p:cNvPr>
          <p:cNvSpPr txBox="1"/>
          <p:nvPr/>
        </p:nvSpPr>
        <p:spPr>
          <a:xfrm>
            <a:off x="348039" y="6275376"/>
            <a:ext cx="108102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1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-Italic"/>
              </a:rPr>
              <a:t>*FCC data was utilized for analysis to take advantage of the necessary granularity (e.g., download/upload speeds, ISP, technology)</a:t>
            </a:r>
            <a:endParaRPr lang="en-US" sz="140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69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678220-86CF-D888-EEC7-F1EF65C8F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Digital Equity Insights</a:t>
            </a:r>
          </a:p>
        </p:txBody>
      </p:sp>
      <p:sp>
        <p:nvSpPr>
          <p:cNvPr id="7" name="Google Shape;96;p2">
            <a:extLst>
              <a:ext uri="{FF2B5EF4-FFF2-40B4-BE49-F238E27FC236}">
                <a16:creationId xmlns:a16="http://schemas.microsoft.com/office/drawing/2014/main" id="{267A5BF5-1B1A-4514-C32C-7A921A272E62}"/>
              </a:ext>
            </a:extLst>
          </p:cNvPr>
          <p:cNvSpPr/>
          <p:nvPr/>
        </p:nvSpPr>
        <p:spPr>
          <a:xfrm>
            <a:off x="634553" y="957034"/>
            <a:ext cx="11173215" cy="427365"/>
          </a:xfrm>
          <a:prstGeom prst="roundRect">
            <a:avLst>
              <a:gd name="adj" fmla="val 13711"/>
            </a:avLst>
          </a:prstGeom>
          <a:solidFill>
            <a:srgbClr val="F2F2F2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>
              <a:buClr>
                <a:srgbClr val="005777"/>
              </a:buClr>
              <a:buSzPts val="1400"/>
            </a:pPr>
            <a:r>
              <a:rPr lang="en-US" sz="1600">
                <a:solidFill>
                  <a:srgbClr val="005777"/>
                </a:solidFill>
                <a:cs typeface="Segoe UI"/>
              </a:rPr>
              <a:t>Digital Equity key learnings and insights are summarized below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214670D-FFA6-0032-AB45-668B3AF187ED}"/>
              </a:ext>
            </a:extLst>
          </p:cNvPr>
          <p:cNvCxnSpPr/>
          <p:nvPr/>
        </p:nvCxnSpPr>
        <p:spPr>
          <a:xfrm>
            <a:off x="99371" y="6290591"/>
            <a:ext cx="1180792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2C16B648-A21D-5799-DDAB-230A9C3C8EA2}"/>
              </a:ext>
            </a:extLst>
          </p:cNvPr>
          <p:cNvSpPr/>
          <p:nvPr/>
        </p:nvSpPr>
        <p:spPr>
          <a:xfrm>
            <a:off x="2485543" y="1523903"/>
            <a:ext cx="4572000" cy="708984"/>
          </a:xfrm>
          <a:prstGeom prst="rect">
            <a:avLst/>
          </a:prstGeom>
          <a:solidFill>
            <a:srgbClr val="20ABA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126"/>
            <a:r>
              <a:rPr lang="en-US" sz="1600" b="1">
                <a:latin typeface="Segoe UI"/>
              </a:rPr>
              <a:t>Digital Equity Barriers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E9164A-BB1A-740E-9B63-B2F941FFD59A}"/>
              </a:ext>
            </a:extLst>
          </p:cNvPr>
          <p:cNvSpPr/>
          <p:nvPr/>
        </p:nvSpPr>
        <p:spPr>
          <a:xfrm>
            <a:off x="7235768" y="1523903"/>
            <a:ext cx="4572000" cy="708985"/>
          </a:xfrm>
          <a:prstGeom prst="rect">
            <a:avLst/>
          </a:prstGeom>
          <a:solidFill>
            <a:srgbClr val="0082B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126"/>
            <a:r>
              <a:rPr lang="en-US" sz="1600" b="1">
                <a:solidFill>
                  <a:schemeClr val="bg1"/>
                </a:solidFill>
                <a:latin typeface="Segoe UI"/>
              </a:rPr>
              <a:t>Digital Equity Programs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6F4716-0B1D-4AB0-FD79-4CF105DEA1B3}"/>
              </a:ext>
            </a:extLst>
          </p:cNvPr>
          <p:cNvGrpSpPr/>
          <p:nvPr/>
        </p:nvGrpSpPr>
        <p:grpSpPr>
          <a:xfrm>
            <a:off x="293449" y="5711091"/>
            <a:ext cx="1917068" cy="603161"/>
            <a:chOff x="234043" y="2501540"/>
            <a:chExt cx="1917068" cy="603161"/>
          </a:xfrm>
        </p:grpSpPr>
        <p:pic>
          <p:nvPicPr>
            <p:cNvPr id="12" name="Graphic 20" descr="Computer with solid fill">
              <a:extLst>
                <a:ext uri="{FF2B5EF4-FFF2-40B4-BE49-F238E27FC236}">
                  <a16:creationId xmlns:a16="http://schemas.microsoft.com/office/drawing/2014/main" id="{BFAB90AA-2E22-DAFE-90FB-B13E3420E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34043" y="2501540"/>
              <a:ext cx="603161" cy="60316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1511555-D86C-905B-B1F7-AD063AB843D0}"/>
                </a:ext>
              </a:extLst>
            </p:cNvPr>
            <p:cNvSpPr txBox="1"/>
            <p:nvPr/>
          </p:nvSpPr>
          <p:spPr>
            <a:xfrm>
              <a:off x="860738" y="2541511"/>
              <a:ext cx="1290373" cy="52322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05777"/>
                  </a:solidFill>
                  <a:cs typeface="Segoe UI"/>
                </a:rPr>
                <a:t>Devices and Applications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C6B868F-304F-6B16-C5EC-A56249FE7C35}"/>
              </a:ext>
            </a:extLst>
          </p:cNvPr>
          <p:cNvGrpSpPr/>
          <p:nvPr/>
        </p:nvGrpSpPr>
        <p:grpSpPr>
          <a:xfrm>
            <a:off x="293449" y="4496058"/>
            <a:ext cx="1922608" cy="603161"/>
            <a:chOff x="228503" y="4596549"/>
            <a:chExt cx="1922608" cy="603161"/>
          </a:xfrm>
        </p:grpSpPr>
        <p:pic>
          <p:nvPicPr>
            <p:cNvPr id="16" name="Graphic 22" descr="Classroom with solid fill">
              <a:extLst>
                <a:ext uri="{FF2B5EF4-FFF2-40B4-BE49-F238E27FC236}">
                  <a16:creationId xmlns:a16="http://schemas.microsoft.com/office/drawing/2014/main" id="{299D52BA-895C-7193-E31D-A64A815A8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28503" y="4596549"/>
              <a:ext cx="581697" cy="603161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EBB1906-0D51-3521-26B2-B21937D69893}"/>
                </a:ext>
              </a:extLst>
            </p:cNvPr>
            <p:cNvSpPr txBox="1"/>
            <p:nvPr/>
          </p:nvSpPr>
          <p:spPr>
            <a:xfrm>
              <a:off x="860738" y="4744241"/>
              <a:ext cx="1290373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05777"/>
                  </a:solidFill>
                  <a:cs typeface="Segoe UI"/>
                </a:rPr>
                <a:t>Skills</a:t>
              </a:r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E26CE3A-07D8-0A5A-61BD-86DB1684523A}"/>
              </a:ext>
            </a:extLst>
          </p:cNvPr>
          <p:cNvGrpSpPr/>
          <p:nvPr/>
        </p:nvGrpSpPr>
        <p:grpSpPr>
          <a:xfrm>
            <a:off x="294269" y="3387702"/>
            <a:ext cx="1942904" cy="603161"/>
            <a:chOff x="208207" y="5439454"/>
            <a:chExt cx="1942904" cy="603161"/>
          </a:xfrm>
        </p:grpSpPr>
        <p:pic>
          <p:nvPicPr>
            <p:cNvPr id="22" name="Graphic 44" descr="Connections with solid fill">
              <a:extLst>
                <a:ext uri="{FF2B5EF4-FFF2-40B4-BE49-F238E27FC236}">
                  <a16:creationId xmlns:a16="http://schemas.microsoft.com/office/drawing/2014/main" id="{CAEEF0F1-9E91-EB2F-B403-4630C6CE1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208207" y="5439454"/>
              <a:ext cx="603161" cy="603161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6DD38AF-F3C9-51FF-7EBC-8F4E5B62D4F0}"/>
                </a:ext>
              </a:extLst>
            </p:cNvPr>
            <p:cNvSpPr txBox="1"/>
            <p:nvPr/>
          </p:nvSpPr>
          <p:spPr>
            <a:xfrm>
              <a:off x="860738" y="5587145"/>
              <a:ext cx="1290373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05777"/>
                  </a:solidFill>
                  <a:cs typeface="Segoe UI"/>
                </a:rPr>
                <a:t>Availability</a:t>
              </a:r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3BBEA1D8-1CCF-AC90-51D9-61F4B45AF57F}"/>
              </a:ext>
            </a:extLst>
          </p:cNvPr>
          <p:cNvSpPr/>
          <p:nvPr/>
        </p:nvSpPr>
        <p:spPr>
          <a:xfrm>
            <a:off x="7243796" y="3174528"/>
            <a:ext cx="4571999" cy="21965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171450" indent="-171450" defTabSz="914126">
              <a:spcBef>
                <a:spcPts val="400"/>
              </a:spcBef>
              <a:buFont typeface="Arial"/>
              <a:buChar char="•"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cs typeface="Segoe UI"/>
              </a:rPr>
              <a:t>Programs and partnerships to 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cs typeface="Segoe UI"/>
              </a:rPr>
              <a:t>distribute computers, hotpots and Computer literacy workshops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cs typeface="Segoe UI"/>
              </a:rPr>
              <a:t>(e.g., The Loaves, Fishes and Computers program).</a:t>
            </a:r>
          </a:p>
          <a:p>
            <a:pPr marL="171450" indent="-171450" defTabSz="914126">
              <a:spcBef>
                <a:spcPts val="400"/>
              </a:spcBef>
              <a:buFont typeface="Arial"/>
              <a:buChar char="•"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cs typeface="Segoe UI"/>
              </a:rPr>
              <a:t>Track priority project opportunities via community partners. </a:t>
            </a:r>
          </a:p>
          <a:p>
            <a:pPr marL="171450" indent="-171450" defTabSz="914126">
              <a:spcBef>
                <a:spcPts val="400"/>
              </a:spcBef>
              <a:buFont typeface="Arial"/>
              <a:buChar char="•"/>
            </a:pP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cs typeface="Segoe UI"/>
              </a:rPr>
              <a:t>Alliance on Aging as a partner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cs typeface="Segoe UI"/>
              </a:rPr>
              <a:t>support distribution of digital literacy information and ACP enrollment.</a:t>
            </a:r>
          </a:p>
          <a:p>
            <a:pPr marL="171450" indent="-171450" defTabSz="914126">
              <a:spcBef>
                <a:spcPts val="400"/>
              </a:spcBef>
              <a:buFont typeface="Arial"/>
              <a:buChar char="•"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cs typeface="Segoe UI"/>
              </a:rPr>
              <a:t>Free online programs within the library system to improve digital literacy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4FA697A-7D5D-4A37-350D-01715E9BF245}"/>
              </a:ext>
            </a:extLst>
          </p:cNvPr>
          <p:cNvSpPr/>
          <p:nvPr/>
        </p:nvSpPr>
        <p:spPr>
          <a:xfrm>
            <a:off x="2497287" y="2372390"/>
            <a:ext cx="4572001" cy="708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171450" indent="-171450" defTabSz="914126">
              <a:spcBef>
                <a:spcPts val="400"/>
              </a:spcBef>
              <a:buFont typeface="Arial"/>
              <a:buChar char="•"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cs typeface="Segoe UI"/>
              </a:rPr>
              <a:t>52% of households (7,723) are Eligible for the ACP.</a:t>
            </a:r>
          </a:p>
          <a:p>
            <a:pPr marL="171450" indent="-171450" defTabSz="914126">
              <a:spcBef>
                <a:spcPts val="400"/>
              </a:spcBef>
              <a:buFont typeface="Arial"/>
              <a:buChar char="•"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cs typeface="Segoe UI"/>
              </a:rPr>
              <a:t>Only 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cs typeface="Segoe UI"/>
              </a:rPr>
              <a:t>32.5% of those eligible (2,513) are enrolled</a:t>
            </a:r>
          </a:p>
          <a:p>
            <a:pPr marL="628650" lvl="1" indent="-171450" defTabSz="914126">
              <a:spcBef>
                <a:spcPts val="400"/>
              </a:spcBef>
              <a:buFont typeface="Arial"/>
              <a:buChar char="•"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cs typeface="Segoe UI"/>
              </a:rPr>
              <a:t>Updated with November data.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874CEB5-1AF9-64D6-0011-D63CC2B25E8C}"/>
              </a:ext>
            </a:extLst>
          </p:cNvPr>
          <p:cNvSpPr/>
          <p:nvPr/>
        </p:nvSpPr>
        <p:spPr>
          <a:xfrm>
            <a:off x="2485542" y="4333800"/>
            <a:ext cx="4572001" cy="1037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171450" indent="-171450" defTabSz="914126">
              <a:spcBef>
                <a:spcPts val="400"/>
              </a:spcBef>
              <a:buFont typeface="Arial"/>
              <a:buChar char="•"/>
            </a:pPr>
            <a:r>
              <a:rPr lang="en-US" sz="1400" b="1">
                <a:solidFill>
                  <a:schemeClr val="accent2">
                    <a:lumMod val="75000"/>
                  </a:schemeClr>
                </a:solidFill>
                <a:cs typeface="Segoe UI"/>
              </a:rPr>
              <a:t>Aging population are digitally isolated</a:t>
            </a:r>
            <a:r>
              <a:rPr lang="en-US" sz="1400">
                <a:solidFill>
                  <a:schemeClr val="accent1">
                    <a:lumMod val="50000"/>
                  </a:schemeClr>
                </a:solidFill>
                <a:cs typeface="Segoe UI"/>
              </a:rPr>
              <a:t>.</a:t>
            </a:r>
          </a:p>
          <a:p>
            <a:pPr marL="171450" indent="-171450" defTabSz="914126">
              <a:spcBef>
                <a:spcPts val="400"/>
              </a:spcBef>
              <a:buFont typeface="Arial"/>
              <a:buChar char="•"/>
            </a:pPr>
            <a:r>
              <a:rPr lang="en-US" sz="1400">
                <a:solidFill>
                  <a:schemeClr val="accent1">
                    <a:lumMod val="50000"/>
                  </a:schemeClr>
                </a:solidFill>
                <a:cs typeface="Segoe UI"/>
              </a:rPr>
              <a:t>Potential loss of jobs.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5E36AA6-BB9F-786B-061E-86885E526076}"/>
              </a:ext>
            </a:extLst>
          </p:cNvPr>
          <p:cNvSpPr/>
          <p:nvPr/>
        </p:nvSpPr>
        <p:spPr>
          <a:xfrm>
            <a:off x="2485542" y="5476439"/>
            <a:ext cx="4572001" cy="1037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171450" indent="-171450" defTabSz="914126">
              <a:spcBef>
                <a:spcPts val="400"/>
              </a:spcBef>
              <a:buFont typeface="Arial"/>
              <a:buChar char="•"/>
            </a:pPr>
            <a:r>
              <a:rPr lang="en-US" sz="1400">
                <a:solidFill>
                  <a:schemeClr val="accent1">
                    <a:lumMod val="50000"/>
                  </a:schemeClr>
                </a:solidFill>
                <a:cs typeface="Segoe UI"/>
              </a:rPr>
              <a:t>According to Census data, 96.3% of San Benito households have a computer at home.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5584FE7-74E1-464F-4CC6-D7D1B7754712}"/>
              </a:ext>
            </a:extLst>
          </p:cNvPr>
          <p:cNvSpPr/>
          <p:nvPr/>
        </p:nvSpPr>
        <p:spPr>
          <a:xfrm>
            <a:off x="7232051" y="5494023"/>
            <a:ext cx="4571999" cy="1037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171450" indent="-171450" defTabSz="914126">
              <a:spcBef>
                <a:spcPts val="400"/>
              </a:spcBef>
              <a:buFont typeface="Arial"/>
              <a:buChar char="•"/>
            </a:pPr>
            <a:r>
              <a:rPr lang="en-US" sz="1400">
                <a:solidFill>
                  <a:schemeClr val="accent1">
                    <a:lumMod val="50000"/>
                  </a:schemeClr>
                </a:solidFill>
                <a:cs typeface="Segoe UI"/>
              </a:rPr>
              <a:t>Library system received 10k Chromebook and hotspots but lacked key partners to distribute. 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9D19A3-045F-C56D-B611-C6DA2B19650E}"/>
              </a:ext>
            </a:extLst>
          </p:cNvPr>
          <p:cNvSpPr/>
          <p:nvPr/>
        </p:nvSpPr>
        <p:spPr>
          <a:xfrm>
            <a:off x="2497287" y="3174528"/>
            <a:ext cx="4572001" cy="10510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171450" indent="-171450" defTabSz="914126">
              <a:spcBef>
                <a:spcPts val="400"/>
              </a:spcBef>
              <a:buFont typeface="Arial"/>
              <a:buChar char="•"/>
            </a:pPr>
            <a:r>
              <a:rPr lang="en-US" sz="1400">
                <a:solidFill>
                  <a:schemeClr val="accent1">
                    <a:lumMod val="50000"/>
                  </a:schemeClr>
                </a:solidFill>
                <a:cs typeface="Segoe UI"/>
              </a:rPr>
              <a:t>Topography is an issue for infrastructure including </a:t>
            </a:r>
            <a:r>
              <a:rPr lang="en-US" sz="1400" b="1">
                <a:solidFill>
                  <a:schemeClr val="accent2">
                    <a:lumMod val="75000"/>
                  </a:schemeClr>
                </a:solidFill>
                <a:cs typeface="Segoe UI"/>
              </a:rPr>
              <a:t>areas that lack 911 access</a:t>
            </a:r>
            <a:r>
              <a:rPr lang="en-US" sz="1400">
                <a:solidFill>
                  <a:schemeClr val="accent1">
                    <a:lumMod val="50000"/>
                  </a:schemeClr>
                </a:solidFill>
                <a:cs typeface="Segoe UI"/>
              </a:rPr>
              <a:t>.</a:t>
            </a:r>
          </a:p>
          <a:p>
            <a:pPr marL="171450" indent="-171450" defTabSz="914126">
              <a:spcBef>
                <a:spcPts val="400"/>
              </a:spcBef>
              <a:buFont typeface="Arial"/>
              <a:buChar char="•"/>
            </a:pPr>
            <a:r>
              <a:rPr lang="en-US" sz="1400">
                <a:solidFill>
                  <a:schemeClr val="accent1">
                    <a:lumMod val="50000"/>
                  </a:schemeClr>
                </a:solidFill>
                <a:cs typeface="Segoe UI"/>
              </a:rPr>
              <a:t>Traditional satellite service is ineffective and unstable.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B90B585-057C-731D-05F7-A63002CBC716}"/>
              </a:ext>
            </a:extLst>
          </p:cNvPr>
          <p:cNvSpPr/>
          <p:nvPr/>
        </p:nvSpPr>
        <p:spPr>
          <a:xfrm>
            <a:off x="7243796" y="2366355"/>
            <a:ext cx="4572001" cy="6824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171450" indent="-171450" defTabSz="914126">
              <a:spcBef>
                <a:spcPts val="400"/>
              </a:spcBef>
              <a:buFont typeface="Arial"/>
              <a:buChar char="•"/>
            </a:pPr>
            <a:r>
              <a:rPr lang="en-US" sz="1400">
                <a:solidFill>
                  <a:schemeClr val="accent1">
                    <a:lumMod val="50000"/>
                  </a:schemeClr>
                </a:solidFill>
                <a:cs typeface="Segoe UI"/>
              </a:rPr>
              <a:t>Promote ACP enrollment. 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3455A6E-7497-917F-8691-B43634938EC1}"/>
              </a:ext>
            </a:extLst>
          </p:cNvPr>
          <p:cNvGrpSpPr/>
          <p:nvPr/>
        </p:nvGrpSpPr>
        <p:grpSpPr>
          <a:xfrm>
            <a:off x="293449" y="2400987"/>
            <a:ext cx="1943724" cy="604800"/>
            <a:chOff x="293449" y="2400987"/>
            <a:chExt cx="1943724" cy="60480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663B71D-AE08-6C1A-18F3-C4AB12C33230}"/>
                </a:ext>
              </a:extLst>
            </p:cNvPr>
            <p:cNvSpPr txBox="1"/>
            <p:nvPr/>
          </p:nvSpPr>
          <p:spPr>
            <a:xfrm>
              <a:off x="946800" y="2550681"/>
              <a:ext cx="1290373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05777"/>
                  </a:solidFill>
                  <a:cs typeface="Segoe UI"/>
                </a:rPr>
                <a:t>Affordability</a:t>
              </a:r>
              <a:endParaRPr lang="en-US"/>
            </a:p>
          </p:txBody>
        </p:sp>
        <p:pic>
          <p:nvPicPr>
            <p:cNvPr id="46" name="Graphic 45" descr="Philanthropy with solid fill">
              <a:extLst>
                <a:ext uri="{FF2B5EF4-FFF2-40B4-BE49-F238E27FC236}">
                  <a16:creationId xmlns:a16="http://schemas.microsoft.com/office/drawing/2014/main" id="{B0F3D7BE-8A68-777F-68AC-A8AB1EBD5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93449" y="2400987"/>
              <a:ext cx="604800" cy="604800"/>
            </a:xfrm>
            <a:prstGeom prst="rect">
              <a:avLst/>
            </a:prstGeom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415A09-CE4A-FF7E-764C-377447819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61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6;p2">
            <a:extLst>
              <a:ext uri="{FF2B5EF4-FFF2-40B4-BE49-F238E27FC236}">
                <a16:creationId xmlns:a16="http://schemas.microsoft.com/office/drawing/2014/main" id="{4311CBCF-D967-70F2-6E75-DE4195329669}"/>
              </a:ext>
            </a:extLst>
          </p:cNvPr>
          <p:cNvSpPr/>
          <p:nvPr/>
        </p:nvSpPr>
        <p:spPr>
          <a:xfrm>
            <a:off x="4413651" y="2768522"/>
            <a:ext cx="3263311" cy="28758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01" tIns="91440" rIns="91401" bIns="45688" anchor="t" anchorCtr="0">
            <a:noAutofit/>
          </a:bodyPr>
          <a:lstStyle/>
          <a:p>
            <a:pPr marL="171450" indent="-171450">
              <a:buClr>
                <a:srgbClr val="005777"/>
              </a:buClr>
              <a:buSzPts val="1400"/>
              <a:buFont typeface="Wingdings" pitchFamily="2" charset="2"/>
              <a:buChar char="§"/>
            </a:pPr>
            <a:r>
              <a:rPr lang="en-US">
                <a:solidFill>
                  <a:srgbClr val="005777"/>
                </a:solidFill>
              </a:rPr>
              <a:t>Fiber and FWA conceptual design</a:t>
            </a:r>
          </a:p>
          <a:p>
            <a:pPr marL="171450" indent="-171450">
              <a:spcBef>
                <a:spcPts val="1200"/>
              </a:spcBef>
              <a:buClr>
                <a:srgbClr val="005777"/>
              </a:buClr>
              <a:buSzPts val="1400"/>
              <a:buFont typeface="Wingdings" pitchFamily="2" charset="2"/>
              <a:buChar char="§"/>
            </a:pPr>
            <a:r>
              <a:rPr lang="en-US">
                <a:solidFill>
                  <a:srgbClr val="005777"/>
                </a:solidFill>
              </a:rPr>
              <a:t>Leverage GSN and existing municipal infrastructure</a:t>
            </a:r>
          </a:p>
          <a:p>
            <a:pPr marL="171450" indent="-171450">
              <a:spcBef>
                <a:spcPts val="1200"/>
              </a:spcBef>
              <a:buClr>
                <a:srgbClr val="005777"/>
              </a:buClr>
              <a:buSzPts val="1400"/>
              <a:buFont typeface="Wingdings" pitchFamily="2" charset="2"/>
              <a:buChar char="§"/>
            </a:pPr>
            <a:r>
              <a:rPr lang="en-US">
                <a:solidFill>
                  <a:srgbClr val="005777"/>
                </a:solidFill>
              </a:rPr>
              <a:t>Cost estimate</a:t>
            </a:r>
          </a:p>
          <a:p>
            <a:pPr marL="171450" indent="-171450">
              <a:buClr>
                <a:srgbClr val="005777"/>
              </a:buClr>
              <a:buSzPts val="1400"/>
              <a:buFont typeface="Wingdings" pitchFamily="2" charset="2"/>
              <a:buChar char="§"/>
            </a:pPr>
            <a:endParaRPr lang="en-US">
              <a:solidFill>
                <a:srgbClr val="005777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07BBEFF-D75C-BCCC-59FE-D1DCEF0C7290}"/>
              </a:ext>
            </a:extLst>
          </p:cNvPr>
          <p:cNvSpPr/>
          <p:nvPr/>
        </p:nvSpPr>
        <p:spPr>
          <a:xfrm>
            <a:off x="4413652" y="1681316"/>
            <a:ext cx="3263310" cy="943897"/>
          </a:xfrm>
          <a:prstGeom prst="rect">
            <a:avLst/>
          </a:prstGeom>
          <a:solidFill>
            <a:srgbClr val="0082B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b="1">
                <a:solidFill>
                  <a:schemeClr val="bg1"/>
                </a:solidFill>
              </a:rPr>
              <a:t>Develop Conceptual Designs</a:t>
            </a:r>
            <a:endParaRPr lang="en-US" b="1">
              <a:solidFill>
                <a:schemeClr val="bg1"/>
              </a:solidFill>
              <a:latin typeface="Segoe UI"/>
            </a:endParaRPr>
          </a:p>
        </p:txBody>
      </p:sp>
      <p:sp>
        <p:nvSpPr>
          <p:cNvPr id="34" name="Google Shape;96;p2">
            <a:extLst>
              <a:ext uri="{FF2B5EF4-FFF2-40B4-BE49-F238E27FC236}">
                <a16:creationId xmlns:a16="http://schemas.microsoft.com/office/drawing/2014/main" id="{30B4D7AA-7208-C24D-1961-415139817F57}"/>
              </a:ext>
            </a:extLst>
          </p:cNvPr>
          <p:cNvSpPr/>
          <p:nvPr/>
        </p:nvSpPr>
        <p:spPr>
          <a:xfrm>
            <a:off x="8408202" y="2755823"/>
            <a:ext cx="3269364" cy="28758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01" tIns="91440" rIns="91401" bIns="45688" anchor="t" anchorCtr="0">
            <a:noAutofit/>
          </a:bodyPr>
          <a:lstStyle/>
          <a:p>
            <a:pPr marL="171450" indent="-171450">
              <a:buClr>
                <a:srgbClr val="005777"/>
              </a:buClr>
              <a:buSzPts val="1400"/>
              <a:buFont typeface="Wingdings" pitchFamily="2" charset="2"/>
              <a:buChar char="§"/>
            </a:pPr>
            <a:r>
              <a:rPr lang="en-US">
                <a:solidFill>
                  <a:srgbClr val="005777"/>
                </a:solidFill>
              </a:rPr>
              <a:t>Identify ongoing initiatives</a:t>
            </a:r>
          </a:p>
          <a:p>
            <a:pPr marL="171450" indent="-171450">
              <a:spcBef>
                <a:spcPts val="1200"/>
              </a:spcBef>
              <a:buClr>
                <a:srgbClr val="005777"/>
              </a:buClr>
              <a:buSzPts val="1400"/>
              <a:buFont typeface="Wingdings" pitchFamily="2" charset="2"/>
              <a:buChar char="§"/>
            </a:pPr>
            <a:r>
              <a:rPr lang="en-US">
                <a:solidFill>
                  <a:srgbClr val="005777"/>
                </a:solidFill>
              </a:rPr>
              <a:t>Assess Funding Sources</a:t>
            </a:r>
          </a:p>
          <a:p>
            <a:pPr marL="171450" indent="-171450">
              <a:spcBef>
                <a:spcPts val="1200"/>
              </a:spcBef>
              <a:buClr>
                <a:srgbClr val="005777"/>
              </a:buClr>
              <a:buSzPts val="1400"/>
              <a:buFont typeface="Wingdings" pitchFamily="2" charset="2"/>
              <a:buChar char="§"/>
            </a:pPr>
            <a:r>
              <a:rPr lang="en-US">
                <a:solidFill>
                  <a:srgbClr val="005777"/>
                </a:solidFill>
              </a:rPr>
              <a:t>Identify potential partners</a:t>
            </a:r>
          </a:p>
          <a:p>
            <a:pPr marL="171450" indent="-171450">
              <a:spcBef>
                <a:spcPts val="1200"/>
              </a:spcBef>
              <a:buClr>
                <a:srgbClr val="005777"/>
              </a:buClr>
              <a:buSzPts val="1400"/>
              <a:buFont typeface="Wingdings" pitchFamily="2" charset="2"/>
              <a:buChar char="§"/>
            </a:pPr>
            <a:r>
              <a:rPr lang="en-US">
                <a:solidFill>
                  <a:srgbClr val="005777"/>
                </a:solidFill>
              </a:rPr>
              <a:t>High level business case</a:t>
            </a:r>
          </a:p>
          <a:p>
            <a:pPr marL="171450" indent="-171450">
              <a:spcBef>
                <a:spcPts val="1200"/>
              </a:spcBef>
              <a:buClr>
                <a:srgbClr val="005777"/>
              </a:buClr>
              <a:buSzPts val="1400"/>
              <a:buFont typeface="Wingdings" pitchFamily="2" charset="2"/>
              <a:buChar char="§"/>
            </a:pPr>
            <a:r>
              <a:rPr lang="en-US" sz="1800">
                <a:solidFill>
                  <a:srgbClr val="005777"/>
                </a:solidFill>
              </a:rPr>
              <a:t>Match broadband projects with Operating Models</a:t>
            </a:r>
            <a:endParaRPr lang="en-US">
              <a:solidFill>
                <a:srgbClr val="005777"/>
              </a:solidFill>
            </a:endParaRPr>
          </a:p>
          <a:p>
            <a:pPr marL="171450" indent="-171450">
              <a:spcBef>
                <a:spcPts val="1200"/>
              </a:spcBef>
              <a:buClr>
                <a:srgbClr val="005777"/>
              </a:buClr>
              <a:buSzPts val="1400"/>
              <a:buFont typeface="Wingdings" pitchFamily="2" charset="2"/>
              <a:buChar char="§"/>
            </a:pPr>
            <a:endParaRPr lang="en-US">
              <a:solidFill>
                <a:srgbClr val="005777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FC954E-513E-2F72-148A-6BB888D4AFFA}"/>
              </a:ext>
            </a:extLst>
          </p:cNvPr>
          <p:cNvSpPr/>
          <p:nvPr/>
        </p:nvSpPr>
        <p:spPr>
          <a:xfrm>
            <a:off x="8414256" y="1681316"/>
            <a:ext cx="3263310" cy="943897"/>
          </a:xfrm>
          <a:prstGeom prst="rect">
            <a:avLst/>
          </a:prstGeom>
          <a:solidFill>
            <a:srgbClr val="00577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b="1">
                <a:solidFill>
                  <a:schemeClr val="bg1"/>
                </a:solidFill>
                <a:latin typeface="Segoe UI"/>
              </a:rPr>
              <a:t>Assess Operating Models</a:t>
            </a:r>
          </a:p>
        </p:txBody>
      </p:sp>
      <p:sp>
        <p:nvSpPr>
          <p:cNvPr id="43" name="Triangle 42">
            <a:extLst>
              <a:ext uri="{FF2B5EF4-FFF2-40B4-BE49-F238E27FC236}">
                <a16:creationId xmlns:a16="http://schemas.microsoft.com/office/drawing/2014/main" id="{E9D05889-670E-988C-602B-2791A901CA73}"/>
              </a:ext>
            </a:extLst>
          </p:cNvPr>
          <p:cNvSpPr/>
          <p:nvPr/>
        </p:nvSpPr>
        <p:spPr>
          <a:xfrm rot="5400000">
            <a:off x="3328107" y="3683464"/>
            <a:ext cx="1597868" cy="301540"/>
          </a:xfrm>
          <a:prstGeom prst="triangl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600" b="1">
              <a:solidFill>
                <a:schemeClr val="bg1"/>
              </a:solidFill>
              <a:latin typeface="Segoe UI"/>
            </a:endParaRPr>
          </a:p>
        </p:txBody>
      </p:sp>
      <p:sp>
        <p:nvSpPr>
          <p:cNvPr id="44" name="Google Shape;96;p2">
            <a:extLst>
              <a:ext uri="{FF2B5EF4-FFF2-40B4-BE49-F238E27FC236}">
                <a16:creationId xmlns:a16="http://schemas.microsoft.com/office/drawing/2014/main" id="{582960C9-0535-EEB5-CBA0-A90BFD9748B8}"/>
              </a:ext>
            </a:extLst>
          </p:cNvPr>
          <p:cNvSpPr/>
          <p:nvPr/>
        </p:nvSpPr>
        <p:spPr>
          <a:xfrm>
            <a:off x="419099" y="2781223"/>
            <a:ext cx="3263311" cy="28758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01" tIns="91440" rIns="91401" bIns="45688" anchor="t" anchorCtr="0">
            <a:noAutofit/>
          </a:bodyPr>
          <a:lstStyle/>
          <a:p>
            <a:pPr marL="171450" indent="-171450">
              <a:buClr>
                <a:srgbClr val="005777"/>
              </a:buClr>
              <a:buSzPts val="1400"/>
              <a:buFont typeface="Wingdings" pitchFamily="2" charset="2"/>
              <a:buChar char="§"/>
            </a:pPr>
            <a:r>
              <a:rPr lang="en-US">
                <a:solidFill>
                  <a:srgbClr val="005777"/>
                </a:solidFill>
              </a:rPr>
              <a:t>Identify areas of need matched with revenue opportunities for ISP investment or PPP</a:t>
            </a:r>
          </a:p>
          <a:p>
            <a:pPr marL="171450" indent="-171450">
              <a:spcBef>
                <a:spcPts val="1200"/>
              </a:spcBef>
              <a:buClr>
                <a:srgbClr val="005777"/>
              </a:buClr>
              <a:buSzPts val="1400"/>
              <a:buFont typeface="Wingdings" pitchFamily="2" charset="2"/>
              <a:buChar char="§"/>
            </a:pPr>
            <a:r>
              <a:rPr lang="en-US">
                <a:solidFill>
                  <a:srgbClr val="005777"/>
                </a:solidFill>
              </a:rPr>
              <a:t>Establish the potential solution (Fiber or FWA) for each area based on size, density and existing competition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A441791-5BAF-D14E-F975-5CE980925261}"/>
              </a:ext>
            </a:extLst>
          </p:cNvPr>
          <p:cNvSpPr/>
          <p:nvPr/>
        </p:nvSpPr>
        <p:spPr>
          <a:xfrm>
            <a:off x="419100" y="1681316"/>
            <a:ext cx="3263311" cy="943897"/>
          </a:xfrm>
          <a:prstGeom prst="rect">
            <a:avLst/>
          </a:prstGeom>
          <a:solidFill>
            <a:srgbClr val="20ABA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b="1">
                <a:solidFill>
                  <a:schemeClr val="bg1"/>
                </a:solidFill>
                <a:latin typeface="Segoe UI"/>
              </a:rPr>
              <a:t>Identify Broadband Opportunity Zones</a:t>
            </a:r>
          </a:p>
        </p:txBody>
      </p:sp>
      <p:sp>
        <p:nvSpPr>
          <p:cNvPr id="48" name="Triangle 47">
            <a:extLst>
              <a:ext uri="{FF2B5EF4-FFF2-40B4-BE49-F238E27FC236}">
                <a16:creationId xmlns:a16="http://schemas.microsoft.com/office/drawing/2014/main" id="{B4498332-BC11-A725-AC85-DB58D3268C19}"/>
              </a:ext>
            </a:extLst>
          </p:cNvPr>
          <p:cNvSpPr/>
          <p:nvPr/>
        </p:nvSpPr>
        <p:spPr>
          <a:xfrm rot="5400000">
            <a:off x="7246675" y="3683464"/>
            <a:ext cx="1597868" cy="301540"/>
          </a:xfrm>
          <a:prstGeom prst="triangl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600" b="1">
              <a:solidFill>
                <a:schemeClr val="bg1"/>
              </a:solidFill>
              <a:latin typeface="Segoe U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E2AE33-D032-12A2-234A-80D0DFE92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Network Solutions &amp; Scenario Analysis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6FC96C6-4E81-B1ED-E696-93BB9872CFD5}"/>
              </a:ext>
            </a:extLst>
          </p:cNvPr>
          <p:cNvSpPr/>
          <p:nvPr/>
        </p:nvSpPr>
        <p:spPr>
          <a:xfrm>
            <a:off x="419099" y="1169377"/>
            <a:ext cx="11258467" cy="381329"/>
          </a:xfrm>
          <a:prstGeom prst="roundRect">
            <a:avLst/>
          </a:prstGeom>
          <a:solidFill>
            <a:srgbClr val="002060"/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/>
              <a:t>Towards a Countywide Broadband Strategy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54C9E8-D07A-F33E-7922-4A877D29C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89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2AE33-D032-12A2-234A-80D0DFE92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Recommended Scenarios: Key Takeaways</a:t>
            </a:r>
            <a:endParaRPr lang="en-US" dirty="0"/>
          </a:p>
        </p:txBody>
      </p:sp>
      <p:sp>
        <p:nvSpPr>
          <p:cNvPr id="9" name="Google Shape;96;p2">
            <a:extLst>
              <a:ext uri="{FF2B5EF4-FFF2-40B4-BE49-F238E27FC236}">
                <a16:creationId xmlns:a16="http://schemas.microsoft.com/office/drawing/2014/main" id="{2772CE63-07C3-3320-9D5A-416EBE6CB5B6}"/>
              </a:ext>
            </a:extLst>
          </p:cNvPr>
          <p:cNvSpPr/>
          <p:nvPr/>
        </p:nvSpPr>
        <p:spPr>
          <a:xfrm>
            <a:off x="419099" y="959189"/>
            <a:ext cx="11258467" cy="607145"/>
          </a:xfrm>
          <a:prstGeom prst="roundRect">
            <a:avLst>
              <a:gd name="adj" fmla="val 14335"/>
            </a:avLst>
          </a:prstGeom>
          <a:solidFill>
            <a:srgbClr val="F2F2F2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marL="174625" indent="-174625">
              <a:buClr>
                <a:srgbClr val="005777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5777"/>
                </a:solidFill>
              </a:rPr>
              <a:t>The proposed scenarios for the 9 broadband opportunity zones reduce unserved locations and increase 1G service from 6.5% to 83%</a:t>
            </a:r>
          </a:p>
          <a:p>
            <a:pPr marL="174625" indent="-174625">
              <a:buClr>
                <a:srgbClr val="005777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5777"/>
                </a:solidFill>
              </a:rPr>
              <a:t>Satellite is required for ~330 unserved locations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9FDD97-9457-9A71-4D47-8CEFDC119538}"/>
              </a:ext>
            </a:extLst>
          </p:cNvPr>
          <p:cNvSpPr/>
          <p:nvPr/>
        </p:nvSpPr>
        <p:spPr>
          <a:xfrm>
            <a:off x="446398" y="2359699"/>
            <a:ext cx="1393487" cy="607145"/>
          </a:xfrm>
          <a:prstGeom prst="rect">
            <a:avLst/>
          </a:prstGeom>
          <a:solidFill>
            <a:srgbClr val="0057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1G Served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138362-E88E-AF92-45FF-E6D0948CA50D}"/>
              </a:ext>
            </a:extLst>
          </p:cNvPr>
          <p:cNvSpPr/>
          <p:nvPr/>
        </p:nvSpPr>
        <p:spPr>
          <a:xfrm>
            <a:off x="446398" y="3143003"/>
            <a:ext cx="1393487" cy="607145"/>
          </a:xfrm>
          <a:prstGeom prst="rect">
            <a:avLst/>
          </a:prstGeom>
          <a:solidFill>
            <a:srgbClr val="D02E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Served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386F8D-03E2-D067-88B0-5CE20E23F915}"/>
              </a:ext>
            </a:extLst>
          </p:cNvPr>
          <p:cNvSpPr/>
          <p:nvPr/>
        </p:nvSpPr>
        <p:spPr>
          <a:xfrm>
            <a:off x="446398" y="3926307"/>
            <a:ext cx="1393487" cy="607145"/>
          </a:xfrm>
          <a:prstGeom prst="rect">
            <a:avLst/>
          </a:prstGeom>
          <a:solidFill>
            <a:srgbClr val="20ABA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Underserved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BDCE17-B24B-EB44-76F0-D46DD49B25A6}"/>
              </a:ext>
            </a:extLst>
          </p:cNvPr>
          <p:cNvSpPr/>
          <p:nvPr/>
        </p:nvSpPr>
        <p:spPr>
          <a:xfrm>
            <a:off x="446398" y="4709611"/>
            <a:ext cx="1393487" cy="607145"/>
          </a:xfrm>
          <a:prstGeom prst="rect">
            <a:avLst/>
          </a:prstGeom>
          <a:solidFill>
            <a:srgbClr val="0082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Unserved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7F9D9C-39F0-89BB-E587-120255A4F9E2}"/>
              </a:ext>
            </a:extLst>
          </p:cNvPr>
          <p:cNvSpPr/>
          <p:nvPr/>
        </p:nvSpPr>
        <p:spPr>
          <a:xfrm>
            <a:off x="1972504" y="2359698"/>
            <a:ext cx="1311214" cy="607145"/>
          </a:xfrm>
          <a:prstGeom prst="rect">
            <a:avLst/>
          </a:prstGeom>
          <a:noFill/>
          <a:ln>
            <a:solidFill>
              <a:srgbClr val="3FB7B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5B17E84-462B-3CCA-27F2-B9234D0AD957}"/>
              </a:ext>
            </a:extLst>
          </p:cNvPr>
          <p:cNvSpPr/>
          <p:nvPr/>
        </p:nvSpPr>
        <p:spPr>
          <a:xfrm>
            <a:off x="1972504" y="3107417"/>
            <a:ext cx="1311214" cy="607145"/>
          </a:xfrm>
          <a:prstGeom prst="rect">
            <a:avLst/>
          </a:prstGeom>
          <a:noFill/>
          <a:ln>
            <a:solidFill>
              <a:srgbClr val="3FB7B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2EE5536-D736-B632-57D4-1A315E04D0A1}"/>
              </a:ext>
            </a:extLst>
          </p:cNvPr>
          <p:cNvSpPr/>
          <p:nvPr/>
        </p:nvSpPr>
        <p:spPr>
          <a:xfrm>
            <a:off x="1972503" y="3924121"/>
            <a:ext cx="1311214" cy="607145"/>
          </a:xfrm>
          <a:prstGeom prst="rect">
            <a:avLst/>
          </a:prstGeom>
          <a:noFill/>
          <a:ln>
            <a:solidFill>
              <a:srgbClr val="3FB7B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D49665D-9997-26A1-0041-9DD46FD95A7A}"/>
              </a:ext>
            </a:extLst>
          </p:cNvPr>
          <p:cNvSpPr/>
          <p:nvPr/>
        </p:nvSpPr>
        <p:spPr>
          <a:xfrm>
            <a:off x="1972504" y="4671840"/>
            <a:ext cx="1311214" cy="607145"/>
          </a:xfrm>
          <a:prstGeom prst="rect">
            <a:avLst/>
          </a:prstGeom>
          <a:noFill/>
          <a:ln>
            <a:solidFill>
              <a:srgbClr val="3FB7B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D7AE1D-578D-6D51-E796-F637EEE3EB37}"/>
              </a:ext>
            </a:extLst>
          </p:cNvPr>
          <p:cNvSpPr/>
          <p:nvPr/>
        </p:nvSpPr>
        <p:spPr>
          <a:xfrm>
            <a:off x="1972503" y="2359698"/>
            <a:ext cx="1311214" cy="607145"/>
          </a:xfrm>
          <a:prstGeom prst="rect">
            <a:avLst/>
          </a:prstGeom>
          <a:noFill/>
          <a:ln>
            <a:solidFill>
              <a:srgbClr val="3FB7B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5777"/>
                </a:solidFill>
              </a:rPr>
              <a:t>1,206 (6.5%)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B99A687-2EAB-A636-6608-E2FA6141EBB5}"/>
              </a:ext>
            </a:extLst>
          </p:cNvPr>
          <p:cNvSpPr/>
          <p:nvPr/>
        </p:nvSpPr>
        <p:spPr>
          <a:xfrm>
            <a:off x="1972503" y="3107417"/>
            <a:ext cx="1311214" cy="607145"/>
          </a:xfrm>
          <a:prstGeom prst="rect">
            <a:avLst/>
          </a:prstGeom>
          <a:noFill/>
          <a:ln>
            <a:solidFill>
              <a:srgbClr val="3FB7B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5777"/>
                </a:solidFill>
              </a:rPr>
              <a:t>16,507 (89%)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791290E-B7A6-758D-E5D6-FB54B623A72F}"/>
              </a:ext>
            </a:extLst>
          </p:cNvPr>
          <p:cNvSpPr/>
          <p:nvPr/>
        </p:nvSpPr>
        <p:spPr>
          <a:xfrm>
            <a:off x="1972503" y="3924121"/>
            <a:ext cx="1311214" cy="607145"/>
          </a:xfrm>
          <a:prstGeom prst="rect">
            <a:avLst/>
          </a:prstGeom>
          <a:noFill/>
          <a:ln>
            <a:solidFill>
              <a:srgbClr val="3FB7B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5777"/>
                </a:solidFill>
              </a:rPr>
              <a:t>12 (0.1%)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9F597AF-2710-2E82-ECAF-500C44D9F77C}"/>
              </a:ext>
            </a:extLst>
          </p:cNvPr>
          <p:cNvSpPr/>
          <p:nvPr/>
        </p:nvSpPr>
        <p:spPr>
          <a:xfrm>
            <a:off x="1972503" y="4671840"/>
            <a:ext cx="1311214" cy="607145"/>
          </a:xfrm>
          <a:prstGeom prst="rect">
            <a:avLst/>
          </a:prstGeom>
          <a:noFill/>
          <a:ln>
            <a:solidFill>
              <a:srgbClr val="3FB7B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5777"/>
                </a:solidFill>
              </a:rPr>
              <a:t>847 (4.6%)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C907495-0EE6-9D67-FA74-82C2B3AC7595}"/>
              </a:ext>
            </a:extLst>
          </p:cNvPr>
          <p:cNvSpPr/>
          <p:nvPr/>
        </p:nvSpPr>
        <p:spPr>
          <a:xfrm>
            <a:off x="3368164" y="2359698"/>
            <a:ext cx="1311214" cy="607145"/>
          </a:xfrm>
          <a:prstGeom prst="rect">
            <a:avLst/>
          </a:prstGeom>
          <a:noFill/>
          <a:ln>
            <a:solidFill>
              <a:srgbClr val="3FB7B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5777"/>
                </a:solidFill>
              </a:rPr>
              <a:t>15,503 (83%)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C1124EE-2739-9E00-E043-E5E01F27FD0C}"/>
              </a:ext>
            </a:extLst>
          </p:cNvPr>
          <p:cNvSpPr/>
          <p:nvPr/>
        </p:nvSpPr>
        <p:spPr>
          <a:xfrm>
            <a:off x="3368164" y="3107417"/>
            <a:ext cx="1311214" cy="607145"/>
          </a:xfrm>
          <a:prstGeom prst="rect">
            <a:avLst/>
          </a:prstGeom>
          <a:noFill/>
          <a:ln>
            <a:solidFill>
              <a:srgbClr val="3FB7B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5777"/>
                </a:solidFill>
              </a:rPr>
              <a:t>2,732 (15%)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ED23823-0A95-E5F4-8D0E-F8680184FEEB}"/>
              </a:ext>
            </a:extLst>
          </p:cNvPr>
          <p:cNvSpPr/>
          <p:nvPr/>
        </p:nvSpPr>
        <p:spPr>
          <a:xfrm>
            <a:off x="3368164" y="3924121"/>
            <a:ext cx="1311214" cy="607145"/>
          </a:xfrm>
          <a:prstGeom prst="rect">
            <a:avLst/>
          </a:prstGeom>
          <a:noFill/>
          <a:ln>
            <a:solidFill>
              <a:srgbClr val="3FB7B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5777"/>
                </a:solidFill>
              </a:rPr>
              <a:t>337 (1.8%)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2E3A967-D492-65DA-2BA5-9CA7B691F9F5}"/>
              </a:ext>
            </a:extLst>
          </p:cNvPr>
          <p:cNvSpPr/>
          <p:nvPr/>
        </p:nvSpPr>
        <p:spPr>
          <a:xfrm>
            <a:off x="3368164" y="4671840"/>
            <a:ext cx="1311214" cy="607145"/>
          </a:xfrm>
          <a:prstGeom prst="rect">
            <a:avLst/>
          </a:prstGeom>
          <a:noFill/>
          <a:ln>
            <a:solidFill>
              <a:srgbClr val="3FB7B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5777"/>
                </a:solidFill>
              </a:rPr>
              <a:t>0</a:t>
            </a:r>
          </a:p>
          <a:p>
            <a:pPr algn="ctr"/>
            <a:r>
              <a:rPr lang="en-US" sz="1400">
                <a:solidFill>
                  <a:srgbClr val="005777"/>
                </a:solidFill>
              </a:rPr>
              <a:t>(0%)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D28EDF4-E3C7-66D6-931A-0E82E68CFCEB}"/>
              </a:ext>
            </a:extLst>
          </p:cNvPr>
          <p:cNvGrpSpPr/>
          <p:nvPr/>
        </p:nvGrpSpPr>
        <p:grpSpPr>
          <a:xfrm>
            <a:off x="1329804" y="1877278"/>
            <a:ext cx="2544824" cy="309314"/>
            <a:chOff x="1466281" y="2297528"/>
            <a:chExt cx="2544824" cy="30931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A34C37D-10B9-9C9D-D845-489D0E760CB1}"/>
                </a:ext>
              </a:extLst>
            </p:cNvPr>
            <p:cNvSpPr txBox="1"/>
            <p:nvPr/>
          </p:nvSpPr>
          <p:spPr>
            <a:xfrm>
              <a:off x="1466281" y="2297528"/>
              <a:ext cx="25448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>
                  <a:solidFill>
                    <a:schemeClr val="accent1">
                      <a:lumMod val="50000"/>
                    </a:schemeClr>
                  </a:solidFill>
                </a:rPr>
                <a:t>Current​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4C57071-BE77-8A17-12D1-F38E7DD46A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98071" y="2606840"/>
              <a:ext cx="1281244" cy="2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4120112-C74C-0B93-1214-750A678B1D36}"/>
              </a:ext>
            </a:extLst>
          </p:cNvPr>
          <p:cNvGrpSpPr/>
          <p:nvPr/>
        </p:nvGrpSpPr>
        <p:grpSpPr>
          <a:xfrm>
            <a:off x="2749231" y="1890926"/>
            <a:ext cx="2544824" cy="307777"/>
            <a:chOff x="2875590" y="2306524"/>
            <a:chExt cx="2544824" cy="307777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436F7EA-81FC-2F68-9310-97E2B0671164}"/>
                </a:ext>
              </a:extLst>
            </p:cNvPr>
            <p:cNvSpPr txBox="1"/>
            <p:nvPr/>
          </p:nvSpPr>
          <p:spPr>
            <a:xfrm>
              <a:off x="2875590" y="2306524"/>
              <a:ext cx="25448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>
                  <a:solidFill>
                    <a:schemeClr val="accent1">
                      <a:lumMod val="50000"/>
                    </a:schemeClr>
                  </a:solidFill>
                </a:rPr>
                <a:t>Target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0626952-4DC7-D8AC-485F-45011A2AE3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07380" y="2600721"/>
              <a:ext cx="1281244" cy="2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9AE1C8-0560-30F1-EF1D-965E2D363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9</a:t>
            </a:fld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980C068-700C-0302-9F70-5C3B90FC6741}"/>
              </a:ext>
            </a:extLst>
          </p:cNvPr>
          <p:cNvGrpSpPr/>
          <p:nvPr/>
        </p:nvGrpSpPr>
        <p:grpSpPr>
          <a:xfrm>
            <a:off x="5101183" y="1807239"/>
            <a:ext cx="6480646" cy="1094858"/>
            <a:chOff x="5101183" y="1864054"/>
            <a:chExt cx="6480646" cy="109485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6B9BD33-3E7E-A5D4-8CB0-506DBC4457BE}"/>
                </a:ext>
              </a:extLst>
            </p:cNvPr>
            <p:cNvSpPr/>
            <p:nvPr/>
          </p:nvSpPr>
          <p:spPr>
            <a:xfrm>
              <a:off x="5101183" y="1864054"/>
              <a:ext cx="1305952" cy="1082461"/>
            </a:xfrm>
            <a:prstGeom prst="rect">
              <a:avLst/>
            </a:prstGeom>
            <a:solidFill>
              <a:srgbClr val="20ABA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US" sz="1400" b="1" dirty="0"/>
                <a:t>Total Grants amount</a:t>
              </a:r>
            </a:p>
          </p:txBody>
        </p:sp>
        <p:pic>
          <p:nvPicPr>
            <p:cNvPr id="14" name="Graphic 13" descr="Piggy Bank with solid fill">
              <a:extLst>
                <a:ext uri="{FF2B5EF4-FFF2-40B4-BE49-F238E27FC236}">
                  <a16:creationId xmlns:a16="http://schemas.microsoft.com/office/drawing/2014/main" id="{3E5FF25E-0C48-F74F-276D-B90BD5C1C5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440190" y="1865015"/>
              <a:ext cx="585566" cy="64008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3F74BD1-6798-510E-3D8E-8C91502BAFB5}"/>
                </a:ext>
              </a:extLst>
            </p:cNvPr>
            <p:cNvSpPr/>
            <p:nvPr/>
          </p:nvSpPr>
          <p:spPr>
            <a:xfrm>
              <a:off x="6402107" y="1864055"/>
              <a:ext cx="5179722" cy="109485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>
                <a:solidFill>
                  <a:srgbClr val="005777"/>
                </a:solidFill>
              </a:endParaRPr>
            </a:p>
            <a:p>
              <a:endParaRPr lang="en-US" sz="1600" b="1">
                <a:solidFill>
                  <a:srgbClr val="005777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1">
                  <a:solidFill>
                    <a:schemeClr val="accent2">
                      <a:lumMod val="75000"/>
                    </a:schemeClr>
                  </a:solidFill>
                </a:rPr>
                <a:t>$18,447,980</a:t>
              </a:r>
              <a:r>
                <a:rPr lang="en-US" sz="160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US" sz="1600">
                  <a:solidFill>
                    <a:srgbClr val="005777"/>
                  </a:solidFill>
                </a:rPr>
                <a:t>total grants to enable </a:t>
              </a:r>
              <a:r>
                <a:rPr lang="en-US" sz="1600" b="1">
                  <a:solidFill>
                    <a:schemeClr val="accent2">
                      <a:lumMod val="75000"/>
                    </a:schemeClr>
                  </a:solidFill>
                </a:rPr>
                <a:t>2 Fiber and 3 FWA projects </a:t>
              </a:r>
              <a:endParaRPr lang="en-US" sz="1600">
                <a:solidFill>
                  <a:srgbClr val="005777"/>
                </a:solidFill>
              </a:endParaRPr>
            </a:p>
            <a:p>
              <a:r>
                <a:rPr lang="en-US" sz="1600" b="1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600" b="1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C0C7D4F-A366-18EB-7230-909EABF7B035}"/>
              </a:ext>
            </a:extLst>
          </p:cNvPr>
          <p:cNvGrpSpPr/>
          <p:nvPr/>
        </p:nvGrpSpPr>
        <p:grpSpPr>
          <a:xfrm>
            <a:off x="5101183" y="2997453"/>
            <a:ext cx="6480646" cy="1098613"/>
            <a:chOff x="5101183" y="3155952"/>
            <a:chExt cx="6480646" cy="1098613"/>
          </a:xfrm>
        </p:grpSpPr>
        <p:pic>
          <p:nvPicPr>
            <p:cNvPr id="62" name="Graphic 61" descr="Cell Tower with solid fill">
              <a:extLst>
                <a:ext uri="{FF2B5EF4-FFF2-40B4-BE49-F238E27FC236}">
                  <a16:creationId xmlns:a16="http://schemas.microsoft.com/office/drawing/2014/main" id="{FB3F7661-4C97-400F-00B7-AAD2D670CE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739976" y="3155952"/>
              <a:ext cx="721056" cy="721056"/>
            </a:xfrm>
            <a:prstGeom prst="rect">
              <a:avLst/>
            </a:prstGeom>
          </p:spPr>
        </p:pic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13E0E154-269B-35CC-B9BC-5AA70D6A68A3}"/>
                </a:ext>
              </a:extLst>
            </p:cNvPr>
            <p:cNvSpPr/>
            <p:nvPr/>
          </p:nvSpPr>
          <p:spPr>
            <a:xfrm>
              <a:off x="5101183" y="3159706"/>
              <a:ext cx="1305952" cy="1082462"/>
            </a:xfrm>
            <a:prstGeom prst="rect">
              <a:avLst/>
            </a:prstGeom>
            <a:solidFill>
              <a:srgbClr val="20ABA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US" sz="1400" b="1"/>
                <a:t>Existing</a:t>
              </a:r>
            </a:p>
            <a:p>
              <a:pPr algn="ctr"/>
              <a:r>
                <a:rPr lang="en-US" sz="1400" b="1"/>
                <a:t> Infra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16F3BBEE-38E6-C26C-A70B-45125E9B4A76}"/>
                </a:ext>
              </a:extLst>
            </p:cNvPr>
            <p:cNvSpPr/>
            <p:nvPr/>
          </p:nvSpPr>
          <p:spPr>
            <a:xfrm>
              <a:off x="6402107" y="3159707"/>
              <a:ext cx="5179722" cy="109485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1200"/>
                </a:spcBef>
              </a:pPr>
              <a:endParaRPr lang="en-US" sz="1600" b="1">
                <a:solidFill>
                  <a:srgbClr val="005777"/>
                </a:solidFill>
              </a:endParaRPr>
            </a:p>
            <a:p>
              <a:pPr marL="285750" indent="-285750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r>
                <a:rPr lang="en-US" sz="1600">
                  <a:solidFill>
                    <a:srgbClr val="005777"/>
                  </a:solidFill>
                </a:rPr>
                <a:t>6 Projects to leverage the </a:t>
              </a:r>
              <a:r>
                <a:rPr lang="en-US" sz="1600" b="1">
                  <a:solidFill>
                    <a:schemeClr val="accent2">
                      <a:lumMod val="75000"/>
                    </a:schemeClr>
                  </a:solidFill>
                </a:rPr>
                <a:t>California MMBI (GSN) </a:t>
              </a:r>
            </a:p>
            <a:p>
              <a:pPr marL="285750" indent="-285750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r>
                <a:rPr lang="en-US" sz="1600">
                  <a:solidFill>
                    <a:srgbClr val="005777"/>
                  </a:solidFill>
                </a:rPr>
                <a:t>1 Project to use the existing </a:t>
              </a:r>
              <a:r>
                <a:rPr lang="en-US" sz="1600" b="1">
                  <a:solidFill>
                    <a:schemeClr val="accent2">
                      <a:lumMod val="75000"/>
                    </a:schemeClr>
                  </a:solidFill>
                </a:rPr>
                <a:t>Municipal Fiber Infra</a:t>
              </a:r>
            </a:p>
            <a:p>
              <a:pPr marL="285750" indent="-285750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endParaRPr lang="en-US" sz="1600" b="1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pic>
          <p:nvPicPr>
            <p:cNvPr id="72" name="Graphic 71" descr="Cell Tower with solid fill">
              <a:extLst>
                <a:ext uri="{FF2B5EF4-FFF2-40B4-BE49-F238E27FC236}">
                  <a16:creationId xmlns:a16="http://schemas.microsoft.com/office/drawing/2014/main" id="{3BD7BF54-6542-8CB1-C3E9-BB64C83DE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65456" y="3173967"/>
              <a:ext cx="548640" cy="54864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7A4DE38-14B9-5BD6-0056-13FA64544F97}"/>
              </a:ext>
            </a:extLst>
          </p:cNvPr>
          <p:cNvGrpSpPr/>
          <p:nvPr/>
        </p:nvGrpSpPr>
        <p:grpSpPr>
          <a:xfrm>
            <a:off x="5101183" y="4205446"/>
            <a:ext cx="6480646" cy="998792"/>
            <a:chOff x="5101183" y="4469620"/>
            <a:chExt cx="6480646" cy="998792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641849A6-EC52-CDDA-3FF6-39C23F807B78}"/>
                </a:ext>
              </a:extLst>
            </p:cNvPr>
            <p:cNvGrpSpPr/>
            <p:nvPr/>
          </p:nvGrpSpPr>
          <p:grpSpPr>
            <a:xfrm>
              <a:off x="5101183" y="4469620"/>
              <a:ext cx="6480646" cy="998792"/>
              <a:chOff x="5073887" y="1850406"/>
              <a:chExt cx="6480646" cy="1205403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264D8432-41B9-822C-9C06-0DC4F5CA7979}"/>
                  </a:ext>
                </a:extLst>
              </p:cNvPr>
              <p:cNvSpPr/>
              <p:nvPr/>
            </p:nvSpPr>
            <p:spPr>
              <a:xfrm>
                <a:off x="5073887" y="1850406"/>
                <a:ext cx="1305952" cy="1191756"/>
              </a:xfrm>
              <a:prstGeom prst="rect">
                <a:avLst/>
              </a:prstGeom>
              <a:solidFill>
                <a:srgbClr val="20ABA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 anchorCtr="0"/>
              <a:lstStyle/>
              <a:p>
                <a:pPr algn="ctr"/>
                <a:r>
                  <a:rPr lang="en-US" sz="1400" b="1"/>
                  <a:t>Middle Mile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98E957B-CE35-375C-58A3-4DC553B14D69}"/>
                  </a:ext>
                </a:extLst>
              </p:cNvPr>
              <p:cNvSpPr/>
              <p:nvPr/>
            </p:nvSpPr>
            <p:spPr>
              <a:xfrm>
                <a:off x="6374811" y="1850406"/>
                <a:ext cx="5179722" cy="1205403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>
                    <a:solidFill>
                      <a:srgbClr val="005777"/>
                    </a:solidFill>
                  </a:rPr>
                  <a:t>Additional </a:t>
                </a:r>
                <a:r>
                  <a:rPr lang="en-US" sz="1600" b="1">
                    <a:solidFill>
                      <a:schemeClr val="accent2">
                        <a:lumMod val="75000"/>
                      </a:schemeClr>
                    </a:solidFill>
                  </a:rPr>
                  <a:t>investment in middle mile </a:t>
                </a:r>
                <a:r>
                  <a:rPr lang="en-US" sz="1600">
                    <a:solidFill>
                      <a:srgbClr val="005777"/>
                    </a:solidFill>
                  </a:rPr>
                  <a:t>is required to enable two projects in remote areas: Southern Cluster and Hernandez Reservoir</a:t>
                </a:r>
                <a:endParaRPr lang="en-US" sz="1600" b="1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p:grpSp>
        <p:pic>
          <p:nvPicPr>
            <p:cNvPr id="78" name="Graphic 77" descr="Network with solid fill">
              <a:extLst>
                <a:ext uri="{FF2B5EF4-FFF2-40B4-BE49-F238E27FC236}">
                  <a16:creationId xmlns:a16="http://schemas.microsoft.com/office/drawing/2014/main" id="{CBA14139-BF71-4D2B-DFDC-B0FA4FFD5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391301" y="4531266"/>
              <a:ext cx="683343" cy="683343"/>
            </a:xfrm>
            <a:prstGeom prst="rect">
              <a:avLst/>
            </a:prstGeom>
          </p:spPr>
        </p:pic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CEF7C9E-0B11-DC1F-B4E9-356D34C4CAFB}"/>
              </a:ext>
            </a:extLst>
          </p:cNvPr>
          <p:cNvCxnSpPr>
            <a:cxnSpLocks/>
          </p:cNvCxnSpPr>
          <p:nvPr/>
        </p:nvCxnSpPr>
        <p:spPr>
          <a:xfrm>
            <a:off x="1946609" y="5468412"/>
            <a:ext cx="274320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70DABBF9-FCDE-37A3-13EC-90FFA6660444}"/>
              </a:ext>
            </a:extLst>
          </p:cNvPr>
          <p:cNvSpPr/>
          <p:nvPr/>
        </p:nvSpPr>
        <p:spPr>
          <a:xfrm>
            <a:off x="1946609" y="5595238"/>
            <a:ext cx="2715656" cy="303573"/>
          </a:xfrm>
          <a:prstGeom prst="rect">
            <a:avLst/>
          </a:prstGeom>
          <a:noFill/>
          <a:ln>
            <a:solidFill>
              <a:srgbClr val="3FB7B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rgbClr val="005777"/>
                </a:solidFill>
              </a:rPr>
              <a:t>18,572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69DC960-7F06-CCF4-3DB6-770265B841E1}"/>
              </a:ext>
            </a:extLst>
          </p:cNvPr>
          <p:cNvGrpSpPr/>
          <p:nvPr/>
        </p:nvGrpSpPr>
        <p:grpSpPr>
          <a:xfrm>
            <a:off x="5101183" y="5254576"/>
            <a:ext cx="6480646" cy="998792"/>
            <a:chOff x="5101183" y="4469620"/>
            <a:chExt cx="6480646" cy="998792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88C31DF1-C6B8-4B60-25D7-24DD821A5A68}"/>
                </a:ext>
              </a:extLst>
            </p:cNvPr>
            <p:cNvGrpSpPr/>
            <p:nvPr/>
          </p:nvGrpSpPr>
          <p:grpSpPr>
            <a:xfrm>
              <a:off x="5101183" y="4469620"/>
              <a:ext cx="6480646" cy="998792"/>
              <a:chOff x="5073887" y="1850406"/>
              <a:chExt cx="6480646" cy="1205403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B712388-151C-DFC2-0692-5D8EF1CC3BC7}"/>
                  </a:ext>
                </a:extLst>
              </p:cNvPr>
              <p:cNvSpPr/>
              <p:nvPr/>
            </p:nvSpPr>
            <p:spPr>
              <a:xfrm>
                <a:off x="5073887" y="1850406"/>
                <a:ext cx="1305952" cy="1191756"/>
              </a:xfrm>
              <a:prstGeom prst="rect">
                <a:avLst/>
              </a:prstGeom>
              <a:solidFill>
                <a:srgbClr val="20ABA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 anchorCtr="0"/>
              <a:lstStyle/>
              <a:p>
                <a:pPr algn="ctr"/>
                <a:r>
                  <a:rPr lang="en-US" sz="1400" b="1"/>
                  <a:t>Satellite</a:t>
                </a: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1F8B1D36-F9DB-24AB-FAD0-C1D79C2616E0}"/>
                  </a:ext>
                </a:extLst>
              </p:cNvPr>
              <p:cNvSpPr/>
              <p:nvPr/>
            </p:nvSpPr>
            <p:spPr>
              <a:xfrm>
                <a:off x="6374811" y="1850406"/>
                <a:ext cx="5179722" cy="1205403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>
                    <a:solidFill>
                      <a:srgbClr val="005777"/>
                    </a:solidFill>
                  </a:rPr>
                  <a:t>Satellite as the solution for </a:t>
                </a:r>
                <a:r>
                  <a:rPr lang="en-US" sz="1600" b="1">
                    <a:solidFill>
                      <a:schemeClr val="accent2">
                        <a:lumMod val="75000"/>
                      </a:schemeClr>
                    </a:solidFill>
                  </a:rPr>
                  <a:t>337 unserved locations</a:t>
                </a:r>
              </a:p>
              <a:p>
                <a:pPr marL="285750" indent="-28575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US" sz="1600">
                    <a:solidFill>
                      <a:srgbClr val="005777"/>
                    </a:solidFill>
                  </a:rPr>
                  <a:t>Service &gt; 25/3 Mbps for </a:t>
                </a:r>
                <a:r>
                  <a:rPr lang="en-US" sz="1600" b="1">
                    <a:solidFill>
                      <a:schemeClr val="accent2">
                        <a:lumMod val="75000"/>
                      </a:schemeClr>
                    </a:solidFill>
                  </a:rPr>
                  <a:t>$70 to $75 (ACP eligible)</a:t>
                </a:r>
              </a:p>
            </p:txBody>
          </p:sp>
        </p:grpSp>
        <p:pic>
          <p:nvPicPr>
            <p:cNvPr id="42" name="Graphic 41">
              <a:extLst>
                <a:ext uri="{FF2B5EF4-FFF2-40B4-BE49-F238E27FC236}">
                  <a16:creationId xmlns:a16="http://schemas.microsoft.com/office/drawing/2014/main" id="{745282FB-1573-FB4A-F5EF-80378C725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5440190" y="4538617"/>
              <a:ext cx="640080" cy="6400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668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usiness Contrast 16x9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Custom 1">
      <a:majorFont>
        <a:latin typeface="Segoe UI Black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1486</Words>
  <Application>Microsoft Office PowerPoint</Application>
  <PresentationFormat>Widescreen</PresentationFormat>
  <Paragraphs>318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Calibri-Italic</vt:lpstr>
      <vt:lpstr>Segoe UI</vt:lpstr>
      <vt:lpstr>Wingdings</vt:lpstr>
      <vt:lpstr>Business Contrast 16x9</vt:lpstr>
      <vt:lpstr>San Benito County Broadband Strategic Plan   Final Project Presentation</vt:lpstr>
      <vt:lpstr>San Benito County Broadband Strategic Plan</vt:lpstr>
      <vt:lpstr>Project Scope &amp; Timeline</vt:lpstr>
      <vt:lpstr>Broadband Service Status: FCC Data</vt:lpstr>
      <vt:lpstr>Broadband Service Status: CPUC Data</vt:lpstr>
      <vt:lpstr>San Benito Service Availability: Key Takeaways</vt:lpstr>
      <vt:lpstr>Digital Equity Insights</vt:lpstr>
      <vt:lpstr>Network Solutions &amp; Scenario Analysis</vt:lpstr>
      <vt:lpstr>Recommended Scenarios: Key Takeaways</vt:lpstr>
      <vt:lpstr>Broadband Policies</vt:lpstr>
      <vt:lpstr>Broadband Policies</vt:lpstr>
      <vt:lpstr> Action Plan</vt:lpstr>
      <vt:lpstr>PowerPoint Presentation</vt:lpstr>
      <vt:lpstr>Broadband Opportunity Zones: Map View (1/3) </vt:lpstr>
      <vt:lpstr>Broadband Opportunity Zones: Map View (2/3) </vt:lpstr>
      <vt:lpstr>Broadband Opportunity Zones: Map View (3/3) </vt:lpstr>
      <vt:lpstr>Fiber Opportunity Zone Prioritization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RCRC BBSP</dc:title>
  <dc:creator>teleworx</dc:creator>
  <cp:lastModifiedBy>Maria Kelly</cp:lastModifiedBy>
  <cp:revision>7</cp:revision>
  <dcterms:created xsi:type="dcterms:W3CDTF">2019-08-15T17:55:34Z</dcterms:created>
  <dcterms:modified xsi:type="dcterms:W3CDTF">2023-11-27T16:58:13Z</dcterms:modified>
</cp:coreProperties>
</file>