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1" r:id="rId7"/>
  </p:sldMasterIdLst>
  <p:notesMasterIdLst>
    <p:notesMasterId r:id="rId40"/>
  </p:notesMasterIdLst>
  <p:handoutMasterIdLst>
    <p:handoutMasterId r:id="rId41"/>
  </p:handoutMasterIdLst>
  <p:sldIdLst>
    <p:sldId id="402" r:id="rId8"/>
    <p:sldId id="257" r:id="rId9"/>
    <p:sldId id="379" r:id="rId10"/>
    <p:sldId id="320" r:id="rId11"/>
    <p:sldId id="382" r:id="rId12"/>
    <p:sldId id="384" r:id="rId13"/>
    <p:sldId id="383" r:id="rId14"/>
    <p:sldId id="386" r:id="rId15"/>
    <p:sldId id="381" r:id="rId16"/>
    <p:sldId id="393" r:id="rId17"/>
    <p:sldId id="394" r:id="rId18"/>
    <p:sldId id="395" r:id="rId19"/>
    <p:sldId id="350" r:id="rId20"/>
    <p:sldId id="307" r:id="rId21"/>
    <p:sldId id="352" r:id="rId22"/>
    <p:sldId id="396" r:id="rId23"/>
    <p:sldId id="397" r:id="rId24"/>
    <p:sldId id="400" r:id="rId25"/>
    <p:sldId id="398" r:id="rId26"/>
    <p:sldId id="399" r:id="rId27"/>
    <p:sldId id="318" r:id="rId28"/>
    <p:sldId id="368" r:id="rId29"/>
    <p:sldId id="401" r:id="rId30"/>
    <p:sldId id="377" r:id="rId31"/>
    <p:sldId id="380" r:id="rId32"/>
    <p:sldId id="347" r:id="rId33"/>
    <p:sldId id="387" r:id="rId34"/>
    <p:sldId id="388" r:id="rId35"/>
    <p:sldId id="389" r:id="rId36"/>
    <p:sldId id="390" r:id="rId37"/>
    <p:sldId id="391" r:id="rId38"/>
    <p:sldId id="392"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CDAB6-8B6E-B119-9E11-BAD63DC265E3}" name="DeLaTorre, Alvar" initials="DA" userId="S::Alvar.DeLaTorre@kimley-horn.com::d65eea6d-836b-4985-a5bc-47eb6fc602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rris, Alexis" initials="MA" lastIdx="19" clrIdx="0">
    <p:extLst>
      <p:ext uri="{19B8F6BF-5375-455C-9EA6-DF929625EA0E}">
        <p15:presenceInfo xmlns:p15="http://schemas.microsoft.com/office/powerpoint/2012/main" userId="S-1-5-21-517332209-3247362990-1974275237-12947" providerId="AD"/>
      </p:ext>
    </p:extLst>
  </p:cmAuthor>
  <p:cmAuthor id="2" name="Tran, Jacqueline" initials="TJ" lastIdx="1" clrIdx="1">
    <p:extLst>
      <p:ext uri="{19B8F6BF-5375-455C-9EA6-DF929625EA0E}">
        <p15:presenceInfo xmlns:p15="http://schemas.microsoft.com/office/powerpoint/2012/main" userId="S::Jacqueline.Tran@kimley-horn.com::2a837f41-c52f-444d-bb48-4af57e6f4bcb" providerId="AD"/>
      </p:ext>
    </p:extLst>
  </p:cmAuthor>
  <p:cmAuthor id="3" name="Galmiche, Ines" initials="GI" lastIdx="1" clrIdx="2">
    <p:extLst>
      <p:ext uri="{19B8F6BF-5375-455C-9EA6-DF929625EA0E}">
        <p15:presenceInfo xmlns:p15="http://schemas.microsoft.com/office/powerpoint/2012/main" userId="S::Ines.Galmiche@kimley-horn.com::f294331f-77aa-4ad7-baf7-7a953b39c40d" providerId="AD"/>
      </p:ext>
    </p:extLst>
  </p:cmAuthor>
  <p:cmAuthor id="4" name="Morris, Alexis" initials="MA [2]" lastIdx="6" clrIdx="3">
    <p:extLst>
      <p:ext uri="{19B8F6BF-5375-455C-9EA6-DF929625EA0E}">
        <p15:presenceInfo xmlns:p15="http://schemas.microsoft.com/office/powerpoint/2012/main" userId="Morris, Alex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25"/>
    <a:srgbClr val="67874F"/>
    <a:srgbClr val="D0CECE"/>
    <a:srgbClr val="9F5749"/>
    <a:srgbClr val="9F3422"/>
    <a:srgbClr val="9F4835"/>
    <a:srgbClr val="A5A5A5"/>
    <a:srgbClr val="005733"/>
    <a:srgbClr val="E2EFD9"/>
    <a:srgbClr val="9F4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3784" autoAdjust="0"/>
  </p:normalViewPr>
  <p:slideViewPr>
    <p:cSldViewPr snapToGrid="0">
      <p:cViewPr varScale="1">
        <p:scale>
          <a:sx n="95" d="100"/>
          <a:sy n="95" d="100"/>
        </p:scale>
        <p:origin x="180" y="90"/>
      </p:cViewPr>
      <p:guideLst/>
    </p:cSldViewPr>
  </p:slideViewPr>
  <p:notesTextViewPr>
    <p:cViewPr>
      <p:scale>
        <a:sx n="1" d="1"/>
        <a:sy n="1" d="1"/>
      </p:scale>
      <p:origin x="0" y="0"/>
    </p:cViewPr>
  </p:notesTextViewPr>
  <p:notesViewPr>
    <p:cSldViewPr snapToGrid="0">
      <p:cViewPr varScale="1">
        <p:scale>
          <a:sx n="84" d="100"/>
          <a:sy n="84" d="100"/>
        </p:scale>
        <p:origin x="319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7F90F-A666-4024-8772-CDB57583674E}" type="doc">
      <dgm:prSet loTypeId="urn:microsoft.com/office/officeart/2005/8/layout/hProcess11" loCatId="process" qsTypeId="urn:microsoft.com/office/officeart/2005/8/quickstyle/simple1" qsCatId="simple" csTypeId="urn:microsoft.com/office/officeart/2005/8/colors/accent3_2" csCatId="accent3" phldr="1"/>
      <dgm:spPr/>
    </dgm:pt>
    <dgm:pt modelId="{3C587289-7040-4D98-B8BD-8B6AB50675C9}">
      <dgm:prSet phldrT="[Text]" custT="1"/>
      <dgm:spPr/>
      <dgm:t>
        <a:bodyPr/>
        <a:lstStyle/>
        <a:p>
          <a:r>
            <a:rPr lang="en-US" sz="1300" b="1" dirty="0"/>
            <a:t>Kick-Off Meeting and Revising Project Schedule</a:t>
          </a:r>
        </a:p>
        <a:p>
          <a:r>
            <a:rPr lang="en-US" sz="1300" b="0" dirty="0"/>
            <a:t>June 2023</a:t>
          </a:r>
        </a:p>
      </dgm:t>
    </dgm:pt>
    <dgm:pt modelId="{34454D4F-8CE8-4950-8736-3BB5A87BC415}" type="parTrans" cxnId="{A914DF64-81F7-40B1-A29A-26B5FFBC60C6}">
      <dgm:prSet/>
      <dgm:spPr/>
      <dgm:t>
        <a:bodyPr/>
        <a:lstStyle/>
        <a:p>
          <a:endParaRPr lang="en-US"/>
        </a:p>
      </dgm:t>
    </dgm:pt>
    <dgm:pt modelId="{223FA09C-0E50-4EE0-9E1B-BE300AF7504B}" type="sibTrans" cxnId="{A914DF64-81F7-40B1-A29A-26B5FFBC60C6}">
      <dgm:prSet/>
      <dgm:spPr/>
      <dgm:t>
        <a:bodyPr/>
        <a:lstStyle/>
        <a:p>
          <a:endParaRPr lang="en-US"/>
        </a:p>
      </dgm:t>
    </dgm:pt>
    <dgm:pt modelId="{0BF079AE-4BF1-4923-A9A8-90B20042A2BA}">
      <dgm:prSet phldrT="[Text]" custT="1"/>
      <dgm:spPr/>
      <dgm:t>
        <a:bodyPr/>
        <a:lstStyle/>
        <a:p>
          <a:pPr marL="0" lvl="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Begin Assessing Current Housing Element</a:t>
          </a:r>
        </a:p>
        <a:p>
          <a:pPr marL="0" lvl="0" algn="ctr" defTabSz="577850">
            <a:lnSpc>
              <a:spcPct val="90000"/>
            </a:lnSpc>
            <a:spcBef>
              <a:spcPct val="0"/>
            </a:spcBef>
            <a:spcAft>
              <a:spcPct val="35000"/>
            </a:spcAft>
            <a:buNone/>
          </a:pPr>
          <a:r>
            <a:rPr lang="en-US" sz="1300" b="0" kern="1200" dirty="0">
              <a:solidFill>
                <a:prstClr val="black">
                  <a:hueOff val="0"/>
                  <a:satOff val="0"/>
                  <a:lumOff val="0"/>
                  <a:alphaOff val="0"/>
                </a:prstClr>
              </a:solidFill>
              <a:latin typeface="Calibri" panose="020F0502020204030204"/>
              <a:ea typeface="+mn-ea"/>
              <a:cs typeface="+mn-cs"/>
            </a:rPr>
            <a:t>June 2023</a:t>
          </a:r>
        </a:p>
      </dgm:t>
    </dgm:pt>
    <dgm:pt modelId="{B0F0AFCB-5DCD-4284-AD82-D46FE4BC3E90}" type="parTrans" cxnId="{736D0FE8-6C51-48B1-9AFA-8A52FD1512DC}">
      <dgm:prSet/>
      <dgm:spPr/>
      <dgm:t>
        <a:bodyPr/>
        <a:lstStyle/>
        <a:p>
          <a:endParaRPr lang="en-US"/>
        </a:p>
      </dgm:t>
    </dgm:pt>
    <dgm:pt modelId="{E018CDA3-0B23-4106-BE10-CEC8C9435695}" type="sibTrans" cxnId="{736D0FE8-6C51-48B1-9AFA-8A52FD1512DC}">
      <dgm:prSet/>
      <dgm:spPr/>
      <dgm:t>
        <a:bodyPr/>
        <a:lstStyle/>
        <a:p>
          <a:endParaRPr lang="en-US"/>
        </a:p>
      </dgm:t>
    </dgm:pt>
    <dgm:pt modelId="{A54E5E2C-10DB-4C88-A3C9-52CC7AC29404}">
      <dgm:prSet phldrT="[Text]" custT="1"/>
      <dgm:spPr/>
      <dgm: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Administrative Review Draft</a:t>
          </a:r>
          <a:br>
            <a:rPr lang="en-US" sz="1300" b="1" kern="1200" dirty="0">
              <a:solidFill>
                <a:prstClr val="black">
                  <a:hueOff val="0"/>
                  <a:satOff val="0"/>
                  <a:lumOff val="0"/>
                  <a:alphaOff val="0"/>
                </a:prstClr>
              </a:solidFill>
              <a:latin typeface="Calibri" panose="020F0502020204030204"/>
              <a:ea typeface="+mn-ea"/>
              <a:cs typeface="+mn-cs"/>
            </a:rPr>
          </a:br>
          <a:r>
            <a:rPr lang="en-US" sz="1300" b="0" kern="1200" dirty="0">
              <a:solidFill>
                <a:prstClr val="black">
                  <a:hueOff val="0"/>
                  <a:satOff val="0"/>
                  <a:lumOff val="0"/>
                  <a:alphaOff val="0"/>
                </a:prstClr>
              </a:solidFill>
              <a:latin typeface="Calibri" panose="020F0502020204030204"/>
              <a:ea typeface="+mn-ea"/>
              <a:cs typeface="+mn-cs"/>
            </a:rPr>
            <a:t>October-December 2023</a:t>
          </a:r>
        </a:p>
      </dgm:t>
    </dgm:pt>
    <dgm:pt modelId="{DA47AB52-A5C4-49B2-9FF8-F7B01EC5D457}" type="parTrans" cxnId="{56BB214E-7329-4190-9EF6-385FB1C05FE0}">
      <dgm:prSet/>
      <dgm:spPr/>
      <dgm:t>
        <a:bodyPr/>
        <a:lstStyle/>
        <a:p>
          <a:endParaRPr lang="en-US"/>
        </a:p>
      </dgm:t>
    </dgm:pt>
    <dgm:pt modelId="{4637F709-82F5-41D9-9E42-2D2C4150C7C5}" type="sibTrans" cxnId="{56BB214E-7329-4190-9EF6-385FB1C05FE0}">
      <dgm:prSet/>
      <dgm:spPr/>
      <dgm:t>
        <a:bodyPr/>
        <a:lstStyle/>
        <a:p>
          <a:endParaRPr lang="en-US"/>
        </a:p>
      </dgm:t>
    </dgm:pt>
    <dgm:pt modelId="{DAD0D7BB-FC70-43BC-9B20-BA14ECCCAE12}">
      <dgm:prSet phldrT="[Text]" custT="1"/>
      <dgm:spPr/>
      <dgm: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Public Review Draft</a:t>
          </a:r>
          <a:br>
            <a:rPr lang="en-US" sz="1300" b="1" kern="1200" dirty="0">
              <a:solidFill>
                <a:prstClr val="black">
                  <a:hueOff val="0"/>
                  <a:satOff val="0"/>
                  <a:lumOff val="0"/>
                  <a:alphaOff val="0"/>
                </a:prstClr>
              </a:solidFill>
              <a:latin typeface="Calibri" panose="020F0502020204030204"/>
              <a:ea typeface="+mn-ea"/>
              <a:cs typeface="+mn-cs"/>
            </a:rPr>
          </a:br>
          <a:r>
            <a:rPr lang="en-US" sz="1300" b="0" kern="1200" dirty="0">
              <a:solidFill>
                <a:prstClr val="black">
                  <a:hueOff val="0"/>
                  <a:satOff val="0"/>
                  <a:lumOff val="0"/>
                  <a:alphaOff val="0"/>
                </a:prstClr>
              </a:solidFill>
              <a:latin typeface="Calibri" panose="020F0502020204030204"/>
              <a:ea typeface="+mn-ea"/>
              <a:cs typeface="+mn-cs"/>
            </a:rPr>
            <a:t>December 2023 – January 2024</a:t>
          </a:r>
        </a:p>
      </dgm:t>
    </dgm:pt>
    <dgm:pt modelId="{0481D0AA-D491-4DEF-BF05-6DF321940F75}" type="parTrans" cxnId="{DADAA704-D441-40AB-B6BA-28F0765C9BAE}">
      <dgm:prSet/>
      <dgm:spPr/>
      <dgm:t>
        <a:bodyPr/>
        <a:lstStyle/>
        <a:p>
          <a:endParaRPr lang="en-US"/>
        </a:p>
      </dgm:t>
    </dgm:pt>
    <dgm:pt modelId="{B6ADFBB3-4CC0-40BD-AC72-CDCE53DC2117}" type="sibTrans" cxnId="{DADAA704-D441-40AB-B6BA-28F0765C9BAE}">
      <dgm:prSet/>
      <dgm:spPr/>
      <dgm:t>
        <a:bodyPr/>
        <a:lstStyle/>
        <a:p>
          <a:endParaRPr lang="en-US"/>
        </a:p>
      </dgm:t>
    </dgm:pt>
    <dgm:pt modelId="{05CF1924-2525-47FF-AC3C-0D7F0295B611}">
      <dgm:prSet phldrT="[Text]" custT="1"/>
      <dgm:spPr/>
      <dgm:t>
        <a:bodyPr/>
        <a:lstStyle/>
        <a:p>
          <a:pPr marL="0" lvl="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Virtual Community Workshop # 1  </a:t>
          </a:r>
          <a:r>
            <a:rPr lang="en-US" sz="1300" b="0" kern="1200" dirty="0">
              <a:solidFill>
                <a:prstClr val="black">
                  <a:hueOff val="0"/>
                  <a:satOff val="0"/>
                  <a:lumOff val="0"/>
                  <a:alphaOff val="0"/>
                </a:prstClr>
              </a:solidFill>
              <a:latin typeface="Calibri" panose="020F0502020204030204"/>
              <a:ea typeface="+mn-ea"/>
              <a:cs typeface="+mn-cs"/>
            </a:rPr>
            <a:t>August 2023</a:t>
          </a:r>
        </a:p>
      </dgm:t>
    </dgm:pt>
    <dgm:pt modelId="{933BC94E-648D-4803-84B6-DD78C8F0F43A}" type="parTrans" cxnId="{4EC3ED10-FA44-4228-BEC0-2DB5BDC46C3E}">
      <dgm:prSet/>
      <dgm:spPr/>
      <dgm:t>
        <a:bodyPr/>
        <a:lstStyle/>
        <a:p>
          <a:endParaRPr lang="en-US"/>
        </a:p>
      </dgm:t>
    </dgm:pt>
    <dgm:pt modelId="{3714ACA3-D42E-492F-81FA-11D72614DB06}" type="sibTrans" cxnId="{4EC3ED10-FA44-4228-BEC0-2DB5BDC46C3E}">
      <dgm:prSet/>
      <dgm:spPr/>
      <dgm:t>
        <a:bodyPr/>
        <a:lstStyle/>
        <a:p>
          <a:endParaRPr lang="en-US"/>
        </a:p>
      </dgm:t>
    </dgm:pt>
    <dgm:pt modelId="{F9FB4851-9527-4F34-82BE-BE5BDCEA14A2}">
      <dgm:prSet phldrT="[Text]" custT="1"/>
      <dgm:spPr/>
      <dgm: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PC/CC Study Session</a:t>
          </a:r>
          <a:br>
            <a:rPr lang="en-US" sz="1300" b="1" kern="1200" dirty="0">
              <a:solidFill>
                <a:prstClr val="black">
                  <a:hueOff val="0"/>
                  <a:satOff val="0"/>
                  <a:lumOff val="0"/>
                  <a:alphaOff val="0"/>
                </a:prstClr>
              </a:solidFill>
              <a:latin typeface="Calibri" panose="020F0502020204030204"/>
              <a:ea typeface="+mn-ea"/>
              <a:cs typeface="+mn-cs"/>
            </a:rPr>
          </a:br>
          <a:r>
            <a:rPr lang="en-US" sz="1300" b="0" kern="1200" dirty="0">
              <a:solidFill>
                <a:prstClr val="black">
                  <a:hueOff val="0"/>
                  <a:satOff val="0"/>
                  <a:lumOff val="0"/>
                  <a:alphaOff val="0"/>
                </a:prstClr>
              </a:solidFill>
              <a:latin typeface="Calibri" panose="020F0502020204030204"/>
              <a:ea typeface="+mn-ea"/>
              <a:cs typeface="+mn-cs"/>
            </a:rPr>
            <a:t>December 2023</a:t>
          </a:r>
        </a:p>
      </dgm:t>
    </dgm:pt>
    <dgm:pt modelId="{FC152C93-048A-47FA-956F-E2011B95D660}" type="parTrans" cxnId="{8E296268-E5B2-4D74-B6A2-356F34CF8DBF}">
      <dgm:prSet/>
      <dgm:spPr/>
      <dgm:t>
        <a:bodyPr/>
        <a:lstStyle/>
        <a:p>
          <a:endParaRPr lang="en-US"/>
        </a:p>
      </dgm:t>
    </dgm:pt>
    <dgm:pt modelId="{67D07100-CF68-4294-9248-7EB2C5F3AB1D}" type="sibTrans" cxnId="{8E296268-E5B2-4D74-B6A2-356F34CF8DBF}">
      <dgm:prSet/>
      <dgm:spPr/>
      <dgm:t>
        <a:bodyPr/>
        <a:lstStyle/>
        <a:p>
          <a:endParaRPr lang="en-US"/>
        </a:p>
      </dgm:t>
    </dgm:pt>
    <dgm:pt modelId="{6BDB9F0D-FCB6-432E-80C5-F64A134D4B44}">
      <dgm:prSet phldrT="[Text]" custT="1"/>
      <dgm:spPr/>
      <dgm: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HCD Submittal Draft</a:t>
          </a:r>
        </a:p>
        <a:p>
          <a:pPr marL="0" lvl="0" indent="0" algn="ctr" defTabSz="577850">
            <a:lnSpc>
              <a:spcPct val="90000"/>
            </a:lnSpc>
            <a:spcBef>
              <a:spcPct val="0"/>
            </a:spcBef>
            <a:spcAft>
              <a:spcPct val="35000"/>
            </a:spcAft>
            <a:buNone/>
          </a:pPr>
          <a:r>
            <a:rPr lang="en-US" sz="1300" b="0" kern="1200" dirty="0">
              <a:solidFill>
                <a:prstClr val="black">
                  <a:hueOff val="0"/>
                  <a:satOff val="0"/>
                  <a:lumOff val="0"/>
                  <a:alphaOff val="0"/>
                </a:prstClr>
              </a:solidFill>
              <a:latin typeface="Calibri" panose="020F0502020204030204"/>
              <a:ea typeface="+mn-ea"/>
              <a:cs typeface="+mn-cs"/>
            </a:rPr>
            <a:t>February 2024</a:t>
          </a:r>
        </a:p>
      </dgm:t>
    </dgm:pt>
    <dgm:pt modelId="{6FF38605-7D70-42DD-8CF0-7CC21E8588A7}" type="parTrans" cxnId="{CA9C21C6-2490-4C73-86A1-8D6E37EF443C}">
      <dgm:prSet/>
      <dgm:spPr/>
      <dgm:t>
        <a:bodyPr/>
        <a:lstStyle/>
        <a:p>
          <a:endParaRPr lang="en-US"/>
        </a:p>
      </dgm:t>
    </dgm:pt>
    <dgm:pt modelId="{1592CEA7-E36E-4745-AE41-9C4230FC9657}" type="sibTrans" cxnId="{CA9C21C6-2490-4C73-86A1-8D6E37EF443C}">
      <dgm:prSet/>
      <dgm:spPr/>
      <dgm:t>
        <a:bodyPr/>
        <a:lstStyle/>
        <a:p>
          <a:endParaRPr lang="en-US"/>
        </a:p>
      </dgm:t>
    </dgm:pt>
    <dgm:pt modelId="{9D9BE774-7078-46A9-B24C-8D81BFA5BBB0}">
      <dgm:prSet phldrT="[Text]" custT="1"/>
      <dgm:spPr/>
      <dgm: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Virtual Community Workshop #2</a:t>
          </a:r>
        </a:p>
        <a:p>
          <a:pPr marL="0" lvl="0" indent="0" algn="ctr" defTabSz="577850">
            <a:lnSpc>
              <a:spcPct val="90000"/>
            </a:lnSpc>
            <a:spcBef>
              <a:spcPct val="0"/>
            </a:spcBef>
            <a:spcAft>
              <a:spcPct val="35000"/>
            </a:spcAft>
            <a:buNone/>
          </a:pPr>
          <a:r>
            <a:rPr lang="en-US" sz="1300" b="0" kern="1200" dirty="0">
              <a:solidFill>
                <a:prstClr val="black">
                  <a:hueOff val="0"/>
                  <a:satOff val="0"/>
                  <a:lumOff val="0"/>
                  <a:alphaOff val="0"/>
                </a:prstClr>
              </a:solidFill>
              <a:latin typeface="Calibri" panose="020F0502020204030204"/>
              <a:ea typeface="+mn-ea"/>
              <a:cs typeface="+mn-cs"/>
            </a:rPr>
            <a:t>December 2023 – January 2024</a:t>
          </a:r>
        </a:p>
      </dgm:t>
    </dgm:pt>
    <dgm:pt modelId="{28B21440-CE83-4792-BC38-868BA22B639C}" type="parTrans" cxnId="{D968FBCD-607E-4583-AF7B-C580E7064637}">
      <dgm:prSet/>
      <dgm:spPr/>
      <dgm:t>
        <a:bodyPr/>
        <a:lstStyle/>
        <a:p>
          <a:endParaRPr lang="en-US"/>
        </a:p>
      </dgm:t>
    </dgm:pt>
    <dgm:pt modelId="{A1B05C4F-944C-4AEA-98F9-77FABE8E94DE}" type="sibTrans" cxnId="{D968FBCD-607E-4583-AF7B-C580E7064637}">
      <dgm:prSet/>
      <dgm:spPr/>
      <dgm:t>
        <a:bodyPr/>
        <a:lstStyle/>
        <a:p>
          <a:endParaRPr lang="en-US"/>
        </a:p>
      </dgm:t>
    </dgm:pt>
    <dgm:pt modelId="{1811CB0F-23D1-4B3F-96B1-542A24F6D220}" type="pres">
      <dgm:prSet presAssocID="{7CA7F90F-A666-4024-8772-CDB57583674E}" presName="Name0" presStyleCnt="0">
        <dgm:presLayoutVars>
          <dgm:dir/>
          <dgm:resizeHandles val="exact"/>
        </dgm:presLayoutVars>
      </dgm:prSet>
      <dgm:spPr/>
    </dgm:pt>
    <dgm:pt modelId="{98364D6E-6791-4459-9D63-863BF6E81954}" type="pres">
      <dgm:prSet presAssocID="{7CA7F90F-A666-4024-8772-CDB57583674E}" presName="arrow" presStyleLbl="bgShp" presStyleIdx="0" presStyleCnt="1"/>
      <dgm:spPr/>
    </dgm:pt>
    <dgm:pt modelId="{71DE21BF-EB2D-4B89-899A-AB9CAAB7FBC2}" type="pres">
      <dgm:prSet presAssocID="{7CA7F90F-A666-4024-8772-CDB57583674E}" presName="points" presStyleCnt="0"/>
      <dgm:spPr/>
    </dgm:pt>
    <dgm:pt modelId="{79F0A44A-0244-4880-B857-23B4AAC1D355}" type="pres">
      <dgm:prSet presAssocID="{3C587289-7040-4D98-B8BD-8B6AB50675C9}" presName="compositeA" presStyleCnt="0"/>
      <dgm:spPr/>
    </dgm:pt>
    <dgm:pt modelId="{4D1574FA-7EBB-4804-B2E9-708FB50FC47B}" type="pres">
      <dgm:prSet presAssocID="{3C587289-7040-4D98-B8BD-8B6AB50675C9}" presName="textA" presStyleLbl="revTx" presStyleIdx="0" presStyleCnt="8" custScaleX="293764" custLinFactNeighborY="1703">
        <dgm:presLayoutVars>
          <dgm:bulletEnabled val="1"/>
        </dgm:presLayoutVars>
      </dgm:prSet>
      <dgm:spPr/>
    </dgm:pt>
    <dgm:pt modelId="{B1FA130B-ECE4-4A91-A0D8-7D7706171166}" type="pres">
      <dgm:prSet presAssocID="{3C587289-7040-4D98-B8BD-8B6AB50675C9}" presName="circleA" presStyleLbl="node1" presStyleIdx="0" presStyleCnt="8"/>
      <dgm:spPr>
        <a:solidFill>
          <a:srgbClr val="67874F"/>
        </a:solidFill>
      </dgm:spPr>
    </dgm:pt>
    <dgm:pt modelId="{478206FD-EDA2-4F13-8124-815C90D79E51}" type="pres">
      <dgm:prSet presAssocID="{3C587289-7040-4D98-B8BD-8B6AB50675C9}" presName="spaceA" presStyleCnt="0"/>
      <dgm:spPr/>
    </dgm:pt>
    <dgm:pt modelId="{1888BDB4-413E-4758-A583-576AE1C16013}" type="pres">
      <dgm:prSet presAssocID="{223FA09C-0E50-4EE0-9E1B-BE300AF7504B}" presName="space" presStyleCnt="0"/>
      <dgm:spPr/>
    </dgm:pt>
    <dgm:pt modelId="{ECA97299-6808-4C2B-B1A4-53E7716933AB}" type="pres">
      <dgm:prSet presAssocID="{0BF079AE-4BF1-4923-A9A8-90B20042A2BA}" presName="compositeB" presStyleCnt="0"/>
      <dgm:spPr/>
    </dgm:pt>
    <dgm:pt modelId="{47BDD123-CBD4-423F-8380-E4E85976C709}" type="pres">
      <dgm:prSet presAssocID="{0BF079AE-4BF1-4923-A9A8-90B20042A2BA}" presName="textB" presStyleLbl="revTx" presStyleIdx="1" presStyleCnt="8" custScaleX="257514" custLinFactNeighborY="1703">
        <dgm:presLayoutVars>
          <dgm:bulletEnabled val="1"/>
        </dgm:presLayoutVars>
      </dgm:prSet>
      <dgm:spPr/>
    </dgm:pt>
    <dgm:pt modelId="{7FE1B402-1A07-4AD7-A0C2-B3397989E53D}" type="pres">
      <dgm:prSet presAssocID="{0BF079AE-4BF1-4923-A9A8-90B20042A2BA}" presName="circleB" presStyleLbl="node1" presStyleIdx="1" presStyleCnt="8"/>
      <dgm:spPr>
        <a:solidFill>
          <a:srgbClr val="67874F"/>
        </a:solidFill>
      </dgm:spPr>
    </dgm:pt>
    <dgm:pt modelId="{FED05222-C133-4D27-8DA7-1C567F1F768E}" type="pres">
      <dgm:prSet presAssocID="{0BF079AE-4BF1-4923-A9A8-90B20042A2BA}" presName="spaceB" presStyleCnt="0"/>
      <dgm:spPr/>
    </dgm:pt>
    <dgm:pt modelId="{9161BBBD-DBC1-4500-AC3B-7DBA3876619A}" type="pres">
      <dgm:prSet presAssocID="{E018CDA3-0B23-4106-BE10-CEC8C9435695}" presName="space" presStyleCnt="0"/>
      <dgm:spPr/>
    </dgm:pt>
    <dgm:pt modelId="{34DABBC9-C7EE-483C-A66B-5239391829DA}" type="pres">
      <dgm:prSet presAssocID="{05CF1924-2525-47FF-AC3C-0D7F0295B611}" presName="compositeA" presStyleCnt="0"/>
      <dgm:spPr/>
    </dgm:pt>
    <dgm:pt modelId="{EDC4864E-CCD0-4405-A6DB-5CD2F9BDD505}" type="pres">
      <dgm:prSet presAssocID="{05CF1924-2525-47FF-AC3C-0D7F0295B611}" presName="textA" presStyleLbl="revTx" presStyleIdx="2" presStyleCnt="8" custScaleX="252992" custLinFactNeighborY="1703">
        <dgm:presLayoutVars>
          <dgm:bulletEnabled val="1"/>
        </dgm:presLayoutVars>
      </dgm:prSet>
      <dgm:spPr/>
    </dgm:pt>
    <dgm:pt modelId="{039E577B-DCF6-4EA1-9D63-7F6332144BA5}" type="pres">
      <dgm:prSet presAssocID="{05CF1924-2525-47FF-AC3C-0D7F0295B611}" presName="circleA" presStyleLbl="node1" presStyleIdx="2" presStyleCnt="8"/>
      <dgm:spPr>
        <a:solidFill>
          <a:srgbClr val="A5A5A5"/>
        </a:solidFill>
      </dgm:spPr>
    </dgm:pt>
    <dgm:pt modelId="{E7148296-1F58-454C-83E0-18B40CE57A7C}" type="pres">
      <dgm:prSet presAssocID="{05CF1924-2525-47FF-AC3C-0D7F0295B611}" presName="spaceA" presStyleCnt="0"/>
      <dgm:spPr/>
    </dgm:pt>
    <dgm:pt modelId="{A79C0808-E2A0-4028-8DB2-69578A0881E4}" type="pres">
      <dgm:prSet presAssocID="{3714ACA3-D42E-492F-81FA-11D72614DB06}" presName="space" presStyleCnt="0"/>
      <dgm:spPr/>
    </dgm:pt>
    <dgm:pt modelId="{20DFE905-53EC-4353-B39C-DA3BD73A134B}" type="pres">
      <dgm:prSet presAssocID="{A54E5E2C-10DB-4C88-A3C9-52CC7AC29404}" presName="compositeB" presStyleCnt="0"/>
      <dgm:spPr/>
    </dgm:pt>
    <dgm:pt modelId="{329AAF5A-6134-4A11-B9D6-137D61FB5E3D}" type="pres">
      <dgm:prSet presAssocID="{A54E5E2C-10DB-4C88-A3C9-52CC7AC29404}" presName="textB" presStyleLbl="revTx" presStyleIdx="3" presStyleCnt="8" custScaleX="292926" custLinFactNeighborY="1703">
        <dgm:presLayoutVars>
          <dgm:bulletEnabled val="1"/>
        </dgm:presLayoutVars>
      </dgm:prSet>
      <dgm:spPr/>
    </dgm:pt>
    <dgm:pt modelId="{53D007AB-325A-4693-BA68-1729040AFAB2}" type="pres">
      <dgm:prSet presAssocID="{A54E5E2C-10DB-4C88-A3C9-52CC7AC29404}" presName="circleB" presStyleLbl="node1" presStyleIdx="3" presStyleCnt="8"/>
      <dgm:spPr>
        <a:solidFill>
          <a:srgbClr val="A5A5A5"/>
        </a:solidFill>
      </dgm:spPr>
    </dgm:pt>
    <dgm:pt modelId="{143515E9-27AF-417D-98DD-D26BD1382EC7}" type="pres">
      <dgm:prSet presAssocID="{A54E5E2C-10DB-4C88-A3C9-52CC7AC29404}" presName="spaceB" presStyleCnt="0"/>
      <dgm:spPr/>
    </dgm:pt>
    <dgm:pt modelId="{0738C14F-F766-48DC-8D80-5EC79BCA2838}" type="pres">
      <dgm:prSet presAssocID="{4637F709-82F5-41D9-9E42-2D2C4150C7C5}" presName="space" presStyleCnt="0"/>
      <dgm:spPr/>
    </dgm:pt>
    <dgm:pt modelId="{5637C304-057D-47A6-AD1F-994C3E07A52F}" type="pres">
      <dgm:prSet presAssocID="{F9FB4851-9527-4F34-82BE-BE5BDCEA14A2}" presName="compositeA" presStyleCnt="0"/>
      <dgm:spPr/>
    </dgm:pt>
    <dgm:pt modelId="{A776DDDE-077D-4B9B-AD78-1E7B018CE71E}" type="pres">
      <dgm:prSet presAssocID="{F9FB4851-9527-4F34-82BE-BE5BDCEA14A2}" presName="textA" presStyleLbl="revTx" presStyleIdx="4" presStyleCnt="8" custScaleX="197395">
        <dgm:presLayoutVars>
          <dgm:bulletEnabled val="1"/>
        </dgm:presLayoutVars>
      </dgm:prSet>
      <dgm:spPr/>
    </dgm:pt>
    <dgm:pt modelId="{357B05B5-8AAB-4793-8685-0AC538423C5C}" type="pres">
      <dgm:prSet presAssocID="{F9FB4851-9527-4F34-82BE-BE5BDCEA14A2}" presName="circleA" presStyleLbl="node1" presStyleIdx="4" presStyleCnt="8"/>
      <dgm:spPr>
        <a:solidFill>
          <a:srgbClr val="A5A5A5"/>
        </a:solidFill>
      </dgm:spPr>
    </dgm:pt>
    <dgm:pt modelId="{B6BA39CB-8B87-4F97-B53E-CA586A93B0F3}" type="pres">
      <dgm:prSet presAssocID="{F9FB4851-9527-4F34-82BE-BE5BDCEA14A2}" presName="spaceA" presStyleCnt="0"/>
      <dgm:spPr/>
    </dgm:pt>
    <dgm:pt modelId="{79474C57-5439-422A-9F19-96C5D0F9A63B}" type="pres">
      <dgm:prSet presAssocID="{67D07100-CF68-4294-9248-7EB2C5F3AB1D}" presName="space" presStyleCnt="0"/>
      <dgm:spPr/>
    </dgm:pt>
    <dgm:pt modelId="{B7A2FA5D-72BA-4F91-9F7F-71F4AEA2144E}" type="pres">
      <dgm:prSet presAssocID="{DAD0D7BB-FC70-43BC-9B20-BA14ECCCAE12}" presName="compositeB" presStyleCnt="0"/>
      <dgm:spPr/>
    </dgm:pt>
    <dgm:pt modelId="{3E8659FF-C6F7-4F51-813D-C1A2231BB4D5}" type="pres">
      <dgm:prSet presAssocID="{DAD0D7BB-FC70-43BC-9B20-BA14ECCCAE12}" presName="textB" presStyleLbl="revTx" presStyleIdx="5" presStyleCnt="8" custScaleX="251715">
        <dgm:presLayoutVars>
          <dgm:bulletEnabled val="1"/>
        </dgm:presLayoutVars>
      </dgm:prSet>
      <dgm:spPr/>
    </dgm:pt>
    <dgm:pt modelId="{4DF0C607-2B67-49ED-BEB5-E33F0CD43811}" type="pres">
      <dgm:prSet presAssocID="{DAD0D7BB-FC70-43BC-9B20-BA14ECCCAE12}" presName="circleB" presStyleLbl="node1" presStyleIdx="5" presStyleCnt="8"/>
      <dgm:spPr>
        <a:solidFill>
          <a:srgbClr val="A5A5A5"/>
        </a:solidFill>
      </dgm:spPr>
    </dgm:pt>
    <dgm:pt modelId="{7ACE42E4-26B3-472F-A51D-A3A997DD006A}" type="pres">
      <dgm:prSet presAssocID="{DAD0D7BB-FC70-43BC-9B20-BA14ECCCAE12}" presName="spaceB" presStyleCnt="0"/>
      <dgm:spPr/>
    </dgm:pt>
    <dgm:pt modelId="{BF192227-5323-4B22-9404-E22AFAE95813}" type="pres">
      <dgm:prSet presAssocID="{B6ADFBB3-4CC0-40BD-AC72-CDCE53DC2117}" presName="space" presStyleCnt="0"/>
      <dgm:spPr/>
    </dgm:pt>
    <dgm:pt modelId="{9861F991-2AD0-4F4D-B0FF-F7E157745A9C}" type="pres">
      <dgm:prSet presAssocID="{9D9BE774-7078-46A9-B24C-8D81BFA5BBB0}" presName="compositeA" presStyleCnt="0"/>
      <dgm:spPr/>
    </dgm:pt>
    <dgm:pt modelId="{37E795A7-3606-4C76-B53D-750B04CCEE9F}" type="pres">
      <dgm:prSet presAssocID="{9D9BE774-7078-46A9-B24C-8D81BFA5BBB0}" presName="textA" presStyleLbl="revTx" presStyleIdx="6" presStyleCnt="8" custScaleX="251642">
        <dgm:presLayoutVars>
          <dgm:bulletEnabled val="1"/>
        </dgm:presLayoutVars>
      </dgm:prSet>
      <dgm:spPr/>
    </dgm:pt>
    <dgm:pt modelId="{BAAF0706-99B5-4E13-AF32-FA8D76089779}" type="pres">
      <dgm:prSet presAssocID="{9D9BE774-7078-46A9-B24C-8D81BFA5BBB0}" presName="circleA" presStyleLbl="node1" presStyleIdx="6" presStyleCnt="8"/>
      <dgm:spPr>
        <a:solidFill>
          <a:srgbClr val="A5A5A5"/>
        </a:solidFill>
      </dgm:spPr>
    </dgm:pt>
    <dgm:pt modelId="{94146BA3-9D34-44DC-9745-8388704EC5D7}" type="pres">
      <dgm:prSet presAssocID="{9D9BE774-7078-46A9-B24C-8D81BFA5BBB0}" presName="spaceA" presStyleCnt="0"/>
      <dgm:spPr/>
    </dgm:pt>
    <dgm:pt modelId="{3F01DB81-B533-4154-BFFB-1CCCC1318AA5}" type="pres">
      <dgm:prSet presAssocID="{A1B05C4F-944C-4AEA-98F9-77FABE8E94DE}" presName="space" presStyleCnt="0"/>
      <dgm:spPr/>
    </dgm:pt>
    <dgm:pt modelId="{7E2A7CDE-93BB-4399-A083-A59782E97796}" type="pres">
      <dgm:prSet presAssocID="{6BDB9F0D-FCB6-432E-80C5-F64A134D4B44}" presName="compositeB" presStyleCnt="0"/>
      <dgm:spPr/>
    </dgm:pt>
    <dgm:pt modelId="{E3645B84-5C34-44B6-A37B-B007B2C7825E}" type="pres">
      <dgm:prSet presAssocID="{6BDB9F0D-FCB6-432E-80C5-F64A134D4B44}" presName="textB" presStyleLbl="revTx" presStyleIdx="7" presStyleCnt="8" custScaleX="233840">
        <dgm:presLayoutVars>
          <dgm:bulletEnabled val="1"/>
        </dgm:presLayoutVars>
      </dgm:prSet>
      <dgm:spPr/>
    </dgm:pt>
    <dgm:pt modelId="{F8EFA0FC-8782-475E-A3B5-EF94BC951D2E}" type="pres">
      <dgm:prSet presAssocID="{6BDB9F0D-FCB6-432E-80C5-F64A134D4B44}" presName="circleB" presStyleLbl="node1" presStyleIdx="7" presStyleCnt="8"/>
      <dgm:spPr>
        <a:solidFill>
          <a:srgbClr val="A5A5A5"/>
        </a:solidFill>
      </dgm:spPr>
    </dgm:pt>
    <dgm:pt modelId="{639B6A11-33A3-4E94-9AED-B8E601539123}" type="pres">
      <dgm:prSet presAssocID="{6BDB9F0D-FCB6-432E-80C5-F64A134D4B44}" presName="spaceB" presStyleCnt="0"/>
      <dgm:spPr/>
    </dgm:pt>
  </dgm:ptLst>
  <dgm:cxnLst>
    <dgm:cxn modelId="{DADAA704-D441-40AB-B6BA-28F0765C9BAE}" srcId="{7CA7F90F-A666-4024-8772-CDB57583674E}" destId="{DAD0D7BB-FC70-43BC-9B20-BA14ECCCAE12}" srcOrd="5" destOrd="0" parTransId="{0481D0AA-D491-4DEF-BF05-6DF321940F75}" sibTransId="{B6ADFBB3-4CC0-40BD-AC72-CDCE53DC2117}"/>
    <dgm:cxn modelId="{4EC3ED10-FA44-4228-BEC0-2DB5BDC46C3E}" srcId="{7CA7F90F-A666-4024-8772-CDB57583674E}" destId="{05CF1924-2525-47FF-AC3C-0D7F0295B611}" srcOrd="2" destOrd="0" parTransId="{933BC94E-648D-4803-84B6-DD78C8F0F43A}" sibTransId="{3714ACA3-D42E-492F-81FA-11D72614DB06}"/>
    <dgm:cxn modelId="{8ABE9644-0AC0-4EE0-A05B-32D693743285}" type="presOf" srcId="{3C587289-7040-4D98-B8BD-8B6AB50675C9}" destId="{4D1574FA-7EBB-4804-B2E9-708FB50FC47B}" srcOrd="0" destOrd="0" presId="urn:microsoft.com/office/officeart/2005/8/layout/hProcess11"/>
    <dgm:cxn modelId="{A914DF64-81F7-40B1-A29A-26B5FFBC60C6}" srcId="{7CA7F90F-A666-4024-8772-CDB57583674E}" destId="{3C587289-7040-4D98-B8BD-8B6AB50675C9}" srcOrd="0" destOrd="0" parTransId="{34454D4F-8CE8-4950-8736-3BB5A87BC415}" sibTransId="{223FA09C-0E50-4EE0-9E1B-BE300AF7504B}"/>
    <dgm:cxn modelId="{8E296268-E5B2-4D74-B6A2-356F34CF8DBF}" srcId="{7CA7F90F-A666-4024-8772-CDB57583674E}" destId="{F9FB4851-9527-4F34-82BE-BE5BDCEA14A2}" srcOrd="4" destOrd="0" parTransId="{FC152C93-048A-47FA-956F-E2011B95D660}" sibTransId="{67D07100-CF68-4294-9248-7EB2C5F3AB1D}"/>
    <dgm:cxn modelId="{8C99FE49-8A8C-4AA6-A19A-971748E5684D}" type="presOf" srcId="{7CA7F90F-A666-4024-8772-CDB57583674E}" destId="{1811CB0F-23D1-4B3F-96B1-542A24F6D220}" srcOrd="0" destOrd="0" presId="urn:microsoft.com/office/officeart/2005/8/layout/hProcess11"/>
    <dgm:cxn modelId="{17E99B6C-A2F7-47AC-9A10-D6C4274D8C85}" type="presOf" srcId="{F9FB4851-9527-4F34-82BE-BE5BDCEA14A2}" destId="{A776DDDE-077D-4B9B-AD78-1E7B018CE71E}" srcOrd="0" destOrd="0" presId="urn:microsoft.com/office/officeart/2005/8/layout/hProcess11"/>
    <dgm:cxn modelId="{A460416D-D1A8-4785-BBE9-29D65E16D9D7}" type="presOf" srcId="{9D9BE774-7078-46A9-B24C-8D81BFA5BBB0}" destId="{37E795A7-3606-4C76-B53D-750B04CCEE9F}" srcOrd="0" destOrd="0" presId="urn:microsoft.com/office/officeart/2005/8/layout/hProcess11"/>
    <dgm:cxn modelId="{617D156E-AD92-4B4C-9544-3EEB28568465}" type="presOf" srcId="{DAD0D7BB-FC70-43BC-9B20-BA14ECCCAE12}" destId="{3E8659FF-C6F7-4F51-813D-C1A2231BB4D5}" srcOrd="0" destOrd="0" presId="urn:microsoft.com/office/officeart/2005/8/layout/hProcess11"/>
    <dgm:cxn modelId="{56BB214E-7329-4190-9EF6-385FB1C05FE0}" srcId="{7CA7F90F-A666-4024-8772-CDB57583674E}" destId="{A54E5E2C-10DB-4C88-A3C9-52CC7AC29404}" srcOrd="3" destOrd="0" parTransId="{DA47AB52-A5C4-49B2-9FF8-F7B01EC5D457}" sibTransId="{4637F709-82F5-41D9-9E42-2D2C4150C7C5}"/>
    <dgm:cxn modelId="{325F2352-5371-4CF4-8F3B-883B50803AAD}" type="presOf" srcId="{A54E5E2C-10DB-4C88-A3C9-52CC7AC29404}" destId="{329AAF5A-6134-4A11-B9D6-137D61FB5E3D}" srcOrd="0" destOrd="0" presId="urn:microsoft.com/office/officeart/2005/8/layout/hProcess11"/>
    <dgm:cxn modelId="{9AF58257-3E07-467D-8E4C-8F1DAECABCFF}" type="presOf" srcId="{05CF1924-2525-47FF-AC3C-0D7F0295B611}" destId="{EDC4864E-CCD0-4405-A6DB-5CD2F9BDD505}" srcOrd="0" destOrd="0" presId="urn:microsoft.com/office/officeart/2005/8/layout/hProcess11"/>
    <dgm:cxn modelId="{FF90C2AD-D1B1-40BD-BD9F-FE58D7A3A94D}" type="presOf" srcId="{6BDB9F0D-FCB6-432E-80C5-F64A134D4B44}" destId="{E3645B84-5C34-44B6-A37B-B007B2C7825E}" srcOrd="0" destOrd="0" presId="urn:microsoft.com/office/officeart/2005/8/layout/hProcess11"/>
    <dgm:cxn modelId="{CA9C21C6-2490-4C73-86A1-8D6E37EF443C}" srcId="{7CA7F90F-A666-4024-8772-CDB57583674E}" destId="{6BDB9F0D-FCB6-432E-80C5-F64A134D4B44}" srcOrd="7" destOrd="0" parTransId="{6FF38605-7D70-42DD-8CF0-7CC21E8588A7}" sibTransId="{1592CEA7-E36E-4745-AE41-9C4230FC9657}"/>
    <dgm:cxn modelId="{D968FBCD-607E-4583-AF7B-C580E7064637}" srcId="{7CA7F90F-A666-4024-8772-CDB57583674E}" destId="{9D9BE774-7078-46A9-B24C-8D81BFA5BBB0}" srcOrd="6" destOrd="0" parTransId="{28B21440-CE83-4792-BC38-868BA22B639C}" sibTransId="{A1B05C4F-944C-4AEA-98F9-77FABE8E94DE}"/>
    <dgm:cxn modelId="{736D0FE8-6C51-48B1-9AFA-8A52FD1512DC}" srcId="{7CA7F90F-A666-4024-8772-CDB57583674E}" destId="{0BF079AE-4BF1-4923-A9A8-90B20042A2BA}" srcOrd="1" destOrd="0" parTransId="{B0F0AFCB-5DCD-4284-AD82-D46FE4BC3E90}" sibTransId="{E018CDA3-0B23-4106-BE10-CEC8C9435695}"/>
    <dgm:cxn modelId="{27774DF1-8F77-4D54-A003-8809CEB11A0C}" type="presOf" srcId="{0BF079AE-4BF1-4923-A9A8-90B20042A2BA}" destId="{47BDD123-CBD4-423F-8380-E4E85976C709}" srcOrd="0" destOrd="0" presId="urn:microsoft.com/office/officeart/2005/8/layout/hProcess11"/>
    <dgm:cxn modelId="{910700CF-5AE5-4E6F-8073-624072EF6BA8}" type="presParOf" srcId="{1811CB0F-23D1-4B3F-96B1-542A24F6D220}" destId="{98364D6E-6791-4459-9D63-863BF6E81954}" srcOrd="0" destOrd="0" presId="urn:microsoft.com/office/officeart/2005/8/layout/hProcess11"/>
    <dgm:cxn modelId="{0E6C68A1-F49E-47BD-A39C-64E5C1F6B37D}" type="presParOf" srcId="{1811CB0F-23D1-4B3F-96B1-542A24F6D220}" destId="{71DE21BF-EB2D-4B89-899A-AB9CAAB7FBC2}" srcOrd="1" destOrd="0" presId="urn:microsoft.com/office/officeart/2005/8/layout/hProcess11"/>
    <dgm:cxn modelId="{A1EA3F54-4BF3-47DA-AD6A-22EFC1D5EF89}" type="presParOf" srcId="{71DE21BF-EB2D-4B89-899A-AB9CAAB7FBC2}" destId="{79F0A44A-0244-4880-B857-23B4AAC1D355}" srcOrd="0" destOrd="0" presId="urn:microsoft.com/office/officeart/2005/8/layout/hProcess11"/>
    <dgm:cxn modelId="{CFC0ACEB-AD25-488C-9DE4-893613547453}" type="presParOf" srcId="{79F0A44A-0244-4880-B857-23B4AAC1D355}" destId="{4D1574FA-7EBB-4804-B2E9-708FB50FC47B}" srcOrd="0" destOrd="0" presId="urn:microsoft.com/office/officeart/2005/8/layout/hProcess11"/>
    <dgm:cxn modelId="{6FF0C2CF-BCFE-4E63-91A0-EB46DDC21794}" type="presParOf" srcId="{79F0A44A-0244-4880-B857-23B4AAC1D355}" destId="{B1FA130B-ECE4-4A91-A0D8-7D7706171166}" srcOrd="1" destOrd="0" presId="urn:microsoft.com/office/officeart/2005/8/layout/hProcess11"/>
    <dgm:cxn modelId="{EED3A937-1B63-4759-9D7B-FAF4A0BFA8E1}" type="presParOf" srcId="{79F0A44A-0244-4880-B857-23B4AAC1D355}" destId="{478206FD-EDA2-4F13-8124-815C90D79E51}" srcOrd="2" destOrd="0" presId="urn:microsoft.com/office/officeart/2005/8/layout/hProcess11"/>
    <dgm:cxn modelId="{BCE8B215-7F0B-401E-B5E9-23CD698EACA7}" type="presParOf" srcId="{71DE21BF-EB2D-4B89-899A-AB9CAAB7FBC2}" destId="{1888BDB4-413E-4758-A583-576AE1C16013}" srcOrd="1" destOrd="0" presId="urn:microsoft.com/office/officeart/2005/8/layout/hProcess11"/>
    <dgm:cxn modelId="{7C8A1046-B1CC-4D2A-ABD1-37D684F2CE00}" type="presParOf" srcId="{71DE21BF-EB2D-4B89-899A-AB9CAAB7FBC2}" destId="{ECA97299-6808-4C2B-B1A4-53E7716933AB}" srcOrd="2" destOrd="0" presId="urn:microsoft.com/office/officeart/2005/8/layout/hProcess11"/>
    <dgm:cxn modelId="{1FE7CC34-3426-4DCA-86B8-66D6DAF944F3}" type="presParOf" srcId="{ECA97299-6808-4C2B-B1A4-53E7716933AB}" destId="{47BDD123-CBD4-423F-8380-E4E85976C709}" srcOrd="0" destOrd="0" presId="urn:microsoft.com/office/officeart/2005/8/layout/hProcess11"/>
    <dgm:cxn modelId="{D67EFFEF-7604-449E-A6EC-C2859D4E9765}" type="presParOf" srcId="{ECA97299-6808-4C2B-B1A4-53E7716933AB}" destId="{7FE1B402-1A07-4AD7-A0C2-B3397989E53D}" srcOrd="1" destOrd="0" presId="urn:microsoft.com/office/officeart/2005/8/layout/hProcess11"/>
    <dgm:cxn modelId="{FF0702EB-CD94-4AD6-B96E-FCFA9D7FC2B9}" type="presParOf" srcId="{ECA97299-6808-4C2B-B1A4-53E7716933AB}" destId="{FED05222-C133-4D27-8DA7-1C567F1F768E}" srcOrd="2" destOrd="0" presId="urn:microsoft.com/office/officeart/2005/8/layout/hProcess11"/>
    <dgm:cxn modelId="{DDF1CD99-C781-4D28-8CAC-3449D19E8151}" type="presParOf" srcId="{71DE21BF-EB2D-4B89-899A-AB9CAAB7FBC2}" destId="{9161BBBD-DBC1-4500-AC3B-7DBA3876619A}" srcOrd="3" destOrd="0" presId="urn:microsoft.com/office/officeart/2005/8/layout/hProcess11"/>
    <dgm:cxn modelId="{0946D35B-EE4C-483C-9311-7912E0F65BB4}" type="presParOf" srcId="{71DE21BF-EB2D-4B89-899A-AB9CAAB7FBC2}" destId="{34DABBC9-C7EE-483C-A66B-5239391829DA}" srcOrd="4" destOrd="0" presId="urn:microsoft.com/office/officeart/2005/8/layout/hProcess11"/>
    <dgm:cxn modelId="{824A5609-4E60-44BB-936C-B0A5EB22D5B8}" type="presParOf" srcId="{34DABBC9-C7EE-483C-A66B-5239391829DA}" destId="{EDC4864E-CCD0-4405-A6DB-5CD2F9BDD505}" srcOrd="0" destOrd="0" presId="urn:microsoft.com/office/officeart/2005/8/layout/hProcess11"/>
    <dgm:cxn modelId="{E7E3FE0B-48F3-4562-AB25-C80DA75BA4B6}" type="presParOf" srcId="{34DABBC9-C7EE-483C-A66B-5239391829DA}" destId="{039E577B-DCF6-4EA1-9D63-7F6332144BA5}" srcOrd="1" destOrd="0" presId="urn:microsoft.com/office/officeart/2005/8/layout/hProcess11"/>
    <dgm:cxn modelId="{E8893479-5756-46CC-B93C-C17763FFBDC7}" type="presParOf" srcId="{34DABBC9-C7EE-483C-A66B-5239391829DA}" destId="{E7148296-1F58-454C-83E0-18B40CE57A7C}" srcOrd="2" destOrd="0" presId="urn:microsoft.com/office/officeart/2005/8/layout/hProcess11"/>
    <dgm:cxn modelId="{FCF80BE1-CA14-4BAA-85FA-C447CF5FA972}" type="presParOf" srcId="{71DE21BF-EB2D-4B89-899A-AB9CAAB7FBC2}" destId="{A79C0808-E2A0-4028-8DB2-69578A0881E4}" srcOrd="5" destOrd="0" presId="urn:microsoft.com/office/officeart/2005/8/layout/hProcess11"/>
    <dgm:cxn modelId="{A7656DB7-B4FD-4C9A-A7D7-E9D9058C5010}" type="presParOf" srcId="{71DE21BF-EB2D-4B89-899A-AB9CAAB7FBC2}" destId="{20DFE905-53EC-4353-B39C-DA3BD73A134B}" srcOrd="6" destOrd="0" presId="urn:microsoft.com/office/officeart/2005/8/layout/hProcess11"/>
    <dgm:cxn modelId="{9A4C95D4-B60B-4FEE-AD96-C1B2C87619B9}" type="presParOf" srcId="{20DFE905-53EC-4353-B39C-DA3BD73A134B}" destId="{329AAF5A-6134-4A11-B9D6-137D61FB5E3D}" srcOrd="0" destOrd="0" presId="urn:microsoft.com/office/officeart/2005/8/layout/hProcess11"/>
    <dgm:cxn modelId="{6267AE36-CA20-490F-9190-3DCA5FC2B09B}" type="presParOf" srcId="{20DFE905-53EC-4353-B39C-DA3BD73A134B}" destId="{53D007AB-325A-4693-BA68-1729040AFAB2}" srcOrd="1" destOrd="0" presId="urn:microsoft.com/office/officeart/2005/8/layout/hProcess11"/>
    <dgm:cxn modelId="{7DF1663E-63D3-4895-A2DF-E01C067F346C}" type="presParOf" srcId="{20DFE905-53EC-4353-B39C-DA3BD73A134B}" destId="{143515E9-27AF-417D-98DD-D26BD1382EC7}" srcOrd="2" destOrd="0" presId="urn:microsoft.com/office/officeart/2005/8/layout/hProcess11"/>
    <dgm:cxn modelId="{9E5501EB-1160-4F13-8500-4AB24109968E}" type="presParOf" srcId="{71DE21BF-EB2D-4B89-899A-AB9CAAB7FBC2}" destId="{0738C14F-F766-48DC-8D80-5EC79BCA2838}" srcOrd="7" destOrd="0" presId="urn:microsoft.com/office/officeart/2005/8/layout/hProcess11"/>
    <dgm:cxn modelId="{22A79504-A8FA-42E9-9382-A6F7A269A622}" type="presParOf" srcId="{71DE21BF-EB2D-4B89-899A-AB9CAAB7FBC2}" destId="{5637C304-057D-47A6-AD1F-994C3E07A52F}" srcOrd="8" destOrd="0" presId="urn:microsoft.com/office/officeart/2005/8/layout/hProcess11"/>
    <dgm:cxn modelId="{301A48B9-48E8-4D94-8735-60C3156C1194}" type="presParOf" srcId="{5637C304-057D-47A6-AD1F-994C3E07A52F}" destId="{A776DDDE-077D-4B9B-AD78-1E7B018CE71E}" srcOrd="0" destOrd="0" presId="urn:microsoft.com/office/officeart/2005/8/layout/hProcess11"/>
    <dgm:cxn modelId="{C9D68304-C180-4F9D-B67F-757C2F559016}" type="presParOf" srcId="{5637C304-057D-47A6-AD1F-994C3E07A52F}" destId="{357B05B5-8AAB-4793-8685-0AC538423C5C}" srcOrd="1" destOrd="0" presId="urn:microsoft.com/office/officeart/2005/8/layout/hProcess11"/>
    <dgm:cxn modelId="{D56DA0B0-D426-49F6-AAF9-80F8C013AE52}" type="presParOf" srcId="{5637C304-057D-47A6-AD1F-994C3E07A52F}" destId="{B6BA39CB-8B87-4F97-B53E-CA586A93B0F3}" srcOrd="2" destOrd="0" presId="urn:microsoft.com/office/officeart/2005/8/layout/hProcess11"/>
    <dgm:cxn modelId="{155DF702-0C5A-421A-A292-55276ED04F16}" type="presParOf" srcId="{71DE21BF-EB2D-4B89-899A-AB9CAAB7FBC2}" destId="{79474C57-5439-422A-9F19-96C5D0F9A63B}" srcOrd="9" destOrd="0" presId="urn:microsoft.com/office/officeart/2005/8/layout/hProcess11"/>
    <dgm:cxn modelId="{30D66548-A851-4CAB-8BEA-BD013E7678D7}" type="presParOf" srcId="{71DE21BF-EB2D-4B89-899A-AB9CAAB7FBC2}" destId="{B7A2FA5D-72BA-4F91-9F7F-71F4AEA2144E}" srcOrd="10" destOrd="0" presId="urn:microsoft.com/office/officeart/2005/8/layout/hProcess11"/>
    <dgm:cxn modelId="{76E3243E-1F00-4AFC-A12B-11E9E6FEFB07}" type="presParOf" srcId="{B7A2FA5D-72BA-4F91-9F7F-71F4AEA2144E}" destId="{3E8659FF-C6F7-4F51-813D-C1A2231BB4D5}" srcOrd="0" destOrd="0" presId="urn:microsoft.com/office/officeart/2005/8/layout/hProcess11"/>
    <dgm:cxn modelId="{9A22D803-0426-408A-92DB-9381334DAFC8}" type="presParOf" srcId="{B7A2FA5D-72BA-4F91-9F7F-71F4AEA2144E}" destId="{4DF0C607-2B67-49ED-BEB5-E33F0CD43811}" srcOrd="1" destOrd="0" presId="urn:microsoft.com/office/officeart/2005/8/layout/hProcess11"/>
    <dgm:cxn modelId="{BF464C64-652E-477B-B8E8-A0D3B6023157}" type="presParOf" srcId="{B7A2FA5D-72BA-4F91-9F7F-71F4AEA2144E}" destId="{7ACE42E4-26B3-472F-A51D-A3A997DD006A}" srcOrd="2" destOrd="0" presId="urn:microsoft.com/office/officeart/2005/8/layout/hProcess11"/>
    <dgm:cxn modelId="{F6CE9930-55F6-4F5F-85F1-0753DF9718A8}" type="presParOf" srcId="{71DE21BF-EB2D-4B89-899A-AB9CAAB7FBC2}" destId="{BF192227-5323-4B22-9404-E22AFAE95813}" srcOrd="11" destOrd="0" presId="urn:microsoft.com/office/officeart/2005/8/layout/hProcess11"/>
    <dgm:cxn modelId="{12E349AE-FAB2-47F8-8A48-A43241000F54}" type="presParOf" srcId="{71DE21BF-EB2D-4B89-899A-AB9CAAB7FBC2}" destId="{9861F991-2AD0-4F4D-B0FF-F7E157745A9C}" srcOrd="12" destOrd="0" presId="urn:microsoft.com/office/officeart/2005/8/layout/hProcess11"/>
    <dgm:cxn modelId="{435388B1-A1B7-4DA2-9398-D6971C8AAC63}" type="presParOf" srcId="{9861F991-2AD0-4F4D-B0FF-F7E157745A9C}" destId="{37E795A7-3606-4C76-B53D-750B04CCEE9F}" srcOrd="0" destOrd="0" presId="urn:microsoft.com/office/officeart/2005/8/layout/hProcess11"/>
    <dgm:cxn modelId="{CC6BF48D-3A60-40D5-BDDB-35F85E96D98C}" type="presParOf" srcId="{9861F991-2AD0-4F4D-B0FF-F7E157745A9C}" destId="{BAAF0706-99B5-4E13-AF32-FA8D76089779}" srcOrd="1" destOrd="0" presId="urn:microsoft.com/office/officeart/2005/8/layout/hProcess11"/>
    <dgm:cxn modelId="{7D8F368F-488D-4C89-B8D1-BF769C0562DE}" type="presParOf" srcId="{9861F991-2AD0-4F4D-B0FF-F7E157745A9C}" destId="{94146BA3-9D34-44DC-9745-8388704EC5D7}" srcOrd="2" destOrd="0" presId="urn:microsoft.com/office/officeart/2005/8/layout/hProcess11"/>
    <dgm:cxn modelId="{CDF55310-93DF-4A19-9439-4803ADA96B34}" type="presParOf" srcId="{71DE21BF-EB2D-4B89-899A-AB9CAAB7FBC2}" destId="{3F01DB81-B533-4154-BFFB-1CCCC1318AA5}" srcOrd="13" destOrd="0" presId="urn:microsoft.com/office/officeart/2005/8/layout/hProcess11"/>
    <dgm:cxn modelId="{DBFF0ABE-F6E5-4719-A395-BEA7716D62A9}" type="presParOf" srcId="{71DE21BF-EB2D-4B89-899A-AB9CAAB7FBC2}" destId="{7E2A7CDE-93BB-4399-A083-A59782E97796}" srcOrd="14" destOrd="0" presId="urn:microsoft.com/office/officeart/2005/8/layout/hProcess11"/>
    <dgm:cxn modelId="{B4CA233D-1533-44D5-95E6-FF0451842EFF}" type="presParOf" srcId="{7E2A7CDE-93BB-4399-A083-A59782E97796}" destId="{E3645B84-5C34-44B6-A37B-B007B2C7825E}" srcOrd="0" destOrd="0" presId="urn:microsoft.com/office/officeart/2005/8/layout/hProcess11"/>
    <dgm:cxn modelId="{2B59715C-B057-403B-941C-10ACAE87E8EC}" type="presParOf" srcId="{7E2A7CDE-93BB-4399-A083-A59782E97796}" destId="{F8EFA0FC-8782-475E-A3B5-EF94BC951D2E}" srcOrd="1" destOrd="0" presId="urn:microsoft.com/office/officeart/2005/8/layout/hProcess11"/>
    <dgm:cxn modelId="{C045B850-0F5C-4F68-9BF9-431456E0A6A0}" type="presParOf" srcId="{7E2A7CDE-93BB-4399-A083-A59782E97796}" destId="{639B6A11-33A3-4E94-9AED-B8E60153912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97286-E8D1-47DF-B690-3F0DF08CEA42}" type="doc">
      <dgm:prSet loTypeId="urn:microsoft.com/office/officeart/2005/8/layout/vList3" loCatId="list" qsTypeId="urn:microsoft.com/office/officeart/2005/8/quickstyle/simple1" qsCatId="simple" csTypeId="urn:microsoft.com/office/officeart/2005/8/colors/accent5_2" csCatId="accent5" phldr="1"/>
      <dgm:spPr/>
    </dgm:pt>
    <dgm:pt modelId="{4E04666A-9A86-42EB-BD6E-262139891D07}">
      <dgm:prSet phldrT="[Text]" custT="1"/>
      <dgm:spPr>
        <a:solidFill>
          <a:srgbClr val="9F4835"/>
        </a:solidFill>
      </dgm:spPr>
      <dgm:t>
        <a:bodyPr/>
        <a:lstStyle/>
        <a:p>
          <a:pPr algn="l"/>
          <a:r>
            <a:rPr lang="en-US" sz="2000" dirty="0">
              <a:latin typeface="Arial" panose="020B0604020202020204" pitchFamily="34" charset="0"/>
              <a:cs typeface="Arial" panose="020B0604020202020204" pitchFamily="34" charset="0"/>
            </a:rPr>
            <a:t>Required Chapter of the jurisdiction’s General Plan </a:t>
          </a:r>
        </a:p>
      </dgm:t>
    </dgm:pt>
    <dgm:pt modelId="{74820D87-52B5-4A2C-B2EC-167E4C2661C1}" type="parTrans" cxnId="{218BB378-3A48-4798-BFB4-C8C151231186}">
      <dgm:prSet/>
      <dgm:spPr/>
      <dgm:t>
        <a:bodyPr/>
        <a:lstStyle/>
        <a:p>
          <a:endParaRPr lang="en-US" sz="1800">
            <a:latin typeface="Arial" panose="020B0604020202020204" pitchFamily="34" charset="0"/>
            <a:cs typeface="Arial" panose="020B0604020202020204" pitchFamily="34" charset="0"/>
          </a:endParaRPr>
        </a:p>
      </dgm:t>
    </dgm:pt>
    <dgm:pt modelId="{2DDAF43A-92F3-4894-BA4F-C41F3C0318C2}" type="sibTrans" cxnId="{218BB378-3A48-4798-BFB4-C8C151231186}">
      <dgm:prSet/>
      <dgm:spPr/>
      <dgm:t>
        <a:bodyPr/>
        <a:lstStyle/>
        <a:p>
          <a:endParaRPr lang="en-US" sz="1800">
            <a:latin typeface="Arial" panose="020B0604020202020204" pitchFamily="34" charset="0"/>
            <a:cs typeface="Arial" panose="020B0604020202020204" pitchFamily="34" charset="0"/>
          </a:endParaRPr>
        </a:p>
      </dgm:t>
    </dgm:pt>
    <dgm:pt modelId="{8581094E-6236-4A0B-BE8A-AA39F439ACC0}">
      <dgm:prSet phldrT="[Text]" custT="1"/>
      <dgm:spPr>
        <a:solidFill>
          <a:srgbClr val="9F4835"/>
        </a:solidFill>
      </dgm:spPr>
      <dgm:t>
        <a:bodyPr/>
        <a:lstStyle/>
        <a:p>
          <a:pPr algn="l"/>
          <a:r>
            <a:rPr lang="en-US" sz="2000" dirty="0">
              <a:latin typeface="Arial" panose="020B0604020202020204" pitchFamily="34" charset="0"/>
              <a:cs typeface="Arial" panose="020B0604020202020204" pitchFamily="34" charset="0"/>
            </a:rPr>
            <a:t>Identifies projected housing needs by income category</a:t>
          </a:r>
        </a:p>
      </dgm:t>
    </dgm:pt>
    <dgm:pt modelId="{F0723A3A-A205-47B3-B23C-E344FF6F8CD5}" type="parTrans" cxnId="{3BED7F6E-CB78-481E-A0A4-9009C7182C14}">
      <dgm:prSet/>
      <dgm:spPr/>
      <dgm:t>
        <a:bodyPr/>
        <a:lstStyle/>
        <a:p>
          <a:endParaRPr lang="en-US" sz="1800">
            <a:latin typeface="Arial" panose="020B0604020202020204" pitchFamily="34" charset="0"/>
            <a:cs typeface="Arial" panose="020B0604020202020204" pitchFamily="34" charset="0"/>
          </a:endParaRPr>
        </a:p>
      </dgm:t>
    </dgm:pt>
    <dgm:pt modelId="{E32A4361-A7C4-43C9-BD00-3C134EC50A28}" type="sibTrans" cxnId="{3BED7F6E-CB78-481E-A0A4-9009C7182C14}">
      <dgm:prSet/>
      <dgm:spPr/>
      <dgm:t>
        <a:bodyPr/>
        <a:lstStyle/>
        <a:p>
          <a:endParaRPr lang="en-US" sz="1800">
            <a:latin typeface="Arial" panose="020B0604020202020204" pitchFamily="34" charset="0"/>
            <a:cs typeface="Arial" panose="020B0604020202020204" pitchFamily="34" charset="0"/>
          </a:endParaRPr>
        </a:p>
      </dgm:t>
    </dgm:pt>
    <dgm:pt modelId="{03782E3E-25A8-43A0-868A-613F74FAE992}">
      <dgm:prSet phldrT="[Text]" custT="1"/>
      <dgm:spPr>
        <a:solidFill>
          <a:srgbClr val="9F4835"/>
        </a:solidFill>
      </dgm:spPr>
      <dgm:t>
        <a:bodyPr/>
        <a:lstStyle/>
        <a:p>
          <a:pPr algn="l"/>
          <a:r>
            <a:rPr lang="en-US" sz="2000" dirty="0">
              <a:latin typeface="Arial" panose="020B0604020202020204" pitchFamily="34" charset="0"/>
              <a:cs typeface="Arial" panose="020B0604020202020204" pitchFamily="34" charset="0"/>
            </a:rPr>
            <a:t>Provides goals, policies, programs, and quantified objectives to address current needs and guide future housing growth for all income levels</a:t>
          </a:r>
        </a:p>
      </dgm:t>
    </dgm:pt>
    <dgm:pt modelId="{2B8C93B0-B0CE-45C9-BAEF-91DC4028E958}" type="parTrans" cxnId="{4D08F945-5FD5-47DE-BF77-6B293A7EA2AB}">
      <dgm:prSet/>
      <dgm:spPr/>
      <dgm:t>
        <a:bodyPr/>
        <a:lstStyle/>
        <a:p>
          <a:endParaRPr lang="en-US" sz="1800">
            <a:latin typeface="Arial" panose="020B0604020202020204" pitchFamily="34" charset="0"/>
            <a:cs typeface="Arial" panose="020B0604020202020204" pitchFamily="34" charset="0"/>
          </a:endParaRPr>
        </a:p>
      </dgm:t>
    </dgm:pt>
    <dgm:pt modelId="{5707DF22-9215-4BB1-934C-1071D0043C7C}" type="sibTrans" cxnId="{4D08F945-5FD5-47DE-BF77-6B293A7EA2AB}">
      <dgm:prSet/>
      <dgm:spPr/>
      <dgm:t>
        <a:bodyPr/>
        <a:lstStyle/>
        <a:p>
          <a:endParaRPr lang="en-US" sz="1800">
            <a:latin typeface="Arial" panose="020B0604020202020204" pitchFamily="34" charset="0"/>
            <a:cs typeface="Arial" panose="020B0604020202020204" pitchFamily="34" charset="0"/>
          </a:endParaRPr>
        </a:p>
      </dgm:t>
    </dgm:pt>
    <dgm:pt modelId="{68597126-3E7B-490A-A139-1D8DDEFFFB05}">
      <dgm:prSet phldrT="[Text]" custT="1"/>
      <dgm:spPr>
        <a:solidFill>
          <a:srgbClr val="9F4835"/>
        </a:solidFill>
      </dgm:spPr>
      <dgm:t>
        <a:bodyPr/>
        <a:lstStyle/>
        <a:p>
          <a:pPr algn="l"/>
          <a:r>
            <a:rPr lang="en-US" sz="2000" dirty="0">
              <a:latin typeface="Arial" panose="020B0604020202020204" pitchFamily="34" charset="0"/>
              <a:cs typeface="Arial" panose="020B0604020202020204" pitchFamily="34" charset="0"/>
            </a:rPr>
            <a:t>Requires timely certification by the Department of Housing and Community Development (HCD) for compliance with State laws</a:t>
          </a:r>
        </a:p>
      </dgm:t>
    </dgm:pt>
    <dgm:pt modelId="{4B9FAD38-B5C2-43C6-AAB9-DA282735C628}" type="parTrans" cxnId="{F7177368-A9C1-4529-A65C-D36C7E5AED57}">
      <dgm:prSet/>
      <dgm:spPr/>
      <dgm:t>
        <a:bodyPr/>
        <a:lstStyle/>
        <a:p>
          <a:endParaRPr lang="en-US" sz="1800">
            <a:latin typeface="Arial" panose="020B0604020202020204" pitchFamily="34" charset="0"/>
            <a:cs typeface="Arial" panose="020B0604020202020204" pitchFamily="34" charset="0"/>
          </a:endParaRPr>
        </a:p>
      </dgm:t>
    </dgm:pt>
    <dgm:pt modelId="{182B05F2-1C2E-41F0-8707-EE7943B85088}" type="sibTrans" cxnId="{F7177368-A9C1-4529-A65C-D36C7E5AED57}">
      <dgm:prSet/>
      <dgm:spPr/>
      <dgm:t>
        <a:bodyPr/>
        <a:lstStyle/>
        <a:p>
          <a:endParaRPr lang="en-US" sz="1800">
            <a:latin typeface="Arial" panose="020B0604020202020204" pitchFamily="34" charset="0"/>
            <a:cs typeface="Arial" panose="020B0604020202020204" pitchFamily="34" charset="0"/>
          </a:endParaRPr>
        </a:p>
      </dgm:t>
    </dgm:pt>
    <dgm:pt modelId="{8CA57C8A-89D5-4273-8086-84C7AF645614}" type="pres">
      <dgm:prSet presAssocID="{5FB97286-E8D1-47DF-B690-3F0DF08CEA42}" presName="linearFlow" presStyleCnt="0">
        <dgm:presLayoutVars>
          <dgm:dir/>
          <dgm:resizeHandles val="exact"/>
        </dgm:presLayoutVars>
      </dgm:prSet>
      <dgm:spPr/>
    </dgm:pt>
    <dgm:pt modelId="{F1860CF4-444D-424F-8578-AF759FD69571}" type="pres">
      <dgm:prSet presAssocID="{4E04666A-9A86-42EB-BD6E-262139891D07}" presName="composite" presStyleCnt="0"/>
      <dgm:spPr/>
    </dgm:pt>
    <dgm:pt modelId="{9633B769-8216-4D95-AE65-FBD47A0B94DF}" type="pres">
      <dgm:prSet presAssocID="{4E04666A-9A86-42EB-BD6E-262139891D07}" presName="imgShp" presStyleLbl="fgImgPlace1" presStyleIdx="0" presStyleCnt="4" custScaleX="80269" custScaleY="80269" custLinFactNeighborX="-4904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7C82E8C4-EB30-42F4-B438-21678E764969}" type="pres">
      <dgm:prSet presAssocID="{4E04666A-9A86-42EB-BD6E-262139891D07}" presName="txShp" presStyleLbl="node1" presStyleIdx="0" presStyleCnt="4">
        <dgm:presLayoutVars>
          <dgm:bulletEnabled val="1"/>
        </dgm:presLayoutVars>
      </dgm:prSet>
      <dgm:spPr/>
    </dgm:pt>
    <dgm:pt modelId="{6B63DBC9-F4C1-4D01-9F57-4960ABD65470}" type="pres">
      <dgm:prSet presAssocID="{2DDAF43A-92F3-4894-BA4F-C41F3C0318C2}" presName="spacing" presStyleCnt="0"/>
      <dgm:spPr/>
    </dgm:pt>
    <dgm:pt modelId="{F209E749-4F47-41FC-8065-68752C550B06}" type="pres">
      <dgm:prSet presAssocID="{8581094E-6236-4A0B-BE8A-AA39F439ACC0}" presName="composite" presStyleCnt="0"/>
      <dgm:spPr/>
    </dgm:pt>
    <dgm:pt modelId="{3FE33A38-E40A-4717-A345-6991A6C153B9}" type="pres">
      <dgm:prSet presAssocID="{8581094E-6236-4A0B-BE8A-AA39F439ACC0}" presName="imgShp" presStyleLbl="fgImgPlace1" presStyleIdx="1" presStyleCnt="4" custScaleX="80269" custScaleY="80269" custLinFactNeighborX="-49878" custLinFactNeighborY="134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6F0F93AF-6C90-40CB-871D-DA063105BB77}" type="pres">
      <dgm:prSet presAssocID="{8581094E-6236-4A0B-BE8A-AA39F439ACC0}" presName="txShp" presStyleLbl="node1" presStyleIdx="1" presStyleCnt="4">
        <dgm:presLayoutVars>
          <dgm:bulletEnabled val="1"/>
        </dgm:presLayoutVars>
      </dgm:prSet>
      <dgm:spPr/>
    </dgm:pt>
    <dgm:pt modelId="{AB028EA9-F819-438C-ACB1-360960BF0955}" type="pres">
      <dgm:prSet presAssocID="{E32A4361-A7C4-43C9-BD00-3C134EC50A28}" presName="spacing" presStyleCnt="0"/>
      <dgm:spPr/>
    </dgm:pt>
    <dgm:pt modelId="{604CECD7-3C63-4492-A468-29E375F9015E}" type="pres">
      <dgm:prSet presAssocID="{03782E3E-25A8-43A0-868A-613F74FAE992}" presName="composite" presStyleCnt="0"/>
      <dgm:spPr/>
    </dgm:pt>
    <dgm:pt modelId="{33835506-2109-4F37-81DF-F37D15158ACE}" type="pres">
      <dgm:prSet presAssocID="{03782E3E-25A8-43A0-868A-613F74FAE992}" presName="imgShp" presStyleLbl="fgImgPlace1" presStyleIdx="2" presStyleCnt="4" custScaleX="80269" custScaleY="80269" custLinFactNeighborX="-5122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4DA4D56F-D904-48D8-BD8C-64361579B371}" type="pres">
      <dgm:prSet presAssocID="{03782E3E-25A8-43A0-868A-613F74FAE992}" presName="txShp" presStyleLbl="node1" presStyleIdx="2" presStyleCnt="4">
        <dgm:presLayoutVars>
          <dgm:bulletEnabled val="1"/>
        </dgm:presLayoutVars>
      </dgm:prSet>
      <dgm:spPr/>
    </dgm:pt>
    <dgm:pt modelId="{4E045155-FF59-4FB4-941D-F9DBC48BD31D}" type="pres">
      <dgm:prSet presAssocID="{5707DF22-9215-4BB1-934C-1071D0043C7C}" presName="spacing" presStyleCnt="0"/>
      <dgm:spPr/>
    </dgm:pt>
    <dgm:pt modelId="{5FE58648-27B8-4BC1-B7A0-5964ECB2397D}" type="pres">
      <dgm:prSet presAssocID="{68597126-3E7B-490A-A139-1D8DDEFFFB05}" presName="composite" presStyleCnt="0"/>
      <dgm:spPr/>
    </dgm:pt>
    <dgm:pt modelId="{4BCC44F2-5869-4332-B0D1-1AD188F2E1D9}" type="pres">
      <dgm:prSet presAssocID="{68597126-3E7B-490A-A139-1D8DDEFFFB05}" presName="imgShp" presStyleLbl="fgImgPlace1" presStyleIdx="3" presStyleCnt="4" custScaleX="80269" custScaleY="80269" custLinFactNeighborX="-4987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765B7819-2752-43D4-A21C-6769EDC77211}" type="pres">
      <dgm:prSet presAssocID="{68597126-3E7B-490A-A139-1D8DDEFFFB05}" presName="txShp" presStyleLbl="node1" presStyleIdx="3" presStyleCnt="4">
        <dgm:presLayoutVars>
          <dgm:bulletEnabled val="1"/>
        </dgm:presLayoutVars>
      </dgm:prSet>
      <dgm:spPr/>
    </dgm:pt>
  </dgm:ptLst>
  <dgm:cxnLst>
    <dgm:cxn modelId="{7708E833-5440-4F28-AB78-9B19239FDD5F}" type="presOf" srcId="{03782E3E-25A8-43A0-868A-613F74FAE992}" destId="{4DA4D56F-D904-48D8-BD8C-64361579B371}" srcOrd="0" destOrd="0" presId="urn:microsoft.com/office/officeart/2005/8/layout/vList3"/>
    <dgm:cxn modelId="{4D08F945-5FD5-47DE-BF77-6B293A7EA2AB}" srcId="{5FB97286-E8D1-47DF-B690-3F0DF08CEA42}" destId="{03782E3E-25A8-43A0-868A-613F74FAE992}" srcOrd="2" destOrd="0" parTransId="{2B8C93B0-B0CE-45C9-BAEF-91DC4028E958}" sibTransId="{5707DF22-9215-4BB1-934C-1071D0043C7C}"/>
    <dgm:cxn modelId="{F7177368-A9C1-4529-A65C-D36C7E5AED57}" srcId="{5FB97286-E8D1-47DF-B690-3F0DF08CEA42}" destId="{68597126-3E7B-490A-A139-1D8DDEFFFB05}" srcOrd="3" destOrd="0" parTransId="{4B9FAD38-B5C2-43C6-AAB9-DA282735C628}" sibTransId="{182B05F2-1C2E-41F0-8707-EE7943B85088}"/>
    <dgm:cxn modelId="{3BED7F6E-CB78-481E-A0A4-9009C7182C14}" srcId="{5FB97286-E8D1-47DF-B690-3F0DF08CEA42}" destId="{8581094E-6236-4A0B-BE8A-AA39F439ACC0}" srcOrd="1" destOrd="0" parTransId="{F0723A3A-A205-47B3-B23C-E344FF6F8CD5}" sibTransId="{E32A4361-A7C4-43C9-BD00-3C134EC50A28}"/>
    <dgm:cxn modelId="{24428F72-69B2-4A6B-BDCF-E07FA90135BC}" type="presOf" srcId="{4E04666A-9A86-42EB-BD6E-262139891D07}" destId="{7C82E8C4-EB30-42F4-B438-21678E764969}" srcOrd="0" destOrd="0" presId="urn:microsoft.com/office/officeart/2005/8/layout/vList3"/>
    <dgm:cxn modelId="{218BB378-3A48-4798-BFB4-C8C151231186}" srcId="{5FB97286-E8D1-47DF-B690-3F0DF08CEA42}" destId="{4E04666A-9A86-42EB-BD6E-262139891D07}" srcOrd="0" destOrd="0" parTransId="{74820D87-52B5-4A2C-B2EC-167E4C2661C1}" sibTransId="{2DDAF43A-92F3-4894-BA4F-C41F3C0318C2}"/>
    <dgm:cxn modelId="{5B01A4A8-E126-4E5A-BDE3-72E480803B86}" type="presOf" srcId="{68597126-3E7B-490A-A139-1D8DDEFFFB05}" destId="{765B7819-2752-43D4-A21C-6769EDC77211}" srcOrd="0" destOrd="0" presId="urn:microsoft.com/office/officeart/2005/8/layout/vList3"/>
    <dgm:cxn modelId="{CC827DC3-C4F1-41E0-A3C6-7ACEEE26677B}" type="presOf" srcId="{8581094E-6236-4A0B-BE8A-AA39F439ACC0}" destId="{6F0F93AF-6C90-40CB-871D-DA063105BB77}" srcOrd="0" destOrd="0" presId="urn:microsoft.com/office/officeart/2005/8/layout/vList3"/>
    <dgm:cxn modelId="{8D8C94D7-5D27-46AC-90E1-8C6C6F971D52}" type="presOf" srcId="{5FB97286-E8D1-47DF-B690-3F0DF08CEA42}" destId="{8CA57C8A-89D5-4273-8086-84C7AF645614}" srcOrd="0" destOrd="0" presId="urn:microsoft.com/office/officeart/2005/8/layout/vList3"/>
    <dgm:cxn modelId="{52E5DC57-E0E2-482D-A512-7E8CDBDEC8F5}" type="presParOf" srcId="{8CA57C8A-89D5-4273-8086-84C7AF645614}" destId="{F1860CF4-444D-424F-8578-AF759FD69571}" srcOrd="0" destOrd="0" presId="urn:microsoft.com/office/officeart/2005/8/layout/vList3"/>
    <dgm:cxn modelId="{40A9B36B-7C97-40C1-B0FC-8661D1C20449}" type="presParOf" srcId="{F1860CF4-444D-424F-8578-AF759FD69571}" destId="{9633B769-8216-4D95-AE65-FBD47A0B94DF}" srcOrd="0" destOrd="0" presId="urn:microsoft.com/office/officeart/2005/8/layout/vList3"/>
    <dgm:cxn modelId="{61C78378-83EE-4D16-8BEE-E1347F2683D4}" type="presParOf" srcId="{F1860CF4-444D-424F-8578-AF759FD69571}" destId="{7C82E8C4-EB30-42F4-B438-21678E764969}" srcOrd="1" destOrd="0" presId="urn:microsoft.com/office/officeart/2005/8/layout/vList3"/>
    <dgm:cxn modelId="{E157A2CD-EBE5-457C-BAA1-81D4999F009F}" type="presParOf" srcId="{8CA57C8A-89D5-4273-8086-84C7AF645614}" destId="{6B63DBC9-F4C1-4D01-9F57-4960ABD65470}" srcOrd="1" destOrd="0" presId="urn:microsoft.com/office/officeart/2005/8/layout/vList3"/>
    <dgm:cxn modelId="{0F0925CB-A964-4F6A-A403-969F96334E09}" type="presParOf" srcId="{8CA57C8A-89D5-4273-8086-84C7AF645614}" destId="{F209E749-4F47-41FC-8065-68752C550B06}" srcOrd="2" destOrd="0" presId="urn:microsoft.com/office/officeart/2005/8/layout/vList3"/>
    <dgm:cxn modelId="{2F488F1E-0571-4335-94DB-6AB412EF14AB}" type="presParOf" srcId="{F209E749-4F47-41FC-8065-68752C550B06}" destId="{3FE33A38-E40A-4717-A345-6991A6C153B9}" srcOrd="0" destOrd="0" presId="urn:microsoft.com/office/officeart/2005/8/layout/vList3"/>
    <dgm:cxn modelId="{543B322A-1CA8-4CEC-AA96-D210EF947E67}" type="presParOf" srcId="{F209E749-4F47-41FC-8065-68752C550B06}" destId="{6F0F93AF-6C90-40CB-871D-DA063105BB77}" srcOrd="1" destOrd="0" presId="urn:microsoft.com/office/officeart/2005/8/layout/vList3"/>
    <dgm:cxn modelId="{2A72196D-E726-4F3E-A845-D661137B427F}" type="presParOf" srcId="{8CA57C8A-89D5-4273-8086-84C7AF645614}" destId="{AB028EA9-F819-438C-ACB1-360960BF0955}" srcOrd="3" destOrd="0" presId="urn:microsoft.com/office/officeart/2005/8/layout/vList3"/>
    <dgm:cxn modelId="{2CF65C2C-E022-47A0-980F-4C7BD7955BB0}" type="presParOf" srcId="{8CA57C8A-89D5-4273-8086-84C7AF645614}" destId="{604CECD7-3C63-4492-A468-29E375F9015E}" srcOrd="4" destOrd="0" presId="urn:microsoft.com/office/officeart/2005/8/layout/vList3"/>
    <dgm:cxn modelId="{05F53C4B-B4E8-4D9C-93BB-DB14F34513D7}" type="presParOf" srcId="{604CECD7-3C63-4492-A468-29E375F9015E}" destId="{33835506-2109-4F37-81DF-F37D15158ACE}" srcOrd="0" destOrd="0" presId="urn:microsoft.com/office/officeart/2005/8/layout/vList3"/>
    <dgm:cxn modelId="{46BA5746-BE7A-4B07-860E-9527A10D4F39}" type="presParOf" srcId="{604CECD7-3C63-4492-A468-29E375F9015E}" destId="{4DA4D56F-D904-48D8-BD8C-64361579B371}" srcOrd="1" destOrd="0" presId="urn:microsoft.com/office/officeart/2005/8/layout/vList3"/>
    <dgm:cxn modelId="{F5BE1B41-8259-41A2-B4F4-C260C310391F}" type="presParOf" srcId="{8CA57C8A-89D5-4273-8086-84C7AF645614}" destId="{4E045155-FF59-4FB4-941D-F9DBC48BD31D}" srcOrd="5" destOrd="0" presId="urn:microsoft.com/office/officeart/2005/8/layout/vList3"/>
    <dgm:cxn modelId="{28F6AA66-B52B-45D9-A8A2-1E3B64B21D1B}" type="presParOf" srcId="{8CA57C8A-89D5-4273-8086-84C7AF645614}" destId="{5FE58648-27B8-4BC1-B7A0-5964ECB2397D}" srcOrd="6" destOrd="0" presId="urn:microsoft.com/office/officeart/2005/8/layout/vList3"/>
    <dgm:cxn modelId="{8B195AFC-1834-4B01-8D17-E0117EDAC8B0}" type="presParOf" srcId="{5FE58648-27B8-4BC1-B7A0-5964ECB2397D}" destId="{4BCC44F2-5869-4332-B0D1-1AD188F2E1D9}" srcOrd="0" destOrd="0" presId="urn:microsoft.com/office/officeart/2005/8/layout/vList3"/>
    <dgm:cxn modelId="{08EDBFA7-C0E4-4C9E-AD03-3EF4E78A945E}" type="presParOf" srcId="{5FE58648-27B8-4BC1-B7A0-5964ECB2397D}" destId="{765B7819-2752-43D4-A21C-6769EDC7721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C3AFD30-2322-4F76-B5EF-CA3ED6CA1CF4}" type="doc">
      <dgm:prSet loTypeId="urn:diagrams.loki3.com/BracketList" loCatId="list" qsTypeId="urn:microsoft.com/office/officeart/2005/8/quickstyle/simple1" qsCatId="simple" csTypeId="urn:microsoft.com/office/officeart/2005/8/colors/accent3_2" csCatId="accent3" phldr="1"/>
      <dgm:spPr/>
      <dgm:t>
        <a:bodyPr/>
        <a:lstStyle/>
        <a:p>
          <a:endParaRPr lang="en-US"/>
        </a:p>
      </dgm:t>
    </dgm:pt>
    <dgm:pt modelId="{A1676001-B0FA-495C-B59A-CA0DD640F433}">
      <dgm:prSet phldrT="[Text]" custT="1"/>
      <dgm:spPr>
        <a:ln>
          <a:noFill/>
        </a:ln>
      </dgm:spPr>
      <dgm:t>
        <a:bodyPr/>
        <a:lstStyle/>
        <a:p>
          <a:pPr algn="l"/>
          <a:r>
            <a:rPr lang="en-US" sz="2800" dirty="0">
              <a:solidFill>
                <a:srgbClr val="006225"/>
              </a:solidFill>
              <a:latin typeface="Arial" panose="020B0604020202020204" pitchFamily="34" charset="0"/>
              <a:cs typeface="Arial" panose="020B0604020202020204" pitchFamily="34" charset="0"/>
            </a:rPr>
            <a:t>What is a “Certified” Housing Element?</a:t>
          </a:r>
        </a:p>
      </dgm:t>
    </dgm:pt>
    <dgm:pt modelId="{2115A703-150A-4E4D-B8BD-AC9295093FAF}" type="parTrans" cxnId="{C02B5303-EAB2-44CB-BDC7-A0076FD624A4}">
      <dgm:prSet/>
      <dgm:spPr/>
      <dgm:t>
        <a:bodyPr/>
        <a:lstStyle/>
        <a:p>
          <a:endParaRPr lang="en-US" sz="1400">
            <a:solidFill>
              <a:sysClr val="windowText" lastClr="000000"/>
            </a:solidFill>
          </a:endParaRPr>
        </a:p>
      </dgm:t>
    </dgm:pt>
    <dgm:pt modelId="{856EE59E-351E-4D77-B202-68B48527E274}" type="sibTrans" cxnId="{C02B5303-EAB2-44CB-BDC7-A0076FD624A4}">
      <dgm:prSet/>
      <dgm:spPr/>
      <dgm:t>
        <a:bodyPr/>
        <a:lstStyle/>
        <a:p>
          <a:endParaRPr lang="en-US" sz="1400">
            <a:solidFill>
              <a:sysClr val="windowText" lastClr="000000"/>
            </a:solidFill>
          </a:endParaRPr>
        </a:p>
      </dgm:t>
    </dgm:pt>
    <dgm:pt modelId="{920F674E-0E2F-4F9D-A38C-8AE29CDF5EB7}">
      <dgm:prSet phldrT="[Text]" custT="1"/>
      <dgm:spPr>
        <a:noFill/>
        <a:ln>
          <a:noFill/>
        </a:ln>
      </dgm:spPr>
      <dgm:t>
        <a:bodyPr/>
        <a:lstStyle/>
        <a:p>
          <a:pPr>
            <a:spcAft>
              <a:spcPts val="1200"/>
            </a:spcAft>
          </a:pPr>
          <a:r>
            <a:rPr lang="en-US" sz="2400" dirty="0">
              <a:solidFill>
                <a:srgbClr val="006225"/>
              </a:solidFill>
              <a:latin typeface="Arial" panose="020B0604020202020204" pitchFamily="34" charset="0"/>
              <a:cs typeface="Arial" panose="020B0604020202020204" pitchFamily="34" charset="0"/>
            </a:rPr>
            <a:t>Reviewed and certified by the Department of Housing and Community Development (HCD)</a:t>
          </a:r>
        </a:p>
      </dgm:t>
    </dgm:pt>
    <dgm:pt modelId="{485FCDDD-985B-4CCC-9F15-E70E2ABE28D1}" type="parTrans" cxnId="{260EF2DF-76AB-4BF7-8F37-B2D583E6FB6B}">
      <dgm:prSet/>
      <dgm:spPr/>
      <dgm:t>
        <a:bodyPr/>
        <a:lstStyle/>
        <a:p>
          <a:endParaRPr lang="en-US" sz="1400">
            <a:solidFill>
              <a:sysClr val="windowText" lastClr="000000"/>
            </a:solidFill>
          </a:endParaRPr>
        </a:p>
      </dgm:t>
    </dgm:pt>
    <dgm:pt modelId="{990F1A5D-CAB6-47B6-989D-964FA61BC209}" type="sibTrans" cxnId="{260EF2DF-76AB-4BF7-8F37-B2D583E6FB6B}">
      <dgm:prSet/>
      <dgm:spPr/>
      <dgm:t>
        <a:bodyPr/>
        <a:lstStyle/>
        <a:p>
          <a:endParaRPr lang="en-US" sz="1400">
            <a:solidFill>
              <a:sysClr val="windowText" lastClr="000000"/>
            </a:solidFill>
          </a:endParaRPr>
        </a:p>
      </dgm:t>
    </dgm:pt>
    <dgm:pt modelId="{6548B471-FE91-4AE5-A4C9-8037FEC0C583}">
      <dgm:prSet phldrT="[Text]" custT="1"/>
      <dgm:spPr/>
      <dgm:t>
        <a:bodyPr/>
        <a:lstStyle/>
        <a:p>
          <a:pPr algn="l"/>
          <a:r>
            <a:rPr lang="en-US" sz="2800" dirty="0">
              <a:solidFill>
                <a:srgbClr val="006225"/>
              </a:solidFill>
              <a:latin typeface="Arial" panose="020B0604020202020204" pitchFamily="34" charset="0"/>
              <a:cs typeface="Arial" panose="020B0604020202020204" pitchFamily="34" charset="0"/>
            </a:rPr>
            <a:t>Benefits of Certification</a:t>
          </a:r>
        </a:p>
      </dgm:t>
    </dgm:pt>
    <dgm:pt modelId="{38DDEDB3-7516-4D3E-A83F-5F612C94C59C}" type="parTrans" cxnId="{3B753F7A-DAE8-4C7B-9432-ABCC9B9FCB10}">
      <dgm:prSet/>
      <dgm:spPr/>
      <dgm:t>
        <a:bodyPr/>
        <a:lstStyle/>
        <a:p>
          <a:endParaRPr lang="en-US" sz="1400">
            <a:solidFill>
              <a:sysClr val="windowText" lastClr="000000"/>
            </a:solidFill>
          </a:endParaRPr>
        </a:p>
      </dgm:t>
    </dgm:pt>
    <dgm:pt modelId="{7A54F659-FDE8-44DA-BC80-12AAC072D911}" type="sibTrans" cxnId="{3B753F7A-DAE8-4C7B-9432-ABCC9B9FCB10}">
      <dgm:prSet/>
      <dgm:spPr/>
      <dgm:t>
        <a:bodyPr/>
        <a:lstStyle/>
        <a:p>
          <a:endParaRPr lang="en-US" sz="1400">
            <a:solidFill>
              <a:sysClr val="windowText" lastClr="000000"/>
            </a:solidFill>
          </a:endParaRPr>
        </a:p>
      </dgm:t>
    </dgm:pt>
    <dgm:pt modelId="{A0B0B9A6-B54D-4E6C-ADB5-48C6078ED4B8}">
      <dgm:prSet phldrT="[Text]" custT="1"/>
      <dgm:spPr>
        <a:noFill/>
        <a:ln>
          <a:noFill/>
        </a:ln>
      </dgm:spPr>
      <dgm:t>
        <a:bodyPr/>
        <a:lstStyle/>
        <a:p>
          <a:pPr marL="285750" lvl="1" indent="-285750" algn="l" defTabSz="1244600">
            <a:lnSpc>
              <a:spcPct val="90000"/>
            </a:lnSpc>
            <a:spcBef>
              <a:spcPct val="0"/>
            </a:spcBef>
            <a:spcAft>
              <a:spcPts val="1200"/>
            </a:spcAft>
            <a:buChar char="•"/>
          </a:pPr>
          <a:r>
            <a:rPr lang="en-US" sz="2400" kern="1200" dirty="0">
              <a:solidFill>
                <a:srgbClr val="006225"/>
              </a:solidFill>
              <a:latin typeface="Arial" panose="020B0604020202020204" pitchFamily="34" charset="0"/>
              <a:ea typeface="+mn-ea"/>
              <a:cs typeface="Arial" panose="020B0604020202020204" pitchFamily="34" charset="0"/>
            </a:rPr>
            <a:t>Provides access to State grants and alternative funding sources</a:t>
          </a:r>
        </a:p>
      </dgm:t>
    </dgm:pt>
    <dgm:pt modelId="{C0F48396-7E9E-49BD-9AC2-6B120E1D6F01}" type="parTrans" cxnId="{E6FD4FF9-B148-4F51-9E5C-86E82098B4EC}">
      <dgm:prSet/>
      <dgm:spPr/>
      <dgm:t>
        <a:bodyPr/>
        <a:lstStyle/>
        <a:p>
          <a:endParaRPr lang="en-US" sz="1400">
            <a:solidFill>
              <a:sysClr val="windowText" lastClr="000000"/>
            </a:solidFill>
          </a:endParaRPr>
        </a:p>
      </dgm:t>
    </dgm:pt>
    <dgm:pt modelId="{1CF5735F-2276-4976-A39D-124EA1063B8D}" type="sibTrans" cxnId="{E6FD4FF9-B148-4F51-9E5C-86E82098B4EC}">
      <dgm:prSet/>
      <dgm:spPr/>
      <dgm:t>
        <a:bodyPr/>
        <a:lstStyle/>
        <a:p>
          <a:endParaRPr lang="en-US" sz="1400">
            <a:solidFill>
              <a:sysClr val="windowText" lastClr="000000"/>
            </a:solidFill>
          </a:endParaRPr>
        </a:p>
      </dgm:t>
    </dgm:pt>
    <dgm:pt modelId="{765DC9FC-2F9E-45D8-9E0A-C8C03B6C719B}">
      <dgm:prSet phldrT="[Text]" custT="1"/>
      <dgm:spPr>
        <a:noFill/>
        <a:ln>
          <a:noFill/>
        </a:ln>
      </dgm:spPr>
      <dgm:t>
        <a:bodyPr/>
        <a:lstStyle/>
        <a:p>
          <a:pPr>
            <a:spcAft>
              <a:spcPct val="15000"/>
            </a:spcAft>
          </a:pPr>
          <a:r>
            <a:rPr lang="en-US" sz="2400" dirty="0">
              <a:solidFill>
                <a:srgbClr val="006225"/>
              </a:solidFill>
              <a:latin typeface="Arial" panose="020B0604020202020204" pitchFamily="34" charset="0"/>
              <a:cs typeface="Arial" panose="020B0604020202020204" pitchFamily="34" charset="0"/>
            </a:rPr>
            <a:t>Demonstrates compliance with State law</a:t>
          </a:r>
        </a:p>
      </dgm:t>
    </dgm:pt>
    <dgm:pt modelId="{7FF18C5F-C2F2-4048-908F-7A557F451986}" type="parTrans" cxnId="{4BEAB4C2-B648-455B-9EB9-A951BCB3231D}">
      <dgm:prSet/>
      <dgm:spPr/>
      <dgm:t>
        <a:bodyPr/>
        <a:lstStyle/>
        <a:p>
          <a:endParaRPr lang="en-US" sz="1400"/>
        </a:p>
      </dgm:t>
    </dgm:pt>
    <dgm:pt modelId="{54D4594A-C7BB-492C-B690-9A1D54A3C1DA}" type="sibTrans" cxnId="{4BEAB4C2-B648-455B-9EB9-A951BCB3231D}">
      <dgm:prSet/>
      <dgm:spPr/>
      <dgm:t>
        <a:bodyPr/>
        <a:lstStyle/>
        <a:p>
          <a:endParaRPr lang="en-US" sz="1400"/>
        </a:p>
      </dgm:t>
    </dgm:pt>
    <dgm:pt modelId="{D9F6B3B1-7B88-4AEC-9754-F190ED20921B}">
      <dgm:prSet phldrT="[Text]" custT="1"/>
      <dgm:spPr>
        <a:noFill/>
        <a:ln>
          <a:noFill/>
        </a:ln>
      </dgm:spPr>
      <dgm:t>
        <a:bodyPr/>
        <a:lstStyle/>
        <a:p>
          <a:pPr marL="285750" lvl="1" indent="-285750" algn="l" defTabSz="1244600">
            <a:lnSpc>
              <a:spcPct val="90000"/>
            </a:lnSpc>
            <a:spcBef>
              <a:spcPct val="0"/>
            </a:spcBef>
            <a:spcAft>
              <a:spcPts val="1200"/>
            </a:spcAft>
            <a:buChar char="•"/>
          </a:pPr>
          <a:r>
            <a:rPr lang="en-US" sz="2400" kern="1200" dirty="0">
              <a:solidFill>
                <a:srgbClr val="006225"/>
              </a:solidFill>
              <a:latin typeface="Arial" panose="020B0604020202020204" pitchFamily="34" charset="0"/>
              <a:cs typeface="Arial" panose="020B0604020202020204" pitchFamily="34" charset="0"/>
            </a:rPr>
            <a:t>Protects County from penalties </a:t>
          </a:r>
          <a:endParaRPr lang="en-US" sz="2400" kern="1200" dirty="0">
            <a:solidFill>
              <a:srgbClr val="006225"/>
            </a:solidFill>
            <a:latin typeface="Arial" panose="020B0604020202020204" pitchFamily="34" charset="0"/>
            <a:ea typeface="+mn-ea"/>
            <a:cs typeface="Arial" panose="020B0604020202020204" pitchFamily="34" charset="0"/>
          </a:endParaRPr>
        </a:p>
      </dgm:t>
    </dgm:pt>
    <dgm:pt modelId="{5DC341EF-8980-4448-A12E-02C3E64812EE}" type="parTrans" cxnId="{CD9F5A64-34C7-4F1B-AE9F-243FBD877F1D}">
      <dgm:prSet/>
      <dgm:spPr/>
      <dgm:t>
        <a:bodyPr/>
        <a:lstStyle/>
        <a:p>
          <a:endParaRPr lang="en-US"/>
        </a:p>
      </dgm:t>
    </dgm:pt>
    <dgm:pt modelId="{73178993-778C-42F9-963C-80CFE88F3CDA}" type="sibTrans" cxnId="{CD9F5A64-34C7-4F1B-AE9F-243FBD877F1D}">
      <dgm:prSet/>
      <dgm:spPr/>
      <dgm:t>
        <a:bodyPr/>
        <a:lstStyle/>
        <a:p>
          <a:endParaRPr lang="en-US"/>
        </a:p>
      </dgm:t>
    </dgm:pt>
    <dgm:pt modelId="{AC7A1F73-DCAE-476A-B613-C8573783E797}" type="pres">
      <dgm:prSet presAssocID="{3C3AFD30-2322-4F76-B5EF-CA3ED6CA1CF4}" presName="Name0" presStyleCnt="0">
        <dgm:presLayoutVars>
          <dgm:dir/>
          <dgm:animLvl val="lvl"/>
          <dgm:resizeHandles val="exact"/>
        </dgm:presLayoutVars>
      </dgm:prSet>
      <dgm:spPr/>
    </dgm:pt>
    <dgm:pt modelId="{6ED73B9C-3445-44FC-8124-0ACC0ABCA7F4}" type="pres">
      <dgm:prSet presAssocID="{A1676001-B0FA-495C-B59A-CA0DD640F433}" presName="linNode" presStyleCnt="0"/>
      <dgm:spPr/>
    </dgm:pt>
    <dgm:pt modelId="{8415F5E4-42D1-49B4-98E3-66F4F6252F0B}" type="pres">
      <dgm:prSet presAssocID="{A1676001-B0FA-495C-B59A-CA0DD640F433}" presName="parTx" presStyleLbl="revTx" presStyleIdx="0" presStyleCnt="2" custScaleX="117488" custScaleY="153304">
        <dgm:presLayoutVars>
          <dgm:chMax val="1"/>
          <dgm:bulletEnabled val="1"/>
        </dgm:presLayoutVars>
      </dgm:prSet>
      <dgm:spPr/>
    </dgm:pt>
    <dgm:pt modelId="{B25D614A-9C73-442E-9958-2902BFA55A95}" type="pres">
      <dgm:prSet presAssocID="{A1676001-B0FA-495C-B59A-CA0DD640F433}" presName="bracket" presStyleLbl="parChTrans1D1" presStyleIdx="0" presStyleCnt="2" custScaleX="94215" custScaleY="78455" custLinFactX="792006" custLinFactY="103345" custLinFactNeighborX="800000" custLinFactNeighborY="200000"/>
      <dgm:spPr>
        <a:solidFill>
          <a:schemeClr val="bg1"/>
        </a:solidFill>
        <a:ln w="38100">
          <a:solidFill>
            <a:schemeClr val="bg1"/>
          </a:solidFill>
        </a:ln>
      </dgm:spPr>
    </dgm:pt>
    <dgm:pt modelId="{50B9D6C4-C8CD-4B47-B79D-04AB99F22956}" type="pres">
      <dgm:prSet presAssocID="{A1676001-B0FA-495C-B59A-CA0DD640F433}" presName="spH" presStyleCnt="0"/>
      <dgm:spPr/>
    </dgm:pt>
    <dgm:pt modelId="{286DE5EF-ADF0-4FF8-BB80-FCFEC332B237}" type="pres">
      <dgm:prSet presAssocID="{A1676001-B0FA-495C-B59A-CA0DD640F433}" presName="desTx" presStyleLbl="node1" presStyleIdx="0" presStyleCnt="2" custScaleX="94215" custScaleY="121206" custLinFactX="2190" custLinFactNeighborX="100000" custLinFactNeighborY="1263">
        <dgm:presLayoutVars>
          <dgm:bulletEnabled val="1"/>
        </dgm:presLayoutVars>
      </dgm:prSet>
      <dgm:spPr/>
    </dgm:pt>
    <dgm:pt modelId="{C222D7CD-390A-49E3-8544-9C01D7C43A89}" type="pres">
      <dgm:prSet presAssocID="{856EE59E-351E-4D77-B202-68B48527E274}" presName="spV" presStyleCnt="0"/>
      <dgm:spPr/>
    </dgm:pt>
    <dgm:pt modelId="{DD57F983-921E-4EB7-B6F4-FDA558C20D9A}" type="pres">
      <dgm:prSet presAssocID="{6548B471-FE91-4AE5-A4C9-8037FEC0C583}" presName="linNode" presStyleCnt="0"/>
      <dgm:spPr/>
    </dgm:pt>
    <dgm:pt modelId="{C6089A1F-60F4-4DF6-B592-DC585E815683}" type="pres">
      <dgm:prSet presAssocID="{6548B471-FE91-4AE5-A4C9-8037FEC0C583}" presName="parTx" presStyleLbl="revTx" presStyleIdx="1" presStyleCnt="2" custScaleX="120468" custScaleY="667757" custLinFactNeighborY="20654">
        <dgm:presLayoutVars>
          <dgm:chMax val="1"/>
          <dgm:bulletEnabled val="1"/>
        </dgm:presLayoutVars>
      </dgm:prSet>
      <dgm:spPr/>
    </dgm:pt>
    <dgm:pt modelId="{72F6A6A8-8DBE-48ED-86D9-573AD02EE6F0}" type="pres">
      <dgm:prSet presAssocID="{6548B471-FE91-4AE5-A4C9-8037FEC0C583}" presName="bracket" presStyleLbl="parChTrans1D1" presStyleIdx="1" presStyleCnt="2" custScaleX="38911" custScaleY="78455" custLinFactNeighborX="50973" custLinFactNeighborY="14971"/>
      <dgm:spPr>
        <a:ln w="38100">
          <a:solidFill>
            <a:schemeClr val="tx1"/>
          </a:solidFill>
        </a:ln>
      </dgm:spPr>
    </dgm:pt>
    <dgm:pt modelId="{88532F9F-19C8-48A7-8B48-019DB04AA25E}" type="pres">
      <dgm:prSet presAssocID="{6548B471-FE91-4AE5-A4C9-8037FEC0C583}" presName="spH" presStyleCnt="0"/>
      <dgm:spPr/>
    </dgm:pt>
    <dgm:pt modelId="{F4B65EC0-71A0-4414-9109-8557FF20B6A4}" type="pres">
      <dgm:prSet presAssocID="{6548B471-FE91-4AE5-A4C9-8037FEC0C583}" presName="desTx" presStyleLbl="node1" presStyleIdx="1" presStyleCnt="2" custScaleX="94215" custScaleY="141117" custLinFactX="2083" custLinFactNeighborX="100000" custLinFactNeighborY="16445">
        <dgm:presLayoutVars>
          <dgm:bulletEnabled val="1"/>
        </dgm:presLayoutVars>
      </dgm:prSet>
      <dgm:spPr/>
    </dgm:pt>
  </dgm:ptLst>
  <dgm:cxnLst>
    <dgm:cxn modelId="{C02B5303-EAB2-44CB-BDC7-A0076FD624A4}" srcId="{3C3AFD30-2322-4F76-B5EF-CA3ED6CA1CF4}" destId="{A1676001-B0FA-495C-B59A-CA0DD640F433}" srcOrd="0" destOrd="0" parTransId="{2115A703-150A-4E4D-B8BD-AC9295093FAF}" sibTransId="{856EE59E-351E-4D77-B202-68B48527E274}"/>
    <dgm:cxn modelId="{380D1B08-A03C-40BE-8CB3-1FB18EC8FFBB}" type="presOf" srcId="{765DC9FC-2F9E-45D8-9E0A-C8C03B6C719B}" destId="{286DE5EF-ADF0-4FF8-BB80-FCFEC332B237}" srcOrd="0" destOrd="1" presId="urn:diagrams.loki3.com/BracketList"/>
    <dgm:cxn modelId="{C59EF124-8AD3-487E-97FC-F524ECC94F76}" type="presOf" srcId="{A1676001-B0FA-495C-B59A-CA0DD640F433}" destId="{8415F5E4-42D1-49B4-98E3-66F4F6252F0B}" srcOrd="0" destOrd="0" presId="urn:diagrams.loki3.com/BracketList"/>
    <dgm:cxn modelId="{210E1F28-2EFB-48C3-96EC-7B610A8C98B7}" type="presOf" srcId="{6548B471-FE91-4AE5-A4C9-8037FEC0C583}" destId="{C6089A1F-60F4-4DF6-B592-DC585E815683}" srcOrd="0" destOrd="0" presId="urn:diagrams.loki3.com/BracketList"/>
    <dgm:cxn modelId="{5A853A29-BEC8-4C52-909C-EA9F999B9490}" type="presOf" srcId="{920F674E-0E2F-4F9D-A38C-8AE29CDF5EB7}" destId="{286DE5EF-ADF0-4FF8-BB80-FCFEC332B237}" srcOrd="0" destOrd="0" presId="urn:diagrams.loki3.com/BracketList"/>
    <dgm:cxn modelId="{CD9F5A64-34C7-4F1B-AE9F-243FBD877F1D}" srcId="{6548B471-FE91-4AE5-A4C9-8037FEC0C583}" destId="{D9F6B3B1-7B88-4AEC-9754-F190ED20921B}" srcOrd="1" destOrd="0" parTransId="{5DC341EF-8980-4448-A12E-02C3E64812EE}" sibTransId="{73178993-778C-42F9-963C-80CFE88F3CDA}"/>
    <dgm:cxn modelId="{90F3EA58-1468-406E-94FD-1E93BDE2ED71}" type="presOf" srcId="{D9F6B3B1-7B88-4AEC-9754-F190ED20921B}" destId="{F4B65EC0-71A0-4414-9109-8557FF20B6A4}" srcOrd="0" destOrd="1" presId="urn:diagrams.loki3.com/BracketList"/>
    <dgm:cxn modelId="{3B753F7A-DAE8-4C7B-9432-ABCC9B9FCB10}" srcId="{3C3AFD30-2322-4F76-B5EF-CA3ED6CA1CF4}" destId="{6548B471-FE91-4AE5-A4C9-8037FEC0C583}" srcOrd="1" destOrd="0" parTransId="{38DDEDB3-7516-4D3E-A83F-5F612C94C59C}" sibTransId="{7A54F659-FDE8-44DA-BC80-12AAC072D911}"/>
    <dgm:cxn modelId="{D198A2A8-F819-4085-9F4A-D5C2ADE061D7}" type="presOf" srcId="{A0B0B9A6-B54D-4E6C-ADB5-48C6078ED4B8}" destId="{F4B65EC0-71A0-4414-9109-8557FF20B6A4}" srcOrd="0" destOrd="0" presId="urn:diagrams.loki3.com/BracketList"/>
    <dgm:cxn modelId="{4BEAB4C2-B648-455B-9EB9-A951BCB3231D}" srcId="{A1676001-B0FA-495C-B59A-CA0DD640F433}" destId="{765DC9FC-2F9E-45D8-9E0A-C8C03B6C719B}" srcOrd="1" destOrd="0" parTransId="{7FF18C5F-C2F2-4048-908F-7A557F451986}" sibTransId="{54D4594A-C7BB-492C-B690-9A1D54A3C1DA}"/>
    <dgm:cxn modelId="{260EF2DF-76AB-4BF7-8F37-B2D583E6FB6B}" srcId="{A1676001-B0FA-495C-B59A-CA0DD640F433}" destId="{920F674E-0E2F-4F9D-A38C-8AE29CDF5EB7}" srcOrd="0" destOrd="0" parTransId="{485FCDDD-985B-4CCC-9F15-E70E2ABE28D1}" sibTransId="{990F1A5D-CAB6-47B6-989D-964FA61BC209}"/>
    <dgm:cxn modelId="{7CD9EFF0-9943-4B34-B923-1179896B0DB7}" type="presOf" srcId="{3C3AFD30-2322-4F76-B5EF-CA3ED6CA1CF4}" destId="{AC7A1F73-DCAE-476A-B613-C8573783E797}" srcOrd="0" destOrd="0" presId="urn:diagrams.loki3.com/BracketList"/>
    <dgm:cxn modelId="{E6FD4FF9-B148-4F51-9E5C-86E82098B4EC}" srcId="{6548B471-FE91-4AE5-A4C9-8037FEC0C583}" destId="{A0B0B9A6-B54D-4E6C-ADB5-48C6078ED4B8}" srcOrd="0" destOrd="0" parTransId="{C0F48396-7E9E-49BD-9AC2-6B120E1D6F01}" sibTransId="{1CF5735F-2276-4976-A39D-124EA1063B8D}"/>
    <dgm:cxn modelId="{D05A2D96-EA1C-4E78-995F-51DCD736D2EE}" type="presParOf" srcId="{AC7A1F73-DCAE-476A-B613-C8573783E797}" destId="{6ED73B9C-3445-44FC-8124-0ACC0ABCA7F4}" srcOrd="0" destOrd="0" presId="urn:diagrams.loki3.com/BracketList"/>
    <dgm:cxn modelId="{38C7B7F0-8C81-4343-A2A5-4FC9798F01CD}" type="presParOf" srcId="{6ED73B9C-3445-44FC-8124-0ACC0ABCA7F4}" destId="{8415F5E4-42D1-49B4-98E3-66F4F6252F0B}" srcOrd="0" destOrd="0" presId="urn:diagrams.loki3.com/BracketList"/>
    <dgm:cxn modelId="{5C0DF6CF-9304-4E92-B21E-89C078D4F565}" type="presParOf" srcId="{6ED73B9C-3445-44FC-8124-0ACC0ABCA7F4}" destId="{B25D614A-9C73-442E-9958-2902BFA55A95}" srcOrd="1" destOrd="0" presId="urn:diagrams.loki3.com/BracketList"/>
    <dgm:cxn modelId="{78B204D8-BB90-4581-88E6-8D605680FD61}" type="presParOf" srcId="{6ED73B9C-3445-44FC-8124-0ACC0ABCA7F4}" destId="{50B9D6C4-C8CD-4B47-B79D-04AB99F22956}" srcOrd="2" destOrd="0" presId="urn:diagrams.loki3.com/BracketList"/>
    <dgm:cxn modelId="{69B72423-7E8E-4430-8DF9-8C66AEBE3697}" type="presParOf" srcId="{6ED73B9C-3445-44FC-8124-0ACC0ABCA7F4}" destId="{286DE5EF-ADF0-4FF8-BB80-FCFEC332B237}" srcOrd="3" destOrd="0" presId="urn:diagrams.loki3.com/BracketList"/>
    <dgm:cxn modelId="{45509399-6717-4122-8C54-ABA54C72D4F8}" type="presParOf" srcId="{AC7A1F73-DCAE-476A-B613-C8573783E797}" destId="{C222D7CD-390A-49E3-8544-9C01D7C43A89}" srcOrd="1" destOrd="0" presId="urn:diagrams.loki3.com/BracketList"/>
    <dgm:cxn modelId="{7AF14C32-7D0A-4D4A-B561-434123DC6249}" type="presParOf" srcId="{AC7A1F73-DCAE-476A-B613-C8573783E797}" destId="{DD57F983-921E-4EB7-B6F4-FDA558C20D9A}" srcOrd="2" destOrd="0" presId="urn:diagrams.loki3.com/BracketList"/>
    <dgm:cxn modelId="{70887935-4A29-4387-BAF1-AA360B452F51}" type="presParOf" srcId="{DD57F983-921E-4EB7-B6F4-FDA558C20D9A}" destId="{C6089A1F-60F4-4DF6-B592-DC585E815683}" srcOrd="0" destOrd="0" presId="urn:diagrams.loki3.com/BracketList"/>
    <dgm:cxn modelId="{6CE745CE-D4EB-420D-BC02-5D0FD793230E}" type="presParOf" srcId="{DD57F983-921E-4EB7-B6F4-FDA558C20D9A}" destId="{72F6A6A8-8DBE-48ED-86D9-573AD02EE6F0}" srcOrd="1" destOrd="0" presId="urn:diagrams.loki3.com/BracketList"/>
    <dgm:cxn modelId="{BCFA79F5-5552-4383-BE78-2EFA8825FEBB}" type="presParOf" srcId="{DD57F983-921E-4EB7-B6F4-FDA558C20D9A}" destId="{88532F9F-19C8-48A7-8B48-019DB04AA25E}" srcOrd="2" destOrd="0" presId="urn:diagrams.loki3.com/BracketList"/>
    <dgm:cxn modelId="{0F108319-8BED-4466-AF82-9C2347D070C0}" type="presParOf" srcId="{DD57F983-921E-4EB7-B6F4-FDA558C20D9A}" destId="{F4B65EC0-71A0-4414-9109-8557FF20B6A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D5AEDF-2997-4399-82F9-52739AAB8D85}" type="doc">
      <dgm:prSet loTypeId="urn:microsoft.com/office/officeart/2005/8/layout/vList3" loCatId="list" qsTypeId="urn:microsoft.com/office/officeart/2005/8/quickstyle/simple1" qsCatId="simple" csTypeId="urn:microsoft.com/office/officeart/2005/8/colors/accent5_2" csCatId="accent5" phldr="1"/>
      <dgm:spPr/>
    </dgm:pt>
    <dgm:pt modelId="{926F90D5-C5EB-430F-AD2C-2C809DCCED79}">
      <dgm:prSet phldrT="[Text]" custT="1"/>
      <dgm:spPr>
        <a:solidFill>
          <a:srgbClr val="9F4835"/>
        </a:solidFill>
        <a:ln w="12700" cap="flat" cmpd="sng" algn="ctr">
          <a:solidFill>
            <a:prstClr val="white">
              <a:hueOff val="0"/>
              <a:satOff val="0"/>
              <a:lumOff val="0"/>
              <a:alphaOff val="0"/>
            </a:prstClr>
          </a:solidFill>
          <a:prstDash val="solid"/>
          <a:miter lim="800000"/>
        </a:ln>
        <a:effectLst/>
      </dgm:spPr>
      <dgm:t>
        <a:bodyPr spcFirstLastPara="0" vert="horz" wrap="square" lIns="397528" tIns="76200" rIns="142240" bIns="762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Arial" panose="020B0604020202020204" pitchFamily="34" charset="0"/>
              <a:ea typeface="+mn-ea"/>
              <a:cs typeface="Arial" panose="020B0604020202020204" pitchFamily="34" charset="0"/>
            </a:rPr>
            <a:t>Statewide determination of units split into regional allocations</a:t>
          </a:r>
        </a:p>
      </dgm:t>
    </dgm:pt>
    <dgm:pt modelId="{471E9AC4-EFA2-4E70-90BE-269533D15D3D}" type="parTrans" cxnId="{92BCB35C-FC04-4245-8368-C0AF083A8C1C}">
      <dgm:prSet/>
      <dgm:spPr/>
      <dgm:t>
        <a:bodyPr/>
        <a:lstStyle/>
        <a:p>
          <a:endParaRPr lang="en-US">
            <a:latin typeface="Arial" panose="020B0604020202020204" pitchFamily="34" charset="0"/>
            <a:cs typeface="Arial" panose="020B0604020202020204" pitchFamily="34" charset="0"/>
          </a:endParaRPr>
        </a:p>
      </dgm:t>
    </dgm:pt>
    <dgm:pt modelId="{D373663A-8DF5-4C78-9ECB-FB950F69488B}" type="sibTrans" cxnId="{92BCB35C-FC04-4245-8368-C0AF083A8C1C}">
      <dgm:prSet/>
      <dgm:spPr/>
      <dgm:t>
        <a:bodyPr/>
        <a:lstStyle/>
        <a:p>
          <a:endParaRPr lang="en-US">
            <a:latin typeface="Arial" panose="020B0604020202020204" pitchFamily="34" charset="0"/>
            <a:cs typeface="Arial" panose="020B0604020202020204" pitchFamily="34" charset="0"/>
          </a:endParaRPr>
        </a:p>
      </dgm:t>
    </dgm:pt>
    <dgm:pt modelId="{E3D558F2-322E-4A87-AEC4-E6D27D08D898}">
      <dgm:prSet phldrT="[Text]" custT="1"/>
      <dgm:spPr>
        <a:solidFill>
          <a:srgbClr val="9F4835"/>
        </a:solidFill>
        <a:ln w="12700" cap="flat" cmpd="sng" algn="ctr">
          <a:solidFill>
            <a:prstClr val="white">
              <a:hueOff val="0"/>
              <a:satOff val="0"/>
              <a:lumOff val="0"/>
              <a:alphaOff val="0"/>
            </a:prstClr>
          </a:solidFill>
          <a:prstDash val="solid"/>
          <a:miter lim="800000"/>
        </a:ln>
        <a:effectLst/>
      </dgm:spPr>
      <dgm:t>
        <a:bodyPr spcFirstLastPara="0" vert="horz" wrap="square" lIns="397528" tIns="76200" rIns="142240" bIns="762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Arial" panose="020B0604020202020204" pitchFamily="34" charset="0"/>
              <a:ea typeface="+mn-ea"/>
              <a:cs typeface="Arial" panose="020B0604020202020204" pitchFamily="34" charset="0"/>
            </a:rPr>
            <a:t>Housing Element Update process initiated</a:t>
          </a:r>
        </a:p>
      </dgm:t>
    </dgm:pt>
    <dgm:pt modelId="{536E6B59-4AF7-45FD-8ADF-D3232BDC8DD1}" type="parTrans" cxnId="{97A6FB51-281C-4895-9645-3E667D13F073}">
      <dgm:prSet/>
      <dgm:spPr/>
      <dgm:t>
        <a:bodyPr/>
        <a:lstStyle/>
        <a:p>
          <a:endParaRPr lang="en-US">
            <a:latin typeface="Arial" panose="020B0604020202020204" pitchFamily="34" charset="0"/>
            <a:cs typeface="Arial" panose="020B0604020202020204" pitchFamily="34" charset="0"/>
          </a:endParaRPr>
        </a:p>
      </dgm:t>
    </dgm:pt>
    <dgm:pt modelId="{E5D8D3E6-1A95-4E4B-A3B1-111D543C61F1}" type="sibTrans" cxnId="{97A6FB51-281C-4895-9645-3E667D13F073}">
      <dgm:prSet/>
      <dgm:spPr/>
      <dgm:t>
        <a:bodyPr/>
        <a:lstStyle/>
        <a:p>
          <a:endParaRPr lang="en-US">
            <a:latin typeface="Arial" panose="020B0604020202020204" pitchFamily="34" charset="0"/>
            <a:cs typeface="Arial" panose="020B0604020202020204" pitchFamily="34" charset="0"/>
          </a:endParaRPr>
        </a:p>
      </dgm:t>
    </dgm:pt>
    <dgm:pt modelId="{DF7BF6D4-31E1-4756-A79E-9F7952892A42}">
      <dgm:prSet phldrT="[Text]" custT="1"/>
      <dgm:spPr>
        <a:solidFill>
          <a:srgbClr val="9F4835"/>
        </a:solidFill>
        <a:ln w="12700" cap="flat" cmpd="sng" algn="ctr">
          <a:solidFill>
            <a:prstClr val="white">
              <a:hueOff val="0"/>
              <a:satOff val="0"/>
              <a:lumOff val="0"/>
              <a:alphaOff val="0"/>
            </a:prstClr>
          </a:solidFill>
          <a:prstDash val="solid"/>
          <a:miter lim="800000"/>
        </a:ln>
        <a:effectLst/>
      </dgm:spPr>
      <dgm:t>
        <a:bodyPr spcFirstLastPara="0" vert="horz" wrap="square" lIns="397528" tIns="76200" rIns="142240" bIns="76200" numCol="1" spcCol="1270" anchor="ctr" anchorCtr="0"/>
        <a:lstStyle/>
        <a:p>
          <a:pPr marL="0" lvl="0" indent="0" algn="l" defTabSz="889000">
            <a:lnSpc>
              <a:spcPct val="90000"/>
            </a:lnSpc>
            <a:spcBef>
              <a:spcPct val="0"/>
            </a:spcBef>
            <a:spcAft>
              <a:spcPct val="35000"/>
            </a:spcAft>
            <a:buNone/>
          </a:pPr>
          <a:r>
            <a:rPr lang="en-US" sz="2000" kern="1200" dirty="0">
              <a:solidFill>
                <a:prstClr val="white"/>
              </a:solidFill>
              <a:latin typeface="Arial" panose="020B0604020202020204" pitchFamily="34" charset="0"/>
              <a:ea typeface="+mn-ea"/>
              <a:cs typeface="Arial" panose="020B0604020202020204" pitchFamily="34" charset="0"/>
            </a:rPr>
            <a:t>Housing needs within each California jurisdiction quantified by income category</a:t>
          </a:r>
        </a:p>
      </dgm:t>
    </dgm:pt>
    <dgm:pt modelId="{B4E49BEB-A3AA-4984-81A9-B89A732604F8}" type="parTrans" cxnId="{B76BF60A-2194-4DC6-BDCA-8812E71A39EE}">
      <dgm:prSet/>
      <dgm:spPr/>
      <dgm:t>
        <a:bodyPr/>
        <a:lstStyle/>
        <a:p>
          <a:endParaRPr lang="en-US">
            <a:latin typeface="Arial" panose="020B0604020202020204" pitchFamily="34" charset="0"/>
            <a:cs typeface="Arial" panose="020B0604020202020204" pitchFamily="34" charset="0"/>
          </a:endParaRPr>
        </a:p>
      </dgm:t>
    </dgm:pt>
    <dgm:pt modelId="{3F3B507A-4503-4B33-92DD-E386956AB7D5}" type="sibTrans" cxnId="{B76BF60A-2194-4DC6-BDCA-8812E71A39EE}">
      <dgm:prSet/>
      <dgm:spPr/>
      <dgm:t>
        <a:bodyPr/>
        <a:lstStyle/>
        <a:p>
          <a:endParaRPr lang="en-US">
            <a:latin typeface="Arial" panose="020B0604020202020204" pitchFamily="34" charset="0"/>
            <a:cs typeface="Arial" panose="020B0604020202020204" pitchFamily="34" charset="0"/>
          </a:endParaRPr>
        </a:p>
      </dgm:t>
    </dgm:pt>
    <dgm:pt modelId="{544BE733-057A-4471-B466-F4F6E342240B}">
      <dgm:prSet phldrT="[Text]" custT="1"/>
      <dgm:spPr>
        <a:solidFill>
          <a:srgbClr val="9F4835"/>
        </a:solidFill>
        <a:ln w="12700" cap="flat" cmpd="sng" algn="ctr">
          <a:solidFill>
            <a:prstClr val="white">
              <a:hueOff val="0"/>
              <a:satOff val="0"/>
              <a:lumOff val="0"/>
              <a:alphaOff val="0"/>
            </a:prstClr>
          </a:solidFill>
          <a:prstDash val="solid"/>
          <a:miter lim="800000"/>
        </a:ln>
        <a:effectLst/>
      </dgm:spPr>
      <dgm:t>
        <a:bodyPr spcFirstLastPara="0" vert="horz" wrap="square" lIns="397528" tIns="76200" rIns="142240" bIns="76200" numCol="1" spcCol="1270" anchor="ctr" anchorCtr="0"/>
        <a:lstStyle/>
        <a:p>
          <a:pPr algn="l"/>
          <a:r>
            <a:rPr lang="en-US" sz="2400" kern="1200" dirty="0">
              <a:latin typeface="Arial" panose="020B0604020202020204" pitchFamily="34" charset="0"/>
              <a:cs typeface="Arial" panose="020B0604020202020204" pitchFamily="34" charset="0"/>
            </a:rPr>
            <a:t>Based on future population, employment, and </a:t>
          </a:r>
          <a:r>
            <a:rPr lang="en-US" sz="2000" kern="1200" dirty="0">
              <a:solidFill>
                <a:prstClr val="white"/>
              </a:solidFill>
              <a:latin typeface="Arial" panose="020B0604020202020204" pitchFamily="34" charset="0"/>
              <a:ea typeface="+mn-ea"/>
              <a:cs typeface="Arial" panose="020B0604020202020204" pitchFamily="34" charset="0"/>
            </a:rPr>
            <a:t>household</a:t>
          </a:r>
          <a:r>
            <a:rPr lang="en-US" sz="2400" kern="1200" dirty="0">
              <a:latin typeface="Arial" panose="020B0604020202020204" pitchFamily="34" charset="0"/>
              <a:cs typeface="Arial" panose="020B0604020202020204" pitchFamily="34" charset="0"/>
            </a:rPr>
            <a:t> growth</a:t>
          </a:r>
        </a:p>
      </dgm:t>
    </dgm:pt>
    <dgm:pt modelId="{ECB539F3-0F61-49BE-8368-8461CD86CF97}" type="parTrans" cxnId="{7E1D4D00-5277-4920-8EC9-B841845FD6A7}">
      <dgm:prSet/>
      <dgm:spPr/>
      <dgm:t>
        <a:bodyPr/>
        <a:lstStyle/>
        <a:p>
          <a:endParaRPr lang="en-US">
            <a:latin typeface="Arial" panose="020B0604020202020204" pitchFamily="34" charset="0"/>
            <a:cs typeface="Arial" panose="020B0604020202020204" pitchFamily="34" charset="0"/>
          </a:endParaRPr>
        </a:p>
      </dgm:t>
    </dgm:pt>
    <dgm:pt modelId="{FF3A5CD5-A5C2-4B5F-8752-E6D552E4BE20}" type="sibTrans" cxnId="{7E1D4D00-5277-4920-8EC9-B841845FD6A7}">
      <dgm:prSet/>
      <dgm:spPr/>
      <dgm:t>
        <a:bodyPr/>
        <a:lstStyle/>
        <a:p>
          <a:endParaRPr lang="en-US">
            <a:latin typeface="Arial" panose="020B0604020202020204" pitchFamily="34" charset="0"/>
            <a:cs typeface="Arial" panose="020B0604020202020204" pitchFamily="34" charset="0"/>
          </a:endParaRPr>
        </a:p>
      </dgm:t>
    </dgm:pt>
    <dgm:pt modelId="{1613E87C-1B10-49B8-BC62-0DF123032679}" type="pres">
      <dgm:prSet presAssocID="{81D5AEDF-2997-4399-82F9-52739AAB8D85}" presName="linearFlow" presStyleCnt="0">
        <dgm:presLayoutVars>
          <dgm:dir/>
          <dgm:resizeHandles val="exact"/>
        </dgm:presLayoutVars>
      </dgm:prSet>
      <dgm:spPr/>
    </dgm:pt>
    <dgm:pt modelId="{7AFFC163-F969-469B-B0EC-D9D8F4C623CE}" type="pres">
      <dgm:prSet presAssocID="{926F90D5-C5EB-430F-AD2C-2C809DCCED79}" presName="composite" presStyleCnt="0"/>
      <dgm:spPr/>
    </dgm:pt>
    <dgm:pt modelId="{4B848F44-29EF-4D03-864A-5D21E4717FFF}" type="pres">
      <dgm:prSet presAssocID="{926F90D5-C5EB-430F-AD2C-2C809DCCED79}" presName="imgShp" presStyleLbl="fgImgPlace1" presStyleIdx="0" presStyleCnt="4" custScaleX="82093" custScaleY="82093" custLinFactNeighborX="-56355" custLinFactNeighborY="-15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ty with solid fill"/>
        </a:ext>
      </dgm:extLst>
    </dgm:pt>
    <dgm:pt modelId="{5FBC41B4-124E-4854-AF8A-C0F43E350A25}" type="pres">
      <dgm:prSet presAssocID="{926F90D5-C5EB-430F-AD2C-2C809DCCED79}" presName="txShp" presStyleLbl="node1" presStyleIdx="0" presStyleCnt="4">
        <dgm:presLayoutVars>
          <dgm:bulletEnabled val="1"/>
        </dgm:presLayoutVars>
      </dgm:prSet>
      <dgm:spPr>
        <a:xfrm rot="10800000">
          <a:off x="2098208" y="1996"/>
          <a:ext cx="7595671" cy="901481"/>
        </a:xfrm>
        <a:prstGeom prst="homePlate">
          <a:avLst/>
        </a:prstGeom>
      </dgm:spPr>
    </dgm:pt>
    <dgm:pt modelId="{89BED27A-91A6-467C-87DB-87D44CD6DAA2}" type="pres">
      <dgm:prSet presAssocID="{D373663A-8DF5-4C78-9ECB-FB950F69488B}" presName="spacing" presStyleCnt="0"/>
      <dgm:spPr/>
    </dgm:pt>
    <dgm:pt modelId="{3801144B-E6D6-49B6-AB83-39A57D0C2E79}" type="pres">
      <dgm:prSet presAssocID="{E3D558F2-322E-4A87-AEC4-E6D27D08D898}" presName="composite" presStyleCnt="0"/>
      <dgm:spPr/>
    </dgm:pt>
    <dgm:pt modelId="{9FCDC785-820F-4603-8BCA-2AAF1F6A684C}" type="pres">
      <dgm:prSet presAssocID="{E3D558F2-322E-4A87-AEC4-E6D27D08D898}" presName="imgShp" presStyleLbl="fgImgPlace1" presStyleIdx="1" presStyleCnt="4" custScaleX="82093" custScaleY="82093" custLinFactNeighborX="-52833" custLinFactNeighborY="-176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nections"/>
        </a:ext>
      </dgm:extLst>
    </dgm:pt>
    <dgm:pt modelId="{0B4E0D78-D88A-44BB-828B-1FC27037E4F5}" type="pres">
      <dgm:prSet presAssocID="{E3D558F2-322E-4A87-AEC4-E6D27D08D898}" presName="txShp" presStyleLbl="node1" presStyleIdx="1" presStyleCnt="4">
        <dgm:presLayoutVars>
          <dgm:bulletEnabled val="1"/>
        </dgm:presLayoutVars>
      </dgm:prSet>
      <dgm:spPr>
        <a:xfrm rot="10800000">
          <a:off x="2098208" y="1161729"/>
          <a:ext cx="7595671" cy="901481"/>
        </a:xfrm>
        <a:prstGeom prst="homePlate">
          <a:avLst/>
        </a:prstGeom>
      </dgm:spPr>
    </dgm:pt>
    <dgm:pt modelId="{A78F53EC-96FD-42E3-99DB-EECE5A3283DC}" type="pres">
      <dgm:prSet presAssocID="{E5D8D3E6-1A95-4E4B-A3B1-111D543C61F1}" presName="spacing" presStyleCnt="0"/>
      <dgm:spPr/>
    </dgm:pt>
    <dgm:pt modelId="{E783EA35-CBA1-4A88-9A2F-8FA8567D277D}" type="pres">
      <dgm:prSet presAssocID="{DF7BF6D4-31E1-4756-A79E-9F7952892A42}" presName="composite" presStyleCnt="0"/>
      <dgm:spPr/>
    </dgm:pt>
    <dgm:pt modelId="{2836CF69-F443-4715-85B8-C0E4FE6FD75E}" type="pres">
      <dgm:prSet presAssocID="{DF7BF6D4-31E1-4756-A79E-9F7952892A42}" presName="imgShp" presStyleLbl="fgImgPlace1" presStyleIdx="2" presStyleCnt="4" custScaleX="82093" custScaleY="82093" custLinFactNeighborX="-5459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ie chart"/>
        </a:ext>
      </dgm:extLst>
    </dgm:pt>
    <dgm:pt modelId="{0A9068E1-9F2E-4364-AC20-C8C45E729BCB}" type="pres">
      <dgm:prSet presAssocID="{DF7BF6D4-31E1-4756-A79E-9F7952892A42}" presName="txShp" presStyleLbl="node1" presStyleIdx="2" presStyleCnt="4">
        <dgm:presLayoutVars>
          <dgm:bulletEnabled val="1"/>
        </dgm:presLayoutVars>
      </dgm:prSet>
      <dgm:spPr>
        <a:xfrm rot="10800000">
          <a:off x="2098208" y="2321463"/>
          <a:ext cx="7595671" cy="901481"/>
        </a:xfrm>
        <a:prstGeom prst="homePlate">
          <a:avLst/>
        </a:prstGeom>
      </dgm:spPr>
    </dgm:pt>
    <dgm:pt modelId="{E0250060-D067-4B47-9CD1-7D64373EF94C}" type="pres">
      <dgm:prSet presAssocID="{3F3B507A-4503-4B33-92DD-E386956AB7D5}" presName="spacing" presStyleCnt="0"/>
      <dgm:spPr/>
    </dgm:pt>
    <dgm:pt modelId="{BB8E7927-0DA4-462B-BA87-F1ECCFCA813F}" type="pres">
      <dgm:prSet presAssocID="{544BE733-057A-4471-B466-F4F6E342240B}" presName="composite" presStyleCnt="0"/>
      <dgm:spPr/>
    </dgm:pt>
    <dgm:pt modelId="{A0006100-25BB-45D3-82D6-C5F91DE19C62}" type="pres">
      <dgm:prSet presAssocID="{544BE733-057A-4471-B466-F4F6E342240B}" presName="imgShp" presStyleLbl="fgImgPlace1" presStyleIdx="3" presStyleCnt="4" custScaleX="82093" custScaleY="82093" custLinFactNeighborX="-52832" custLinFactNeighborY="15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pward trend"/>
        </a:ext>
      </dgm:extLst>
    </dgm:pt>
    <dgm:pt modelId="{69FABE3C-2FFB-4AF1-84A8-F9E451E61E81}" type="pres">
      <dgm:prSet presAssocID="{544BE733-057A-4471-B466-F4F6E342240B}" presName="txShp" presStyleLbl="node1" presStyleIdx="3" presStyleCnt="4">
        <dgm:presLayoutVars>
          <dgm:bulletEnabled val="1"/>
        </dgm:presLayoutVars>
      </dgm:prSet>
      <dgm:spPr>
        <a:xfrm rot="10800000">
          <a:off x="2098208" y="3481197"/>
          <a:ext cx="7595671" cy="901481"/>
        </a:xfrm>
        <a:prstGeom prst="homePlate">
          <a:avLst/>
        </a:prstGeom>
      </dgm:spPr>
    </dgm:pt>
  </dgm:ptLst>
  <dgm:cxnLst>
    <dgm:cxn modelId="{7E1D4D00-5277-4920-8EC9-B841845FD6A7}" srcId="{81D5AEDF-2997-4399-82F9-52739AAB8D85}" destId="{544BE733-057A-4471-B466-F4F6E342240B}" srcOrd="3" destOrd="0" parTransId="{ECB539F3-0F61-49BE-8368-8461CD86CF97}" sibTransId="{FF3A5CD5-A5C2-4B5F-8752-E6D552E4BE20}"/>
    <dgm:cxn modelId="{B76BF60A-2194-4DC6-BDCA-8812E71A39EE}" srcId="{81D5AEDF-2997-4399-82F9-52739AAB8D85}" destId="{DF7BF6D4-31E1-4756-A79E-9F7952892A42}" srcOrd="2" destOrd="0" parTransId="{B4E49BEB-A3AA-4984-81A9-B89A732604F8}" sibTransId="{3F3B507A-4503-4B33-92DD-E386956AB7D5}"/>
    <dgm:cxn modelId="{86A1E75B-8652-4D54-B4A0-72A08E219B92}" type="presOf" srcId="{544BE733-057A-4471-B466-F4F6E342240B}" destId="{69FABE3C-2FFB-4AF1-84A8-F9E451E61E81}" srcOrd="0" destOrd="0" presId="urn:microsoft.com/office/officeart/2005/8/layout/vList3"/>
    <dgm:cxn modelId="{92BCB35C-FC04-4245-8368-C0AF083A8C1C}" srcId="{81D5AEDF-2997-4399-82F9-52739AAB8D85}" destId="{926F90D5-C5EB-430F-AD2C-2C809DCCED79}" srcOrd="0" destOrd="0" parTransId="{471E9AC4-EFA2-4E70-90BE-269533D15D3D}" sibTransId="{D373663A-8DF5-4C78-9ECB-FB950F69488B}"/>
    <dgm:cxn modelId="{2AC8EA5D-B1D7-44A1-9C73-38A150EE4D82}" type="presOf" srcId="{926F90D5-C5EB-430F-AD2C-2C809DCCED79}" destId="{5FBC41B4-124E-4854-AF8A-C0F43E350A25}" srcOrd="0" destOrd="0" presId="urn:microsoft.com/office/officeart/2005/8/layout/vList3"/>
    <dgm:cxn modelId="{97A6FB51-281C-4895-9645-3E667D13F073}" srcId="{81D5AEDF-2997-4399-82F9-52739AAB8D85}" destId="{E3D558F2-322E-4A87-AEC4-E6D27D08D898}" srcOrd="1" destOrd="0" parTransId="{536E6B59-4AF7-45FD-8ADF-D3232BDC8DD1}" sibTransId="{E5D8D3E6-1A95-4E4B-A3B1-111D543C61F1}"/>
    <dgm:cxn modelId="{2E0E2B77-D901-4409-802B-B8702D9DA9CD}" type="presOf" srcId="{81D5AEDF-2997-4399-82F9-52739AAB8D85}" destId="{1613E87C-1B10-49B8-BC62-0DF123032679}" srcOrd="0" destOrd="0" presId="urn:microsoft.com/office/officeart/2005/8/layout/vList3"/>
    <dgm:cxn modelId="{3FC571B8-E24A-4C55-B156-60395B519792}" type="presOf" srcId="{E3D558F2-322E-4A87-AEC4-E6D27D08D898}" destId="{0B4E0D78-D88A-44BB-828B-1FC27037E4F5}" srcOrd="0" destOrd="0" presId="urn:microsoft.com/office/officeart/2005/8/layout/vList3"/>
    <dgm:cxn modelId="{4667C8C2-41D4-449F-A07B-89A35F0CE523}" type="presOf" srcId="{DF7BF6D4-31E1-4756-A79E-9F7952892A42}" destId="{0A9068E1-9F2E-4364-AC20-C8C45E729BCB}" srcOrd="0" destOrd="0" presId="urn:microsoft.com/office/officeart/2005/8/layout/vList3"/>
    <dgm:cxn modelId="{B1861F9D-50DC-4764-8C42-957021723D5B}" type="presParOf" srcId="{1613E87C-1B10-49B8-BC62-0DF123032679}" destId="{7AFFC163-F969-469B-B0EC-D9D8F4C623CE}" srcOrd="0" destOrd="0" presId="urn:microsoft.com/office/officeart/2005/8/layout/vList3"/>
    <dgm:cxn modelId="{4EB6AD12-ED4F-443F-879E-1BC40B6FC63E}" type="presParOf" srcId="{7AFFC163-F969-469B-B0EC-D9D8F4C623CE}" destId="{4B848F44-29EF-4D03-864A-5D21E4717FFF}" srcOrd="0" destOrd="0" presId="urn:microsoft.com/office/officeart/2005/8/layout/vList3"/>
    <dgm:cxn modelId="{49312FA5-37BB-4E25-B7B8-E2745352D69D}" type="presParOf" srcId="{7AFFC163-F969-469B-B0EC-D9D8F4C623CE}" destId="{5FBC41B4-124E-4854-AF8A-C0F43E350A25}" srcOrd="1" destOrd="0" presId="urn:microsoft.com/office/officeart/2005/8/layout/vList3"/>
    <dgm:cxn modelId="{F44D24F3-DF05-4BCC-BD7C-7A955A31A200}" type="presParOf" srcId="{1613E87C-1B10-49B8-BC62-0DF123032679}" destId="{89BED27A-91A6-467C-87DB-87D44CD6DAA2}" srcOrd="1" destOrd="0" presId="urn:microsoft.com/office/officeart/2005/8/layout/vList3"/>
    <dgm:cxn modelId="{51593B13-6130-4A42-BF2F-747A216A4FE4}" type="presParOf" srcId="{1613E87C-1B10-49B8-BC62-0DF123032679}" destId="{3801144B-E6D6-49B6-AB83-39A57D0C2E79}" srcOrd="2" destOrd="0" presId="urn:microsoft.com/office/officeart/2005/8/layout/vList3"/>
    <dgm:cxn modelId="{4F7F691F-FB60-4CFB-89F7-943F551EDB38}" type="presParOf" srcId="{3801144B-E6D6-49B6-AB83-39A57D0C2E79}" destId="{9FCDC785-820F-4603-8BCA-2AAF1F6A684C}" srcOrd="0" destOrd="0" presId="urn:microsoft.com/office/officeart/2005/8/layout/vList3"/>
    <dgm:cxn modelId="{FD267732-E708-4CDF-A5FB-2B8368C0164B}" type="presParOf" srcId="{3801144B-E6D6-49B6-AB83-39A57D0C2E79}" destId="{0B4E0D78-D88A-44BB-828B-1FC27037E4F5}" srcOrd="1" destOrd="0" presId="urn:microsoft.com/office/officeart/2005/8/layout/vList3"/>
    <dgm:cxn modelId="{6DC0358F-188C-48ED-87B6-1C009C886F3F}" type="presParOf" srcId="{1613E87C-1B10-49B8-BC62-0DF123032679}" destId="{A78F53EC-96FD-42E3-99DB-EECE5A3283DC}" srcOrd="3" destOrd="0" presId="urn:microsoft.com/office/officeart/2005/8/layout/vList3"/>
    <dgm:cxn modelId="{4CA17CD8-BBEA-4522-80E2-B49066E5A6CC}" type="presParOf" srcId="{1613E87C-1B10-49B8-BC62-0DF123032679}" destId="{E783EA35-CBA1-4A88-9A2F-8FA8567D277D}" srcOrd="4" destOrd="0" presId="urn:microsoft.com/office/officeart/2005/8/layout/vList3"/>
    <dgm:cxn modelId="{1ACAAD13-ECDB-4A29-BB87-1B44C895DA3F}" type="presParOf" srcId="{E783EA35-CBA1-4A88-9A2F-8FA8567D277D}" destId="{2836CF69-F443-4715-85B8-C0E4FE6FD75E}" srcOrd="0" destOrd="0" presId="urn:microsoft.com/office/officeart/2005/8/layout/vList3"/>
    <dgm:cxn modelId="{568E19C8-B865-47C6-A21A-62AEB5AF58FD}" type="presParOf" srcId="{E783EA35-CBA1-4A88-9A2F-8FA8567D277D}" destId="{0A9068E1-9F2E-4364-AC20-C8C45E729BCB}" srcOrd="1" destOrd="0" presId="urn:microsoft.com/office/officeart/2005/8/layout/vList3"/>
    <dgm:cxn modelId="{3D6EE2B2-929E-4F56-844F-7BB77DDFA154}" type="presParOf" srcId="{1613E87C-1B10-49B8-BC62-0DF123032679}" destId="{E0250060-D067-4B47-9CD1-7D64373EF94C}" srcOrd="5" destOrd="0" presId="urn:microsoft.com/office/officeart/2005/8/layout/vList3"/>
    <dgm:cxn modelId="{7BE1A0EF-E8E2-4AAF-90F8-7F13306DD3D6}" type="presParOf" srcId="{1613E87C-1B10-49B8-BC62-0DF123032679}" destId="{BB8E7927-0DA4-462B-BA87-F1ECCFCA813F}" srcOrd="6" destOrd="0" presId="urn:microsoft.com/office/officeart/2005/8/layout/vList3"/>
    <dgm:cxn modelId="{26321674-E9C5-43E4-8969-C3D6F10F1039}" type="presParOf" srcId="{BB8E7927-0DA4-462B-BA87-F1ECCFCA813F}" destId="{A0006100-25BB-45D3-82D6-C5F91DE19C62}" srcOrd="0" destOrd="0" presId="urn:microsoft.com/office/officeart/2005/8/layout/vList3"/>
    <dgm:cxn modelId="{43AF4D64-E5CE-4EB7-A933-693175020CAE}" type="presParOf" srcId="{BB8E7927-0DA4-462B-BA87-F1ECCFCA813F}" destId="{69FABE3C-2FFB-4AF1-84A8-F9E451E61E8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DD8CC75-216E-416C-8F8B-FC249022D6DA}" type="doc">
      <dgm:prSet loTypeId="urn:microsoft.com/office/officeart/2005/8/layout/process1" loCatId="process" qsTypeId="urn:microsoft.com/office/officeart/2005/8/quickstyle/simple1" qsCatId="simple" csTypeId="urn:microsoft.com/office/officeart/2005/8/colors/accent6_2" csCatId="accent6" phldr="1"/>
      <dgm:spPr/>
    </dgm:pt>
    <dgm:pt modelId="{FA1A6AB0-0884-4120-9982-2F06114CC96A}">
      <dgm:prSet phldrT="[Text]" custT="1"/>
      <dgm:spPr>
        <a:solidFill>
          <a:srgbClr val="9F5749"/>
        </a:solidFill>
      </dgm:spPr>
      <dgm:t>
        <a:bodyPr/>
        <a:lstStyle/>
        <a:p>
          <a:r>
            <a:rPr lang="en-US" sz="2000" b="1" dirty="0">
              <a:latin typeface="Arial" panose="020B0604020202020204" pitchFamily="34" charset="0"/>
              <a:cs typeface="Arial" panose="020B0604020202020204" pitchFamily="34" charset="0"/>
            </a:rPr>
            <a:t>Department of Housing and Community Development</a:t>
          </a:r>
        </a:p>
        <a:p>
          <a:endParaRPr lang="en-US" sz="2000" b="1"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HCD determines and distributes the State’s housing need to all the regional councils of government</a:t>
          </a:r>
        </a:p>
      </dgm:t>
    </dgm:pt>
    <dgm:pt modelId="{20985AB0-3946-4428-8543-C61B48050390}" type="parTrans" cxnId="{ABCE98C6-FD84-458B-900A-B2A024AA3526}">
      <dgm:prSet/>
      <dgm:spPr/>
      <dgm:t>
        <a:bodyPr/>
        <a:lstStyle/>
        <a:p>
          <a:endParaRPr lang="en-US" sz="2000">
            <a:latin typeface="Arial" panose="020B0604020202020204" pitchFamily="34" charset="0"/>
            <a:cs typeface="Arial" panose="020B0604020202020204" pitchFamily="34" charset="0"/>
          </a:endParaRPr>
        </a:p>
      </dgm:t>
    </dgm:pt>
    <dgm:pt modelId="{199737ED-8D19-4BEE-A31F-F902FBECC20E}" type="sibTrans" cxnId="{ABCE98C6-FD84-458B-900A-B2A024AA3526}">
      <dgm:prSet custT="1"/>
      <dgm:spPr>
        <a:solidFill>
          <a:srgbClr val="D0CECE"/>
        </a:solidFill>
      </dgm:spPr>
      <dgm:t>
        <a:bodyPr/>
        <a:lstStyle/>
        <a:p>
          <a:endParaRPr lang="en-US" sz="2000" dirty="0">
            <a:latin typeface="Arial" panose="020B0604020202020204" pitchFamily="34" charset="0"/>
            <a:cs typeface="Arial" panose="020B0604020202020204" pitchFamily="34" charset="0"/>
          </a:endParaRPr>
        </a:p>
      </dgm:t>
    </dgm:pt>
    <dgm:pt modelId="{DA52304D-F98C-4452-B5C1-9CF34CE2B110}">
      <dgm:prSet phldrT="[Text]" custT="1"/>
      <dgm:spPr>
        <a:solidFill>
          <a:srgbClr val="9F5749"/>
        </a:solidFill>
      </dgm:spPr>
      <dgm:t>
        <a:bodyPr/>
        <a:lstStyle/>
        <a:p>
          <a:pPr>
            <a:lnSpc>
              <a:spcPct val="100000"/>
            </a:lnSpc>
          </a:pPr>
          <a:r>
            <a:rPr lang="en-US" sz="2400" b="1" dirty="0">
              <a:latin typeface="Arial" panose="020B0604020202020204" pitchFamily="34" charset="0"/>
              <a:cs typeface="Arial" panose="020B0604020202020204" pitchFamily="34" charset="0"/>
            </a:rPr>
            <a:t>San Benito County RHNA</a:t>
          </a:r>
        </a:p>
        <a:p>
          <a:pPr>
            <a:lnSpc>
              <a:spcPct val="100000"/>
            </a:lnSpc>
          </a:pPr>
          <a:r>
            <a:rPr lang="en-US" sz="2400" b="1" dirty="0">
              <a:latin typeface="Arial" panose="020B0604020202020204" pitchFamily="34" charset="0"/>
              <a:cs typeface="Arial" panose="020B0604020202020204" pitchFamily="34" charset="0"/>
            </a:rPr>
            <a:t>2023-2031</a:t>
          </a:r>
        </a:p>
        <a:p>
          <a:pPr>
            <a:lnSpc>
              <a:spcPct val="90000"/>
            </a:lnSpc>
          </a:pPr>
          <a:br>
            <a:rPr lang="en-US" sz="2400"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754 units</a:t>
          </a:r>
        </a:p>
      </dgm:t>
    </dgm:pt>
    <dgm:pt modelId="{0636644A-4812-464F-B626-49DEF7E1FDC4}" type="parTrans" cxnId="{35445B12-A740-48AA-AE8D-15226E3BEBFE}">
      <dgm:prSet/>
      <dgm:spPr/>
      <dgm:t>
        <a:bodyPr/>
        <a:lstStyle/>
        <a:p>
          <a:endParaRPr lang="en-US" sz="2000">
            <a:latin typeface="Arial" panose="020B0604020202020204" pitchFamily="34" charset="0"/>
            <a:cs typeface="Arial" panose="020B0604020202020204" pitchFamily="34" charset="0"/>
          </a:endParaRPr>
        </a:p>
      </dgm:t>
    </dgm:pt>
    <dgm:pt modelId="{5C4FD5E3-989F-4ED0-96FD-25581D1FDEF1}" type="sibTrans" cxnId="{35445B12-A740-48AA-AE8D-15226E3BEBFE}">
      <dgm:prSet/>
      <dgm:spPr/>
      <dgm:t>
        <a:bodyPr/>
        <a:lstStyle/>
        <a:p>
          <a:endParaRPr lang="en-US" sz="2000">
            <a:latin typeface="Arial" panose="020B0604020202020204" pitchFamily="34" charset="0"/>
            <a:cs typeface="Arial" panose="020B0604020202020204" pitchFamily="34" charset="0"/>
          </a:endParaRPr>
        </a:p>
      </dgm:t>
    </dgm:pt>
    <dgm:pt modelId="{AC23E3A3-AF40-4D92-B350-81459B2FB613}">
      <dgm:prSet phldrT="[Text]" custT="1"/>
      <dgm:spPr>
        <a:solidFill>
          <a:srgbClr val="9F5749"/>
        </a:solidFill>
      </dgm:spPr>
      <dgm:t>
        <a:bodyPr/>
        <a:lstStyle/>
        <a:p>
          <a:r>
            <a:rPr lang="en-US" sz="2000" b="1" dirty="0">
              <a:latin typeface="Arial" panose="020B0604020202020204" pitchFamily="34" charset="0"/>
              <a:cs typeface="Arial" panose="020B0604020202020204" pitchFamily="34" charset="0"/>
            </a:rPr>
            <a:t>San Benito Council of Governments (SBCOG)</a:t>
          </a:r>
        </a:p>
        <a:p>
          <a:br>
            <a:rPr lang="en-US" sz="2000"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SBCOG develops methodology to determine                   “fair share” distribution of the region’s housing need to local jurisdictions</a:t>
          </a:r>
        </a:p>
      </dgm:t>
    </dgm:pt>
    <dgm:pt modelId="{12108338-653B-4E21-AAEF-86B311D51756}" type="parTrans" cxnId="{5811B8B2-FB40-4FA3-BEF0-A34C7A93B4FA}">
      <dgm:prSet/>
      <dgm:spPr/>
      <dgm:t>
        <a:bodyPr/>
        <a:lstStyle/>
        <a:p>
          <a:endParaRPr lang="en-US" sz="2000">
            <a:latin typeface="Arial" panose="020B0604020202020204" pitchFamily="34" charset="0"/>
            <a:cs typeface="Arial" panose="020B0604020202020204" pitchFamily="34" charset="0"/>
          </a:endParaRPr>
        </a:p>
      </dgm:t>
    </dgm:pt>
    <dgm:pt modelId="{AC2D9C30-1828-4C9A-B2C4-CFC4FF74788C}" type="sibTrans" cxnId="{5811B8B2-FB40-4FA3-BEF0-A34C7A93B4FA}">
      <dgm:prSet custT="1"/>
      <dgm:spPr>
        <a:solidFill>
          <a:srgbClr val="D0CECE"/>
        </a:solidFill>
      </dgm:spPr>
      <dgm:t>
        <a:bodyPr/>
        <a:lstStyle/>
        <a:p>
          <a:endParaRPr lang="en-US" sz="2000" dirty="0">
            <a:latin typeface="Arial" panose="020B0604020202020204" pitchFamily="34" charset="0"/>
            <a:cs typeface="Arial" panose="020B0604020202020204" pitchFamily="34" charset="0"/>
          </a:endParaRPr>
        </a:p>
      </dgm:t>
    </dgm:pt>
    <dgm:pt modelId="{65A88D2E-BBE9-49F4-AC47-646341E1FE5C}" type="pres">
      <dgm:prSet presAssocID="{5DD8CC75-216E-416C-8F8B-FC249022D6DA}" presName="Name0" presStyleCnt="0">
        <dgm:presLayoutVars>
          <dgm:dir/>
          <dgm:resizeHandles val="exact"/>
        </dgm:presLayoutVars>
      </dgm:prSet>
      <dgm:spPr/>
    </dgm:pt>
    <dgm:pt modelId="{F3DE5308-4BF4-4300-A4ED-461DBC513DFA}" type="pres">
      <dgm:prSet presAssocID="{FA1A6AB0-0884-4120-9982-2F06114CC96A}" presName="node" presStyleLbl="node1" presStyleIdx="0" presStyleCnt="3">
        <dgm:presLayoutVars>
          <dgm:bulletEnabled val="1"/>
        </dgm:presLayoutVars>
      </dgm:prSet>
      <dgm:spPr/>
    </dgm:pt>
    <dgm:pt modelId="{F81D7674-0F35-47C7-AC5E-2ED19207F6E9}" type="pres">
      <dgm:prSet presAssocID="{199737ED-8D19-4BEE-A31F-F902FBECC20E}" presName="sibTrans" presStyleLbl="sibTrans2D1" presStyleIdx="0" presStyleCnt="2"/>
      <dgm:spPr/>
    </dgm:pt>
    <dgm:pt modelId="{FFCBFF8C-B2FC-48BC-A737-3DCA39B7CA99}" type="pres">
      <dgm:prSet presAssocID="{199737ED-8D19-4BEE-A31F-F902FBECC20E}" presName="connectorText" presStyleLbl="sibTrans2D1" presStyleIdx="0" presStyleCnt="2"/>
      <dgm:spPr/>
    </dgm:pt>
    <dgm:pt modelId="{299BB227-AA48-4867-B7FD-F24564BEB883}" type="pres">
      <dgm:prSet presAssocID="{AC23E3A3-AF40-4D92-B350-81459B2FB613}" presName="node" presStyleLbl="node1" presStyleIdx="1" presStyleCnt="3">
        <dgm:presLayoutVars>
          <dgm:bulletEnabled val="1"/>
        </dgm:presLayoutVars>
      </dgm:prSet>
      <dgm:spPr/>
    </dgm:pt>
    <dgm:pt modelId="{3B6F6B27-FF6E-45D3-A5D8-3D23F090FBE8}" type="pres">
      <dgm:prSet presAssocID="{AC2D9C30-1828-4C9A-B2C4-CFC4FF74788C}" presName="sibTrans" presStyleLbl="sibTrans2D1" presStyleIdx="1" presStyleCnt="2"/>
      <dgm:spPr/>
    </dgm:pt>
    <dgm:pt modelId="{5E7653DF-97C4-479D-8B22-A30493A8C9EC}" type="pres">
      <dgm:prSet presAssocID="{AC2D9C30-1828-4C9A-B2C4-CFC4FF74788C}" presName="connectorText" presStyleLbl="sibTrans2D1" presStyleIdx="1" presStyleCnt="2"/>
      <dgm:spPr/>
    </dgm:pt>
    <dgm:pt modelId="{911E2415-BB39-49DF-8C2D-F70FC96D6303}" type="pres">
      <dgm:prSet presAssocID="{DA52304D-F98C-4452-B5C1-9CF34CE2B110}" presName="node" presStyleLbl="node1" presStyleIdx="2" presStyleCnt="3">
        <dgm:presLayoutVars>
          <dgm:bulletEnabled val="1"/>
        </dgm:presLayoutVars>
      </dgm:prSet>
      <dgm:spPr/>
    </dgm:pt>
  </dgm:ptLst>
  <dgm:cxnLst>
    <dgm:cxn modelId="{35445B12-A740-48AA-AE8D-15226E3BEBFE}" srcId="{5DD8CC75-216E-416C-8F8B-FC249022D6DA}" destId="{DA52304D-F98C-4452-B5C1-9CF34CE2B110}" srcOrd="2" destOrd="0" parTransId="{0636644A-4812-464F-B626-49DEF7E1FDC4}" sibTransId="{5C4FD5E3-989F-4ED0-96FD-25581D1FDEF1}"/>
    <dgm:cxn modelId="{010CB519-6AE2-4267-BC02-871A5DF51742}" type="presOf" srcId="{AC2D9C30-1828-4C9A-B2C4-CFC4FF74788C}" destId="{5E7653DF-97C4-479D-8B22-A30493A8C9EC}" srcOrd="1" destOrd="0" presId="urn:microsoft.com/office/officeart/2005/8/layout/process1"/>
    <dgm:cxn modelId="{F9AC861C-81F3-42D2-958B-83063DA69869}" type="presOf" srcId="{AC2D9C30-1828-4C9A-B2C4-CFC4FF74788C}" destId="{3B6F6B27-FF6E-45D3-A5D8-3D23F090FBE8}" srcOrd="0" destOrd="0" presId="urn:microsoft.com/office/officeart/2005/8/layout/process1"/>
    <dgm:cxn modelId="{0BA5C827-520A-4A6E-8170-594D3C6920AF}" type="presOf" srcId="{199737ED-8D19-4BEE-A31F-F902FBECC20E}" destId="{F81D7674-0F35-47C7-AC5E-2ED19207F6E9}" srcOrd="0" destOrd="0" presId="urn:microsoft.com/office/officeart/2005/8/layout/process1"/>
    <dgm:cxn modelId="{8651DA42-0563-4F8A-81D4-B75D00B98860}" type="presOf" srcId="{199737ED-8D19-4BEE-A31F-F902FBECC20E}" destId="{FFCBFF8C-B2FC-48BC-A737-3DCA39B7CA99}" srcOrd="1" destOrd="0" presId="urn:microsoft.com/office/officeart/2005/8/layout/process1"/>
    <dgm:cxn modelId="{5811B8B2-FB40-4FA3-BEF0-A34C7A93B4FA}" srcId="{5DD8CC75-216E-416C-8F8B-FC249022D6DA}" destId="{AC23E3A3-AF40-4D92-B350-81459B2FB613}" srcOrd="1" destOrd="0" parTransId="{12108338-653B-4E21-AAEF-86B311D51756}" sibTransId="{AC2D9C30-1828-4C9A-B2C4-CFC4FF74788C}"/>
    <dgm:cxn modelId="{ABCE98C6-FD84-458B-900A-B2A024AA3526}" srcId="{5DD8CC75-216E-416C-8F8B-FC249022D6DA}" destId="{FA1A6AB0-0884-4120-9982-2F06114CC96A}" srcOrd="0" destOrd="0" parTransId="{20985AB0-3946-4428-8543-C61B48050390}" sibTransId="{199737ED-8D19-4BEE-A31F-F902FBECC20E}"/>
    <dgm:cxn modelId="{9801D4C6-B75E-47C1-B305-659E305159D6}" type="presOf" srcId="{FA1A6AB0-0884-4120-9982-2F06114CC96A}" destId="{F3DE5308-4BF4-4300-A4ED-461DBC513DFA}" srcOrd="0" destOrd="0" presId="urn:microsoft.com/office/officeart/2005/8/layout/process1"/>
    <dgm:cxn modelId="{2BFD46DA-C081-448E-85E0-8F926B379B27}" type="presOf" srcId="{DA52304D-F98C-4452-B5C1-9CF34CE2B110}" destId="{911E2415-BB39-49DF-8C2D-F70FC96D6303}" srcOrd="0" destOrd="0" presId="urn:microsoft.com/office/officeart/2005/8/layout/process1"/>
    <dgm:cxn modelId="{A73EC4F0-239A-44B1-8E53-518EC1DB0E75}" type="presOf" srcId="{5DD8CC75-216E-416C-8F8B-FC249022D6DA}" destId="{65A88D2E-BBE9-49F4-AC47-646341E1FE5C}" srcOrd="0" destOrd="0" presId="urn:microsoft.com/office/officeart/2005/8/layout/process1"/>
    <dgm:cxn modelId="{899DC0F4-41E2-40E8-A02A-73722DA66878}" type="presOf" srcId="{AC23E3A3-AF40-4D92-B350-81459B2FB613}" destId="{299BB227-AA48-4867-B7FD-F24564BEB883}" srcOrd="0" destOrd="0" presId="urn:microsoft.com/office/officeart/2005/8/layout/process1"/>
    <dgm:cxn modelId="{98ED3761-C0AD-4F73-950A-F5FC54DBABE8}" type="presParOf" srcId="{65A88D2E-BBE9-49F4-AC47-646341E1FE5C}" destId="{F3DE5308-4BF4-4300-A4ED-461DBC513DFA}" srcOrd="0" destOrd="0" presId="urn:microsoft.com/office/officeart/2005/8/layout/process1"/>
    <dgm:cxn modelId="{1104333F-3BDF-4B78-B671-110FB996AB08}" type="presParOf" srcId="{65A88D2E-BBE9-49F4-AC47-646341E1FE5C}" destId="{F81D7674-0F35-47C7-AC5E-2ED19207F6E9}" srcOrd="1" destOrd="0" presId="urn:microsoft.com/office/officeart/2005/8/layout/process1"/>
    <dgm:cxn modelId="{3021FE18-4294-43E6-93D7-4B49A126C418}" type="presParOf" srcId="{F81D7674-0F35-47C7-AC5E-2ED19207F6E9}" destId="{FFCBFF8C-B2FC-48BC-A737-3DCA39B7CA99}" srcOrd="0" destOrd="0" presId="urn:microsoft.com/office/officeart/2005/8/layout/process1"/>
    <dgm:cxn modelId="{679CEFF4-5C25-432A-9531-21EB2FC3A49C}" type="presParOf" srcId="{65A88D2E-BBE9-49F4-AC47-646341E1FE5C}" destId="{299BB227-AA48-4867-B7FD-F24564BEB883}" srcOrd="2" destOrd="0" presId="urn:microsoft.com/office/officeart/2005/8/layout/process1"/>
    <dgm:cxn modelId="{E40BC468-1094-4746-AEAE-BCA2CDB13238}" type="presParOf" srcId="{65A88D2E-BBE9-49F4-AC47-646341E1FE5C}" destId="{3B6F6B27-FF6E-45D3-A5D8-3D23F090FBE8}" srcOrd="3" destOrd="0" presId="urn:microsoft.com/office/officeart/2005/8/layout/process1"/>
    <dgm:cxn modelId="{54395E4E-2D4C-4D39-BCEB-678795E22A0E}" type="presParOf" srcId="{3B6F6B27-FF6E-45D3-A5D8-3D23F090FBE8}" destId="{5E7653DF-97C4-479D-8B22-A30493A8C9EC}" srcOrd="0" destOrd="0" presId="urn:microsoft.com/office/officeart/2005/8/layout/process1"/>
    <dgm:cxn modelId="{FFF9706E-57A4-4F6F-BAF2-40A943BD1ED5}" type="presParOf" srcId="{65A88D2E-BBE9-49F4-AC47-646341E1FE5C}" destId="{911E2415-BB39-49DF-8C2D-F70FC96D63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64D6E-6791-4459-9D63-863BF6E81954}">
      <dsp:nvSpPr>
        <dsp:cNvPr id="0" name=""/>
        <dsp:cNvSpPr/>
      </dsp:nvSpPr>
      <dsp:spPr>
        <a:xfrm>
          <a:off x="0" y="1375278"/>
          <a:ext cx="11829288" cy="1833704"/>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574FA-7EBB-4804-B2E9-708FB50FC47B}">
      <dsp:nvSpPr>
        <dsp:cNvPr id="0" name=""/>
        <dsp:cNvSpPr/>
      </dsp:nvSpPr>
      <dsp:spPr>
        <a:xfrm>
          <a:off x="4886" y="31227"/>
          <a:ext cx="1511836" cy="183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dirty="0"/>
            <a:t>Kick-Off Meeting and Revising Project Schedule</a:t>
          </a:r>
        </a:p>
        <a:p>
          <a:pPr marL="0" lvl="0" indent="0" algn="ctr" defTabSz="577850">
            <a:lnSpc>
              <a:spcPct val="90000"/>
            </a:lnSpc>
            <a:spcBef>
              <a:spcPct val="0"/>
            </a:spcBef>
            <a:spcAft>
              <a:spcPct val="35000"/>
            </a:spcAft>
            <a:buNone/>
          </a:pPr>
          <a:r>
            <a:rPr lang="en-US" sz="1300" b="0" kern="1200" dirty="0"/>
            <a:t>June 2023</a:t>
          </a:r>
        </a:p>
      </dsp:txBody>
      <dsp:txXfrm>
        <a:off x="4886" y="31227"/>
        <a:ext cx="1511836" cy="1833704"/>
      </dsp:txXfrm>
    </dsp:sp>
    <dsp:sp modelId="{B1FA130B-ECE4-4A91-A0D8-7D7706171166}">
      <dsp:nvSpPr>
        <dsp:cNvPr id="0" name=""/>
        <dsp:cNvSpPr/>
      </dsp:nvSpPr>
      <dsp:spPr>
        <a:xfrm>
          <a:off x="531591" y="2062917"/>
          <a:ext cx="458426" cy="458426"/>
        </a:xfrm>
        <a:prstGeom prst="ellipse">
          <a:avLst/>
        </a:prstGeom>
        <a:solidFill>
          <a:srgbClr val="6787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DD123-CBD4-423F-8380-E4E85976C709}">
      <dsp:nvSpPr>
        <dsp:cNvPr id="0" name=""/>
        <dsp:cNvSpPr/>
      </dsp:nvSpPr>
      <dsp:spPr>
        <a:xfrm>
          <a:off x="1542455" y="2750557"/>
          <a:ext cx="1325278" cy="183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Begin Assessing Current Housing Element</a:t>
          </a:r>
        </a:p>
        <a:p>
          <a:pPr marL="0" lvl="0" indent="0" algn="ctr" defTabSz="577850">
            <a:lnSpc>
              <a:spcPct val="90000"/>
            </a:lnSpc>
            <a:spcBef>
              <a:spcPct val="0"/>
            </a:spcBef>
            <a:spcAft>
              <a:spcPct val="35000"/>
            </a:spcAft>
            <a:buNone/>
          </a:pPr>
          <a:r>
            <a:rPr lang="en-US" sz="1300" b="0" kern="1200" dirty="0">
              <a:solidFill>
                <a:prstClr val="black">
                  <a:hueOff val="0"/>
                  <a:satOff val="0"/>
                  <a:lumOff val="0"/>
                  <a:alphaOff val="0"/>
                </a:prstClr>
              </a:solidFill>
              <a:latin typeface="Calibri" panose="020F0502020204030204"/>
              <a:ea typeface="+mn-ea"/>
              <a:cs typeface="+mn-cs"/>
            </a:rPr>
            <a:t>June 2023</a:t>
          </a:r>
        </a:p>
      </dsp:txBody>
      <dsp:txXfrm>
        <a:off x="1542455" y="2750557"/>
        <a:ext cx="1325278" cy="1833704"/>
      </dsp:txXfrm>
    </dsp:sp>
    <dsp:sp modelId="{7FE1B402-1A07-4AD7-A0C2-B3397989E53D}">
      <dsp:nvSpPr>
        <dsp:cNvPr id="0" name=""/>
        <dsp:cNvSpPr/>
      </dsp:nvSpPr>
      <dsp:spPr>
        <a:xfrm>
          <a:off x="1975881" y="2062917"/>
          <a:ext cx="458426" cy="458426"/>
        </a:xfrm>
        <a:prstGeom prst="ellipse">
          <a:avLst/>
        </a:prstGeom>
        <a:solidFill>
          <a:srgbClr val="6787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4864E-CCD0-4405-A6DB-5CD2F9BDD505}">
      <dsp:nvSpPr>
        <dsp:cNvPr id="0" name=""/>
        <dsp:cNvSpPr/>
      </dsp:nvSpPr>
      <dsp:spPr>
        <a:xfrm>
          <a:off x="2893466" y="31227"/>
          <a:ext cx="1302006" cy="183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Virtual Community Workshop # 1  </a:t>
          </a:r>
          <a:r>
            <a:rPr lang="en-US" sz="1300" b="0" kern="1200" dirty="0">
              <a:solidFill>
                <a:prstClr val="black">
                  <a:hueOff val="0"/>
                  <a:satOff val="0"/>
                  <a:lumOff val="0"/>
                  <a:alphaOff val="0"/>
                </a:prstClr>
              </a:solidFill>
              <a:latin typeface="Calibri" panose="020F0502020204030204"/>
              <a:ea typeface="+mn-ea"/>
              <a:cs typeface="+mn-cs"/>
            </a:rPr>
            <a:t>August 2023</a:t>
          </a:r>
        </a:p>
      </dsp:txBody>
      <dsp:txXfrm>
        <a:off x="2893466" y="31227"/>
        <a:ext cx="1302006" cy="1833704"/>
      </dsp:txXfrm>
    </dsp:sp>
    <dsp:sp modelId="{039E577B-DCF6-4EA1-9D63-7F6332144BA5}">
      <dsp:nvSpPr>
        <dsp:cNvPr id="0" name=""/>
        <dsp:cNvSpPr/>
      </dsp:nvSpPr>
      <dsp:spPr>
        <a:xfrm>
          <a:off x="3315256" y="2062917"/>
          <a:ext cx="458426" cy="458426"/>
        </a:xfrm>
        <a:prstGeom prst="ellipse">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AAF5A-6134-4A11-B9D6-137D61FB5E3D}">
      <dsp:nvSpPr>
        <dsp:cNvPr id="0" name=""/>
        <dsp:cNvSpPr/>
      </dsp:nvSpPr>
      <dsp:spPr>
        <a:xfrm>
          <a:off x="4221204" y="2750557"/>
          <a:ext cx="1507524" cy="183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Administrative Review Draft</a:t>
          </a:r>
          <a:br>
            <a:rPr lang="en-US" sz="1300" b="1" kern="1200" dirty="0">
              <a:solidFill>
                <a:prstClr val="black">
                  <a:hueOff val="0"/>
                  <a:satOff val="0"/>
                  <a:lumOff val="0"/>
                  <a:alphaOff val="0"/>
                </a:prstClr>
              </a:solidFill>
              <a:latin typeface="Calibri" panose="020F0502020204030204"/>
              <a:ea typeface="+mn-ea"/>
              <a:cs typeface="+mn-cs"/>
            </a:rPr>
          </a:br>
          <a:r>
            <a:rPr lang="en-US" sz="1300" b="0" kern="1200" dirty="0">
              <a:solidFill>
                <a:prstClr val="black">
                  <a:hueOff val="0"/>
                  <a:satOff val="0"/>
                  <a:lumOff val="0"/>
                  <a:alphaOff val="0"/>
                </a:prstClr>
              </a:solidFill>
              <a:latin typeface="Calibri" panose="020F0502020204030204"/>
              <a:ea typeface="+mn-ea"/>
              <a:cs typeface="+mn-cs"/>
            </a:rPr>
            <a:t>October-December 2023</a:t>
          </a:r>
        </a:p>
      </dsp:txBody>
      <dsp:txXfrm>
        <a:off x="4221204" y="2750557"/>
        <a:ext cx="1507524" cy="1833704"/>
      </dsp:txXfrm>
    </dsp:sp>
    <dsp:sp modelId="{53D007AB-325A-4693-BA68-1729040AFAB2}">
      <dsp:nvSpPr>
        <dsp:cNvPr id="0" name=""/>
        <dsp:cNvSpPr/>
      </dsp:nvSpPr>
      <dsp:spPr>
        <a:xfrm>
          <a:off x="4745753" y="2062917"/>
          <a:ext cx="458426" cy="458426"/>
        </a:xfrm>
        <a:prstGeom prst="ellipse">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6DDDE-077D-4B9B-AD78-1E7B018CE71E}">
      <dsp:nvSpPr>
        <dsp:cNvPr id="0" name=""/>
        <dsp:cNvSpPr/>
      </dsp:nvSpPr>
      <dsp:spPr>
        <a:xfrm>
          <a:off x="5754461" y="0"/>
          <a:ext cx="1015880" cy="183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PC/CC Study Session</a:t>
          </a:r>
          <a:br>
            <a:rPr lang="en-US" sz="1300" b="1" kern="1200" dirty="0">
              <a:solidFill>
                <a:prstClr val="black">
                  <a:hueOff val="0"/>
                  <a:satOff val="0"/>
                  <a:lumOff val="0"/>
                  <a:alphaOff val="0"/>
                </a:prstClr>
              </a:solidFill>
              <a:latin typeface="Calibri" panose="020F0502020204030204"/>
              <a:ea typeface="+mn-ea"/>
              <a:cs typeface="+mn-cs"/>
            </a:rPr>
          </a:br>
          <a:r>
            <a:rPr lang="en-US" sz="1300" b="0" kern="1200" dirty="0">
              <a:solidFill>
                <a:prstClr val="black">
                  <a:hueOff val="0"/>
                  <a:satOff val="0"/>
                  <a:lumOff val="0"/>
                  <a:alphaOff val="0"/>
                </a:prstClr>
              </a:solidFill>
              <a:latin typeface="Calibri" panose="020F0502020204030204"/>
              <a:ea typeface="+mn-ea"/>
              <a:cs typeface="+mn-cs"/>
            </a:rPr>
            <a:t>December 2023</a:t>
          </a:r>
        </a:p>
      </dsp:txBody>
      <dsp:txXfrm>
        <a:off x="5754461" y="0"/>
        <a:ext cx="1015880" cy="1833704"/>
      </dsp:txXfrm>
    </dsp:sp>
    <dsp:sp modelId="{357B05B5-8AAB-4793-8685-0AC538423C5C}">
      <dsp:nvSpPr>
        <dsp:cNvPr id="0" name=""/>
        <dsp:cNvSpPr/>
      </dsp:nvSpPr>
      <dsp:spPr>
        <a:xfrm>
          <a:off x="6033188" y="2062917"/>
          <a:ext cx="458426" cy="458426"/>
        </a:xfrm>
        <a:prstGeom prst="ellipse">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659FF-C6F7-4F51-813D-C1A2231BB4D5}">
      <dsp:nvSpPr>
        <dsp:cNvPr id="0" name=""/>
        <dsp:cNvSpPr/>
      </dsp:nvSpPr>
      <dsp:spPr>
        <a:xfrm>
          <a:off x="6796073" y="2750557"/>
          <a:ext cx="1295434" cy="183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Public Review Draft</a:t>
          </a:r>
          <a:br>
            <a:rPr lang="en-US" sz="1300" b="1" kern="1200" dirty="0">
              <a:solidFill>
                <a:prstClr val="black">
                  <a:hueOff val="0"/>
                  <a:satOff val="0"/>
                  <a:lumOff val="0"/>
                  <a:alphaOff val="0"/>
                </a:prstClr>
              </a:solidFill>
              <a:latin typeface="Calibri" panose="020F0502020204030204"/>
              <a:ea typeface="+mn-ea"/>
              <a:cs typeface="+mn-cs"/>
            </a:rPr>
          </a:br>
          <a:r>
            <a:rPr lang="en-US" sz="1300" b="0" kern="1200" dirty="0">
              <a:solidFill>
                <a:prstClr val="black">
                  <a:hueOff val="0"/>
                  <a:satOff val="0"/>
                  <a:lumOff val="0"/>
                  <a:alphaOff val="0"/>
                </a:prstClr>
              </a:solidFill>
              <a:latin typeface="Calibri" panose="020F0502020204030204"/>
              <a:ea typeface="+mn-ea"/>
              <a:cs typeface="+mn-cs"/>
            </a:rPr>
            <a:t>December 2023 – January 2024</a:t>
          </a:r>
        </a:p>
      </dsp:txBody>
      <dsp:txXfrm>
        <a:off x="6796073" y="2750557"/>
        <a:ext cx="1295434" cy="1833704"/>
      </dsp:txXfrm>
    </dsp:sp>
    <dsp:sp modelId="{4DF0C607-2B67-49ED-BEB5-E33F0CD43811}">
      <dsp:nvSpPr>
        <dsp:cNvPr id="0" name=""/>
        <dsp:cNvSpPr/>
      </dsp:nvSpPr>
      <dsp:spPr>
        <a:xfrm>
          <a:off x="7214577" y="2062917"/>
          <a:ext cx="458426" cy="458426"/>
        </a:xfrm>
        <a:prstGeom prst="ellipse">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795A7-3606-4C76-B53D-750B04CCEE9F}">
      <dsp:nvSpPr>
        <dsp:cNvPr id="0" name=""/>
        <dsp:cNvSpPr/>
      </dsp:nvSpPr>
      <dsp:spPr>
        <a:xfrm>
          <a:off x="8117240" y="0"/>
          <a:ext cx="1295058" cy="183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Virtual Community Workshop #2</a:t>
          </a:r>
        </a:p>
        <a:p>
          <a:pPr marL="0" lvl="0" indent="0" algn="ctr" defTabSz="577850">
            <a:lnSpc>
              <a:spcPct val="90000"/>
            </a:lnSpc>
            <a:spcBef>
              <a:spcPct val="0"/>
            </a:spcBef>
            <a:spcAft>
              <a:spcPct val="35000"/>
            </a:spcAft>
            <a:buNone/>
          </a:pPr>
          <a:r>
            <a:rPr lang="en-US" sz="1300" b="0" kern="1200" dirty="0">
              <a:solidFill>
                <a:prstClr val="black">
                  <a:hueOff val="0"/>
                  <a:satOff val="0"/>
                  <a:lumOff val="0"/>
                  <a:alphaOff val="0"/>
                </a:prstClr>
              </a:solidFill>
              <a:latin typeface="Calibri" panose="020F0502020204030204"/>
              <a:ea typeface="+mn-ea"/>
              <a:cs typeface="+mn-cs"/>
            </a:rPr>
            <a:t>December 2023 – January 2024</a:t>
          </a:r>
        </a:p>
      </dsp:txBody>
      <dsp:txXfrm>
        <a:off x="8117240" y="0"/>
        <a:ext cx="1295058" cy="1833704"/>
      </dsp:txXfrm>
    </dsp:sp>
    <dsp:sp modelId="{BAAF0706-99B5-4E13-AF32-FA8D76089779}">
      <dsp:nvSpPr>
        <dsp:cNvPr id="0" name=""/>
        <dsp:cNvSpPr/>
      </dsp:nvSpPr>
      <dsp:spPr>
        <a:xfrm>
          <a:off x="8535556" y="2062917"/>
          <a:ext cx="458426" cy="458426"/>
        </a:xfrm>
        <a:prstGeom prst="ellipse">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45B84-5C34-44B6-A37B-B007B2C7825E}">
      <dsp:nvSpPr>
        <dsp:cNvPr id="0" name=""/>
        <dsp:cNvSpPr/>
      </dsp:nvSpPr>
      <dsp:spPr>
        <a:xfrm>
          <a:off x="9438031" y="2750557"/>
          <a:ext cx="1203441" cy="183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HCD Submittal Draft</a:t>
          </a:r>
        </a:p>
        <a:p>
          <a:pPr marL="0" lvl="0" indent="0" algn="ctr" defTabSz="577850">
            <a:lnSpc>
              <a:spcPct val="90000"/>
            </a:lnSpc>
            <a:spcBef>
              <a:spcPct val="0"/>
            </a:spcBef>
            <a:spcAft>
              <a:spcPct val="35000"/>
            </a:spcAft>
            <a:buNone/>
          </a:pPr>
          <a:r>
            <a:rPr lang="en-US" sz="1300" b="0" kern="1200" dirty="0">
              <a:solidFill>
                <a:prstClr val="black">
                  <a:hueOff val="0"/>
                  <a:satOff val="0"/>
                  <a:lumOff val="0"/>
                  <a:alphaOff val="0"/>
                </a:prstClr>
              </a:solidFill>
              <a:latin typeface="Calibri" panose="020F0502020204030204"/>
              <a:ea typeface="+mn-ea"/>
              <a:cs typeface="+mn-cs"/>
            </a:rPr>
            <a:t>February 2024</a:t>
          </a:r>
        </a:p>
      </dsp:txBody>
      <dsp:txXfrm>
        <a:off x="9438031" y="2750557"/>
        <a:ext cx="1203441" cy="1833704"/>
      </dsp:txXfrm>
    </dsp:sp>
    <dsp:sp modelId="{F8EFA0FC-8782-475E-A3B5-EF94BC951D2E}">
      <dsp:nvSpPr>
        <dsp:cNvPr id="0" name=""/>
        <dsp:cNvSpPr/>
      </dsp:nvSpPr>
      <dsp:spPr>
        <a:xfrm>
          <a:off x="9810538" y="2062917"/>
          <a:ext cx="458426" cy="458426"/>
        </a:xfrm>
        <a:prstGeom prst="ellipse">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2E8C4-EB30-42F4-B438-21678E764969}">
      <dsp:nvSpPr>
        <dsp:cNvPr id="0" name=""/>
        <dsp:cNvSpPr/>
      </dsp:nvSpPr>
      <dsp:spPr>
        <a:xfrm rot="10800000">
          <a:off x="2094097" y="1996"/>
          <a:ext cx="7595671" cy="901481"/>
        </a:xfrm>
        <a:prstGeom prst="homePlate">
          <a:avLst/>
        </a:prstGeom>
        <a:solidFill>
          <a:srgbClr val="9F48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Required Chapter of the jurisdiction’s General Plan </a:t>
          </a:r>
        </a:p>
      </dsp:txBody>
      <dsp:txXfrm rot="10800000">
        <a:off x="2319467" y="1996"/>
        <a:ext cx="7370301" cy="901481"/>
      </dsp:txXfrm>
    </dsp:sp>
    <dsp:sp modelId="{9633B769-8216-4D95-AE65-FBD47A0B94DF}">
      <dsp:nvSpPr>
        <dsp:cNvPr id="0" name=""/>
        <dsp:cNvSpPr/>
      </dsp:nvSpPr>
      <dsp:spPr>
        <a:xfrm>
          <a:off x="1290206" y="90931"/>
          <a:ext cx="723609" cy="72360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F93AF-6C90-40CB-871D-DA063105BB77}">
      <dsp:nvSpPr>
        <dsp:cNvPr id="0" name=""/>
        <dsp:cNvSpPr/>
      </dsp:nvSpPr>
      <dsp:spPr>
        <a:xfrm rot="10800000">
          <a:off x="2094097" y="1161729"/>
          <a:ext cx="7595671" cy="901481"/>
        </a:xfrm>
        <a:prstGeom prst="homePlate">
          <a:avLst/>
        </a:prstGeom>
        <a:solidFill>
          <a:srgbClr val="9F48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Identifies projected housing needs by income category</a:t>
          </a:r>
        </a:p>
      </dsp:txBody>
      <dsp:txXfrm rot="10800000">
        <a:off x="2319467" y="1161729"/>
        <a:ext cx="7370301" cy="901481"/>
      </dsp:txXfrm>
    </dsp:sp>
    <dsp:sp modelId="{3FE33A38-E40A-4717-A345-6991A6C153B9}">
      <dsp:nvSpPr>
        <dsp:cNvPr id="0" name=""/>
        <dsp:cNvSpPr/>
      </dsp:nvSpPr>
      <dsp:spPr>
        <a:xfrm>
          <a:off x="1282652" y="1262817"/>
          <a:ext cx="723609" cy="72360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DA4D56F-D904-48D8-BD8C-64361579B371}">
      <dsp:nvSpPr>
        <dsp:cNvPr id="0" name=""/>
        <dsp:cNvSpPr/>
      </dsp:nvSpPr>
      <dsp:spPr>
        <a:xfrm rot="10800000">
          <a:off x="2094097" y="2321463"/>
          <a:ext cx="7595671" cy="901481"/>
        </a:xfrm>
        <a:prstGeom prst="homePlate">
          <a:avLst/>
        </a:prstGeom>
        <a:solidFill>
          <a:srgbClr val="9F48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Provides goals, policies, programs, and quantified objectives to address current needs and guide future housing growth for all income levels</a:t>
          </a:r>
        </a:p>
      </dsp:txBody>
      <dsp:txXfrm rot="10800000">
        <a:off x="2319467" y="2321463"/>
        <a:ext cx="7370301" cy="901481"/>
      </dsp:txXfrm>
    </dsp:sp>
    <dsp:sp modelId="{33835506-2109-4F37-81DF-F37D15158ACE}">
      <dsp:nvSpPr>
        <dsp:cNvPr id="0" name=""/>
        <dsp:cNvSpPr/>
      </dsp:nvSpPr>
      <dsp:spPr>
        <a:xfrm>
          <a:off x="1270518" y="2410399"/>
          <a:ext cx="723609" cy="72360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5B7819-2752-43D4-A21C-6769EDC77211}">
      <dsp:nvSpPr>
        <dsp:cNvPr id="0" name=""/>
        <dsp:cNvSpPr/>
      </dsp:nvSpPr>
      <dsp:spPr>
        <a:xfrm rot="10800000">
          <a:off x="2094097" y="3481197"/>
          <a:ext cx="7595671" cy="901481"/>
        </a:xfrm>
        <a:prstGeom prst="homePlate">
          <a:avLst/>
        </a:prstGeom>
        <a:solidFill>
          <a:srgbClr val="9F48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Requires timely certification by the Department of Housing and Community Development (HCD) for compliance with State laws</a:t>
          </a:r>
        </a:p>
      </dsp:txBody>
      <dsp:txXfrm rot="10800000">
        <a:off x="2319467" y="3481197"/>
        <a:ext cx="7370301" cy="901481"/>
      </dsp:txXfrm>
    </dsp:sp>
    <dsp:sp modelId="{4BCC44F2-5869-4332-B0D1-1AD188F2E1D9}">
      <dsp:nvSpPr>
        <dsp:cNvPr id="0" name=""/>
        <dsp:cNvSpPr/>
      </dsp:nvSpPr>
      <dsp:spPr>
        <a:xfrm>
          <a:off x="1282670" y="3570133"/>
          <a:ext cx="723609" cy="72360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5F5E4-42D1-49B4-98E3-66F4F6252F0B}">
      <dsp:nvSpPr>
        <dsp:cNvPr id="0" name=""/>
        <dsp:cNvSpPr/>
      </dsp:nvSpPr>
      <dsp:spPr>
        <a:xfrm>
          <a:off x="2664" y="308459"/>
          <a:ext cx="3348335" cy="193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6225"/>
              </a:solidFill>
              <a:latin typeface="Arial" panose="020B0604020202020204" pitchFamily="34" charset="0"/>
              <a:cs typeface="Arial" panose="020B0604020202020204" pitchFamily="34" charset="0"/>
            </a:rPr>
            <a:t>What is a “Certified” Housing Element?</a:t>
          </a:r>
        </a:p>
      </dsp:txBody>
      <dsp:txXfrm>
        <a:off x="2664" y="308459"/>
        <a:ext cx="3348335" cy="1933190"/>
      </dsp:txXfrm>
    </dsp:sp>
    <dsp:sp modelId="{B25D614A-9C73-442E-9958-2902BFA55A95}">
      <dsp:nvSpPr>
        <dsp:cNvPr id="0" name=""/>
        <dsp:cNvSpPr/>
      </dsp:nvSpPr>
      <dsp:spPr>
        <a:xfrm>
          <a:off x="9689296" y="3364427"/>
          <a:ext cx="537013" cy="1020247"/>
        </a:xfrm>
        <a:prstGeom prst="leftBrace">
          <a:avLst>
            <a:gd name="adj1" fmla="val 35000"/>
            <a:gd name="adj2" fmla="val 50000"/>
          </a:avLst>
        </a:prstGeom>
        <a:solidFill>
          <a:schemeClr val="bg1"/>
        </a:solidFill>
        <a:ln w="381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286DE5EF-ADF0-4FF8-BB80-FCFEC332B237}">
      <dsp:nvSpPr>
        <dsp:cNvPr id="0" name=""/>
        <dsp:cNvSpPr/>
      </dsp:nvSpPr>
      <dsp:spPr>
        <a:xfrm>
          <a:off x="4118673" y="503383"/>
          <a:ext cx="7303388" cy="157619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ts val="1200"/>
            </a:spcAft>
            <a:buChar char="•"/>
          </a:pPr>
          <a:r>
            <a:rPr lang="en-US" sz="2400" kern="1200" dirty="0">
              <a:solidFill>
                <a:srgbClr val="006225"/>
              </a:solidFill>
              <a:latin typeface="Arial" panose="020B0604020202020204" pitchFamily="34" charset="0"/>
              <a:cs typeface="Arial" panose="020B0604020202020204" pitchFamily="34" charset="0"/>
            </a:rPr>
            <a:t>Reviewed and certified by the Department of Housing and Community Development (HCD)</a:t>
          </a:r>
        </a:p>
        <a:p>
          <a:pPr marL="228600" lvl="1" indent="-228600" algn="l" defTabSz="1066800">
            <a:lnSpc>
              <a:spcPct val="90000"/>
            </a:lnSpc>
            <a:spcBef>
              <a:spcPct val="0"/>
            </a:spcBef>
            <a:spcAft>
              <a:spcPct val="15000"/>
            </a:spcAft>
            <a:buChar char="•"/>
          </a:pPr>
          <a:r>
            <a:rPr lang="en-US" sz="2400" kern="1200" dirty="0">
              <a:solidFill>
                <a:srgbClr val="006225"/>
              </a:solidFill>
              <a:latin typeface="Arial" panose="020B0604020202020204" pitchFamily="34" charset="0"/>
              <a:cs typeface="Arial" panose="020B0604020202020204" pitchFamily="34" charset="0"/>
            </a:rPr>
            <a:t>Demonstrates compliance with State law</a:t>
          </a:r>
        </a:p>
      </dsp:txBody>
      <dsp:txXfrm>
        <a:off x="4118673" y="503383"/>
        <a:ext cx="7303388" cy="1576192"/>
      </dsp:txXfrm>
    </dsp:sp>
    <dsp:sp modelId="{C6089A1F-60F4-4DF6-B592-DC585E815683}">
      <dsp:nvSpPr>
        <dsp:cNvPr id="0" name=""/>
        <dsp:cNvSpPr/>
      </dsp:nvSpPr>
      <dsp:spPr>
        <a:xfrm>
          <a:off x="2664" y="2509621"/>
          <a:ext cx="3436623" cy="140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6225"/>
              </a:solidFill>
              <a:latin typeface="Arial" panose="020B0604020202020204" pitchFamily="34" charset="0"/>
              <a:cs typeface="Arial" panose="020B0604020202020204" pitchFamily="34" charset="0"/>
            </a:rPr>
            <a:t>Benefits of Certification</a:t>
          </a:r>
        </a:p>
      </dsp:txBody>
      <dsp:txXfrm>
        <a:off x="2664" y="2509621"/>
        <a:ext cx="3436623" cy="1403421"/>
      </dsp:txXfrm>
    </dsp:sp>
    <dsp:sp modelId="{72F6A6A8-8DBE-48ED-86D9-573AD02EE6F0}">
      <dsp:nvSpPr>
        <dsp:cNvPr id="0" name=""/>
        <dsp:cNvSpPr/>
      </dsp:nvSpPr>
      <dsp:spPr>
        <a:xfrm>
          <a:off x="3555617" y="2855672"/>
          <a:ext cx="222004" cy="1009942"/>
        </a:xfrm>
        <a:prstGeom prst="leftBrace">
          <a:avLst>
            <a:gd name="adj1" fmla="val 35000"/>
            <a:gd name="adj2" fmla="val 50000"/>
          </a:avLst>
        </a:prstGeom>
        <a:no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4B65EC0-71A0-4414-9109-8557FF20B6A4}">
      <dsp:nvSpPr>
        <dsp:cNvPr id="0" name=""/>
        <dsp:cNvSpPr/>
      </dsp:nvSpPr>
      <dsp:spPr>
        <a:xfrm>
          <a:off x="4111527" y="2471326"/>
          <a:ext cx="7310534" cy="181658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85750" lvl="1" indent="-285750" algn="l" defTabSz="1244600">
            <a:lnSpc>
              <a:spcPct val="90000"/>
            </a:lnSpc>
            <a:spcBef>
              <a:spcPct val="0"/>
            </a:spcBef>
            <a:spcAft>
              <a:spcPts val="1200"/>
            </a:spcAft>
            <a:buChar char="•"/>
          </a:pPr>
          <a:r>
            <a:rPr lang="en-US" sz="2400" kern="1200" dirty="0">
              <a:solidFill>
                <a:srgbClr val="006225"/>
              </a:solidFill>
              <a:latin typeface="Arial" panose="020B0604020202020204" pitchFamily="34" charset="0"/>
              <a:ea typeface="+mn-ea"/>
              <a:cs typeface="Arial" panose="020B0604020202020204" pitchFamily="34" charset="0"/>
            </a:rPr>
            <a:t>Provides access to State grants and alternative funding sources</a:t>
          </a:r>
        </a:p>
        <a:p>
          <a:pPr marL="285750" lvl="1" indent="-285750" algn="l" defTabSz="1244600">
            <a:lnSpc>
              <a:spcPct val="90000"/>
            </a:lnSpc>
            <a:spcBef>
              <a:spcPct val="0"/>
            </a:spcBef>
            <a:spcAft>
              <a:spcPts val="1200"/>
            </a:spcAft>
            <a:buChar char="•"/>
          </a:pPr>
          <a:r>
            <a:rPr lang="en-US" sz="2400" kern="1200" dirty="0">
              <a:solidFill>
                <a:srgbClr val="006225"/>
              </a:solidFill>
              <a:latin typeface="Arial" panose="020B0604020202020204" pitchFamily="34" charset="0"/>
              <a:cs typeface="Arial" panose="020B0604020202020204" pitchFamily="34" charset="0"/>
            </a:rPr>
            <a:t>Protects County from penalties </a:t>
          </a:r>
          <a:endParaRPr lang="en-US" sz="2400" kern="1200" dirty="0">
            <a:solidFill>
              <a:srgbClr val="006225"/>
            </a:solidFill>
            <a:latin typeface="Arial" panose="020B0604020202020204" pitchFamily="34" charset="0"/>
            <a:ea typeface="+mn-ea"/>
            <a:cs typeface="Arial" panose="020B0604020202020204" pitchFamily="34" charset="0"/>
          </a:endParaRPr>
        </a:p>
      </dsp:txBody>
      <dsp:txXfrm>
        <a:off x="4111527" y="2471326"/>
        <a:ext cx="7310534" cy="1816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C41B4-124E-4854-AF8A-C0F43E350A25}">
      <dsp:nvSpPr>
        <dsp:cNvPr id="0" name=""/>
        <dsp:cNvSpPr/>
      </dsp:nvSpPr>
      <dsp:spPr>
        <a:xfrm rot="10800000">
          <a:off x="2098208" y="1996"/>
          <a:ext cx="7595671" cy="901481"/>
        </a:xfrm>
        <a:prstGeom prst="homePlate">
          <a:avLst/>
        </a:prstGeom>
        <a:solidFill>
          <a:srgbClr val="9F483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Arial" panose="020B0604020202020204" pitchFamily="34" charset="0"/>
              <a:ea typeface="+mn-ea"/>
              <a:cs typeface="Arial" panose="020B0604020202020204" pitchFamily="34" charset="0"/>
            </a:rPr>
            <a:t>Statewide determination of units split into regional allocations</a:t>
          </a:r>
        </a:p>
      </dsp:txBody>
      <dsp:txXfrm rot="10800000">
        <a:off x="2323578" y="1996"/>
        <a:ext cx="7370301" cy="901481"/>
      </dsp:txXfrm>
    </dsp:sp>
    <dsp:sp modelId="{4B848F44-29EF-4D03-864A-5D21E4717FFF}">
      <dsp:nvSpPr>
        <dsp:cNvPr id="0" name=""/>
        <dsp:cNvSpPr/>
      </dsp:nvSpPr>
      <dsp:spPr>
        <a:xfrm>
          <a:off x="1220152" y="81330"/>
          <a:ext cx="740052" cy="74005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E0D78-D88A-44BB-828B-1FC27037E4F5}">
      <dsp:nvSpPr>
        <dsp:cNvPr id="0" name=""/>
        <dsp:cNvSpPr/>
      </dsp:nvSpPr>
      <dsp:spPr>
        <a:xfrm rot="10800000">
          <a:off x="2098208" y="1161729"/>
          <a:ext cx="7595671" cy="901481"/>
        </a:xfrm>
        <a:prstGeom prst="homePlate">
          <a:avLst/>
        </a:prstGeom>
        <a:solidFill>
          <a:srgbClr val="9F483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Arial" panose="020B0604020202020204" pitchFamily="34" charset="0"/>
              <a:ea typeface="+mn-ea"/>
              <a:cs typeface="Arial" panose="020B0604020202020204" pitchFamily="34" charset="0"/>
            </a:rPr>
            <a:t>Housing Element Update process initiated</a:t>
          </a:r>
        </a:p>
      </dsp:txBody>
      <dsp:txXfrm rot="10800000">
        <a:off x="2323578" y="1161729"/>
        <a:ext cx="7370301" cy="901481"/>
      </dsp:txXfrm>
    </dsp:sp>
    <dsp:sp modelId="{9FCDC785-820F-4603-8BCA-2AAF1F6A684C}">
      <dsp:nvSpPr>
        <dsp:cNvPr id="0" name=""/>
        <dsp:cNvSpPr/>
      </dsp:nvSpPr>
      <dsp:spPr>
        <a:xfrm>
          <a:off x="1251902" y="1226568"/>
          <a:ext cx="740052" cy="74005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068E1-9F2E-4364-AC20-C8C45E729BCB}">
      <dsp:nvSpPr>
        <dsp:cNvPr id="0" name=""/>
        <dsp:cNvSpPr/>
      </dsp:nvSpPr>
      <dsp:spPr>
        <a:xfrm rot="10800000">
          <a:off x="2098208" y="2321463"/>
          <a:ext cx="7595671" cy="901481"/>
        </a:xfrm>
        <a:prstGeom prst="homePlate">
          <a:avLst/>
        </a:prstGeom>
        <a:solidFill>
          <a:srgbClr val="9F483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Arial" panose="020B0604020202020204" pitchFamily="34" charset="0"/>
              <a:ea typeface="+mn-ea"/>
              <a:cs typeface="Arial" panose="020B0604020202020204" pitchFamily="34" charset="0"/>
            </a:rPr>
            <a:t>Housing needs within each California jurisdiction quantified by income category</a:t>
          </a:r>
        </a:p>
      </dsp:txBody>
      <dsp:txXfrm rot="10800000">
        <a:off x="2323578" y="2321463"/>
        <a:ext cx="7370301" cy="901481"/>
      </dsp:txXfrm>
    </dsp:sp>
    <dsp:sp modelId="{2836CF69-F443-4715-85B8-C0E4FE6FD75E}">
      <dsp:nvSpPr>
        <dsp:cNvPr id="0" name=""/>
        <dsp:cNvSpPr/>
      </dsp:nvSpPr>
      <dsp:spPr>
        <a:xfrm>
          <a:off x="1236036" y="2402177"/>
          <a:ext cx="740052" cy="74005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FABE3C-2FFB-4AF1-84A8-F9E451E61E81}">
      <dsp:nvSpPr>
        <dsp:cNvPr id="0" name=""/>
        <dsp:cNvSpPr/>
      </dsp:nvSpPr>
      <dsp:spPr>
        <a:xfrm rot="10800000">
          <a:off x="2098208" y="3481197"/>
          <a:ext cx="7595671" cy="901481"/>
        </a:xfrm>
        <a:prstGeom prst="homePlate">
          <a:avLst/>
        </a:prstGeom>
        <a:solidFill>
          <a:srgbClr val="9F483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528" tIns="76200" rIns="142240" bIns="7620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Based on future population, employment, and </a:t>
          </a:r>
          <a:r>
            <a:rPr lang="en-US" sz="2000" kern="1200" dirty="0">
              <a:solidFill>
                <a:prstClr val="white"/>
              </a:solidFill>
              <a:latin typeface="Arial" panose="020B0604020202020204" pitchFamily="34" charset="0"/>
              <a:ea typeface="+mn-ea"/>
              <a:cs typeface="Arial" panose="020B0604020202020204" pitchFamily="34" charset="0"/>
            </a:rPr>
            <a:t>household</a:t>
          </a:r>
          <a:r>
            <a:rPr lang="en-US" sz="2400" kern="1200" dirty="0">
              <a:latin typeface="Arial" panose="020B0604020202020204" pitchFamily="34" charset="0"/>
              <a:cs typeface="Arial" panose="020B0604020202020204" pitchFamily="34" charset="0"/>
            </a:rPr>
            <a:t> growth</a:t>
          </a:r>
        </a:p>
      </dsp:txBody>
      <dsp:txXfrm rot="10800000">
        <a:off x="2323578" y="3481197"/>
        <a:ext cx="7370301" cy="901481"/>
      </dsp:txXfrm>
    </dsp:sp>
    <dsp:sp modelId="{A0006100-25BB-45D3-82D6-C5F91DE19C62}">
      <dsp:nvSpPr>
        <dsp:cNvPr id="0" name=""/>
        <dsp:cNvSpPr/>
      </dsp:nvSpPr>
      <dsp:spPr>
        <a:xfrm>
          <a:off x="1251911" y="3563291"/>
          <a:ext cx="740052" cy="74005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E5308-4BF4-4300-A4ED-461DBC513DFA}">
      <dsp:nvSpPr>
        <dsp:cNvPr id="0" name=""/>
        <dsp:cNvSpPr/>
      </dsp:nvSpPr>
      <dsp:spPr>
        <a:xfrm>
          <a:off x="10038" y="515532"/>
          <a:ext cx="3000522" cy="3353610"/>
        </a:xfrm>
        <a:prstGeom prst="roundRect">
          <a:avLst>
            <a:gd name="adj" fmla="val 10000"/>
          </a:avLst>
        </a:prstGeom>
        <a:solidFill>
          <a:srgbClr val="9F57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Department of Housing and Community Development</a:t>
          </a:r>
        </a:p>
        <a:p>
          <a:pPr marL="0" lvl="0" indent="0" algn="ctr" defTabSz="889000">
            <a:lnSpc>
              <a:spcPct val="90000"/>
            </a:lnSpc>
            <a:spcBef>
              <a:spcPct val="0"/>
            </a:spcBef>
            <a:spcAft>
              <a:spcPct val="35000"/>
            </a:spcAft>
            <a:buNone/>
          </a:pPr>
          <a:endParaRPr lang="en-US" sz="2000" b="1"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z="2000" i="1" kern="1200" dirty="0">
              <a:latin typeface="Arial" panose="020B0604020202020204" pitchFamily="34" charset="0"/>
              <a:cs typeface="Arial" panose="020B0604020202020204" pitchFamily="34" charset="0"/>
            </a:rPr>
            <a:t>HCD determines and distributes the State’s housing need to all the regional councils of government</a:t>
          </a:r>
        </a:p>
      </dsp:txBody>
      <dsp:txXfrm>
        <a:off x="97920" y="603414"/>
        <a:ext cx="2824758" cy="3177846"/>
      </dsp:txXfrm>
    </dsp:sp>
    <dsp:sp modelId="{F81D7674-0F35-47C7-AC5E-2ED19207F6E9}">
      <dsp:nvSpPr>
        <dsp:cNvPr id="0" name=""/>
        <dsp:cNvSpPr/>
      </dsp:nvSpPr>
      <dsp:spPr>
        <a:xfrm>
          <a:off x="3310613" y="1820272"/>
          <a:ext cx="636110" cy="744129"/>
        </a:xfrm>
        <a:prstGeom prst="rightArrow">
          <a:avLst>
            <a:gd name="adj1" fmla="val 60000"/>
            <a:gd name="adj2" fmla="val 50000"/>
          </a:avLst>
        </a:prstGeom>
        <a:solidFill>
          <a:srgbClr val="D0CEC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Arial" panose="020B0604020202020204" pitchFamily="34" charset="0"/>
            <a:cs typeface="Arial" panose="020B0604020202020204" pitchFamily="34" charset="0"/>
          </a:endParaRPr>
        </a:p>
      </dsp:txBody>
      <dsp:txXfrm>
        <a:off x="3310613" y="1969098"/>
        <a:ext cx="445277" cy="446477"/>
      </dsp:txXfrm>
    </dsp:sp>
    <dsp:sp modelId="{299BB227-AA48-4867-B7FD-F24564BEB883}">
      <dsp:nvSpPr>
        <dsp:cNvPr id="0" name=""/>
        <dsp:cNvSpPr/>
      </dsp:nvSpPr>
      <dsp:spPr>
        <a:xfrm>
          <a:off x="4210769" y="515532"/>
          <a:ext cx="3000522" cy="3353610"/>
        </a:xfrm>
        <a:prstGeom prst="roundRect">
          <a:avLst>
            <a:gd name="adj" fmla="val 10000"/>
          </a:avLst>
        </a:prstGeom>
        <a:solidFill>
          <a:srgbClr val="9F57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San Benito Council of Governments (SBCOG)</a:t>
          </a:r>
        </a:p>
        <a:p>
          <a:pPr marL="0" lvl="0" indent="0" algn="ctr" defTabSz="889000">
            <a:lnSpc>
              <a:spcPct val="90000"/>
            </a:lnSpc>
            <a:spcBef>
              <a:spcPct val="0"/>
            </a:spcBef>
            <a:spcAft>
              <a:spcPct val="35000"/>
            </a:spcAft>
            <a:buNone/>
          </a:pPr>
          <a:br>
            <a:rPr lang="en-US" sz="2000" kern="1200" dirty="0">
              <a:latin typeface="Arial" panose="020B0604020202020204" pitchFamily="34" charset="0"/>
              <a:cs typeface="Arial" panose="020B0604020202020204" pitchFamily="34" charset="0"/>
            </a:rPr>
          </a:br>
          <a:r>
            <a:rPr lang="en-US" sz="2000" i="1" kern="1200" dirty="0">
              <a:latin typeface="Arial" panose="020B0604020202020204" pitchFamily="34" charset="0"/>
              <a:cs typeface="Arial" panose="020B0604020202020204" pitchFamily="34" charset="0"/>
            </a:rPr>
            <a:t>SBCOG develops methodology to determine                   “fair share” distribution of the region’s housing need to local jurisdictions</a:t>
          </a:r>
        </a:p>
      </dsp:txBody>
      <dsp:txXfrm>
        <a:off x="4298651" y="603414"/>
        <a:ext cx="2824758" cy="3177846"/>
      </dsp:txXfrm>
    </dsp:sp>
    <dsp:sp modelId="{3B6F6B27-FF6E-45D3-A5D8-3D23F090FBE8}">
      <dsp:nvSpPr>
        <dsp:cNvPr id="0" name=""/>
        <dsp:cNvSpPr/>
      </dsp:nvSpPr>
      <dsp:spPr>
        <a:xfrm>
          <a:off x="7511344" y="1820272"/>
          <a:ext cx="636110" cy="744129"/>
        </a:xfrm>
        <a:prstGeom prst="rightArrow">
          <a:avLst>
            <a:gd name="adj1" fmla="val 60000"/>
            <a:gd name="adj2" fmla="val 50000"/>
          </a:avLst>
        </a:prstGeom>
        <a:solidFill>
          <a:srgbClr val="D0CEC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Arial" panose="020B0604020202020204" pitchFamily="34" charset="0"/>
            <a:cs typeface="Arial" panose="020B0604020202020204" pitchFamily="34" charset="0"/>
          </a:endParaRPr>
        </a:p>
      </dsp:txBody>
      <dsp:txXfrm>
        <a:off x="7511344" y="1969098"/>
        <a:ext cx="445277" cy="446477"/>
      </dsp:txXfrm>
    </dsp:sp>
    <dsp:sp modelId="{911E2415-BB39-49DF-8C2D-F70FC96D6303}">
      <dsp:nvSpPr>
        <dsp:cNvPr id="0" name=""/>
        <dsp:cNvSpPr/>
      </dsp:nvSpPr>
      <dsp:spPr>
        <a:xfrm>
          <a:off x="8411500" y="515532"/>
          <a:ext cx="3000522" cy="3353610"/>
        </a:xfrm>
        <a:prstGeom prst="roundRect">
          <a:avLst>
            <a:gd name="adj" fmla="val 10000"/>
          </a:avLst>
        </a:prstGeom>
        <a:solidFill>
          <a:srgbClr val="9F57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b="1" kern="1200" dirty="0">
              <a:latin typeface="Arial" panose="020B0604020202020204" pitchFamily="34" charset="0"/>
              <a:cs typeface="Arial" panose="020B0604020202020204" pitchFamily="34" charset="0"/>
            </a:rPr>
            <a:t>San Benito County RHNA</a:t>
          </a:r>
        </a:p>
        <a:p>
          <a:pPr marL="0" lvl="0" indent="0" algn="ctr" defTabSz="1066800">
            <a:lnSpc>
              <a:spcPct val="100000"/>
            </a:lnSpc>
            <a:spcBef>
              <a:spcPct val="0"/>
            </a:spcBef>
            <a:spcAft>
              <a:spcPct val="35000"/>
            </a:spcAft>
            <a:buNone/>
          </a:pPr>
          <a:r>
            <a:rPr lang="en-US" sz="2400" b="1" kern="1200" dirty="0">
              <a:latin typeface="Arial" panose="020B0604020202020204" pitchFamily="34" charset="0"/>
              <a:cs typeface="Arial" panose="020B0604020202020204" pitchFamily="34" charset="0"/>
            </a:rPr>
            <a:t>2023-2031</a:t>
          </a:r>
        </a:p>
        <a:p>
          <a:pPr marL="0" lvl="0" indent="0" algn="ctr" defTabSz="1066800">
            <a:lnSpc>
              <a:spcPct val="90000"/>
            </a:lnSpc>
            <a:spcBef>
              <a:spcPct val="0"/>
            </a:spcBef>
            <a:spcAft>
              <a:spcPct val="35000"/>
            </a:spcAft>
            <a:buNone/>
          </a:pPr>
          <a:br>
            <a:rPr lang="en-US" sz="2400" kern="1200" dirty="0">
              <a:latin typeface="Arial" panose="020B0604020202020204" pitchFamily="34" charset="0"/>
              <a:cs typeface="Arial" panose="020B0604020202020204" pitchFamily="34" charset="0"/>
            </a:rPr>
          </a:br>
          <a:r>
            <a:rPr lang="en-US" sz="2400" b="1" i="1" kern="1200" dirty="0">
              <a:latin typeface="Arial" panose="020B0604020202020204" pitchFamily="34" charset="0"/>
              <a:cs typeface="Arial" panose="020B0604020202020204" pitchFamily="34" charset="0"/>
            </a:rPr>
            <a:t>754 units</a:t>
          </a:r>
        </a:p>
      </dsp:txBody>
      <dsp:txXfrm>
        <a:off x="8499382" y="603414"/>
        <a:ext cx="2824758" cy="31778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69BCDF-5495-4F95-B61F-848A46466508}"/>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67686-B250-477D-9F58-AB8F51032926}"/>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0281191F-07C0-4B2F-ABD1-E7F2923F053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7D2379-912E-4DFD-BD45-F5BAE0124A7D}"/>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F7A58C0-9B1C-4F84-8F26-22A462052C79}" type="slidenum">
              <a:rPr lang="en-US" smtClean="0"/>
              <a:t>‹#›</a:t>
            </a:fld>
            <a:endParaRPr lang="en-US" dirty="0"/>
          </a:p>
        </p:txBody>
      </p:sp>
    </p:spTree>
    <p:extLst>
      <p:ext uri="{BB962C8B-B14F-4D97-AF65-F5344CB8AC3E}">
        <p14:creationId xmlns:p14="http://schemas.microsoft.com/office/powerpoint/2010/main" val="21770119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7"/>
          </a:xfrm>
          <a:prstGeom prst="rect">
            <a:avLst/>
          </a:prstGeom>
        </p:spPr>
        <p:txBody>
          <a:bodyPr vert="horz" lIns="96647" tIns="48323" rIns="96647" bIns="48323" rtlCol="0"/>
          <a:lstStyle>
            <a:lvl1pPr algn="l">
              <a:defRPr sz="1200"/>
            </a:lvl1pPr>
          </a:lstStyle>
          <a:p>
            <a:endParaRPr lang="en-US" dirty="0"/>
          </a:p>
        </p:txBody>
      </p:sp>
      <p:sp>
        <p:nvSpPr>
          <p:cNvPr id="3" name="Date Placeholder 2"/>
          <p:cNvSpPr>
            <a:spLocks noGrp="1"/>
          </p:cNvSpPr>
          <p:nvPr>
            <p:ph type="dt" idx="1"/>
          </p:nvPr>
        </p:nvSpPr>
        <p:spPr>
          <a:xfrm>
            <a:off x="4143588" y="0"/>
            <a:ext cx="3169921" cy="481727"/>
          </a:xfrm>
          <a:prstGeom prst="rect">
            <a:avLst/>
          </a:prstGeom>
        </p:spPr>
        <p:txBody>
          <a:bodyPr vert="horz" lIns="96647" tIns="48323" rIns="96647" bIns="48323"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79463" y="1200150"/>
            <a:ext cx="5756275" cy="3238500"/>
          </a:xfrm>
          <a:prstGeom prst="rect">
            <a:avLst/>
          </a:prstGeom>
          <a:noFill/>
          <a:ln w="12700">
            <a:solidFill>
              <a:prstClr val="black"/>
            </a:solidFill>
          </a:ln>
        </p:spPr>
        <p:txBody>
          <a:bodyPr vert="horz" lIns="96647" tIns="48323" rIns="96647" bIns="48323" rtlCol="0" anchor="ctr"/>
          <a:lstStyle/>
          <a:p>
            <a:endParaRPr lang="en-US" dirty="0"/>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47" tIns="48323" rIns="96647" bIns="483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1" cy="481726"/>
          </a:xfrm>
          <a:prstGeom prst="rect">
            <a:avLst/>
          </a:prstGeom>
        </p:spPr>
        <p:txBody>
          <a:bodyPr vert="horz" lIns="96647" tIns="48323" rIns="96647" bIns="483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8" y="9119474"/>
            <a:ext cx="3169921" cy="481726"/>
          </a:xfrm>
          <a:prstGeom prst="rect">
            <a:avLst/>
          </a:prstGeom>
        </p:spPr>
        <p:txBody>
          <a:bodyPr vert="horz" lIns="96647" tIns="48323" rIns="96647" bIns="48323" rtlCol="0" anchor="b"/>
          <a:lstStyle>
            <a:lvl1pPr algn="r">
              <a:defRPr sz="1200"/>
            </a:lvl1pPr>
          </a:lstStyle>
          <a:p>
            <a:fld id="{17483499-86B9-4578-B071-C35F5C7120EE}" type="slidenum">
              <a:rPr lang="en-US" smtClean="0"/>
              <a:t>‹#›</a:t>
            </a:fld>
            <a:endParaRPr lang="en-US" dirty="0"/>
          </a:p>
        </p:txBody>
      </p:sp>
    </p:spTree>
    <p:extLst>
      <p:ext uri="{BB962C8B-B14F-4D97-AF65-F5344CB8AC3E}">
        <p14:creationId xmlns:p14="http://schemas.microsoft.com/office/powerpoint/2010/main" val="422600543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942C0AA2-C14E-4A12-8372-E905BB40890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8134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5A494201-2483-48BC-B6DB-5B314ACFBF5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114012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88BAEA8E-F2A5-44E5-AEB8-CED48E55BCC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93001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88BAEA8E-F2A5-44E5-AEB8-CED48E55BCC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82905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5A494201-2483-48BC-B6DB-5B314ACFBF5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56105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1E7D7D42-CFB4-49AA-ABEB-7C72A2207AC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81013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475831B4-46FD-4CCF-91AD-46248DBFBA3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5700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475831B4-46FD-4CCF-91AD-46248DBFBA3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7761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00387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E9FA101-1E22-43BE-A6D9-00060992972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93862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7EAB3178-A34D-4BCD-BAE5-FC087563FEF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69975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2ADBE3AE-3013-49A1-8E53-A1F516E214E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89914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475831B4-46FD-4CCF-91AD-46248DBFBA3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9485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7585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B1C793-0EF4-4F9F-955F-ACD1994D4B6B}"/>
              </a:ext>
            </a:extLst>
          </p:cNvPr>
          <p:cNvSpPr>
            <a:spLocks noGrp="1"/>
          </p:cNvSpPr>
          <p:nvPr>
            <p:ph type="dt" sz="half" idx="10"/>
          </p:nvPr>
        </p:nvSpPr>
        <p:spPr/>
        <p:txBody>
          <a:bodyPr/>
          <a:lstStyle/>
          <a:p>
            <a:fld id="{312C949E-7F27-4F90-8687-1399EB5A2749}" type="datetime1">
              <a:rPr lang="en-US" smtClean="0"/>
              <a:t>6/5/2023</a:t>
            </a:fld>
            <a:endParaRPr lang="en-US" dirty="0"/>
          </a:p>
        </p:txBody>
      </p:sp>
      <p:sp>
        <p:nvSpPr>
          <p:cNvPr id="5" name="Footer Placeholder 4">
            <a:extLst>
              <a:ext uri="{FF2B5EF4-FFF2-40B4-BE49-F238E27FC236}">
                <a16:creationId xmlns:a16="http://schemas.microsoft.com/office/drawing/2014/main" id="{2B5C9C2C-1583-4B7C-9589-088124FB83F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591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E691-C2CB-48FA-BFAC-9456A81EF7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CDF864-AC69-4B34-8751-3CFD20CD5F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9AC1B-9F89-4CCD-B5B4-C7735543CC94}"/>
              </a:ext>
            </a:extLst>
          </p:cNvPr>
          <p:cNvSpPr>
            <a:spLocks noGrp="1"/>
          </p:cNvSpPr>
          <p:nvPr>
            <p:ph type="dt" sz="half" idx="10"/>
          </p:nvPr>
        </p:nvSpPr>
        <p:spPr/>
        <p:txBody>
          <a:bodyPr/>
          <a:lstStyle/>
          <a:p>
            <a:fld id="{2A106270-2355-4409-93D0-18F190BE6F17}" type="datetime1">
              <a:rPr lang="en-US" smtClean="0"/>
              <a:t>6/5/2023</a:t>
            </a:fld>
            <a:endParaRPr lang="en-US" dirty="0"/>
          </a:p>
        </p:txBody>
      </p:sp>
      <p:sp>
        <p:nvSpPr>
          <p:cNvPr id="5" name="Footer Placeholder 4">
            <a:extLst>
              <a:ext uri="{FF2B5EF4-FFF2-40B4-BE49-F238E27FC236}">
                <a16:creationId xmlns:a16="http://schemas.microsoft.com/office/drawing/2014/main" id="{4B3C4D7D-DDAB-4E91-9075-E71D16D4CD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44CB28-C08B-4A85-A8C6-7A70EDFCE968}"/>
              </a:ext>
            </a:extLst>
          </p:cNvPr>
          <p:cNvSpPr>
            <a:spLocks noGrp="1"/>
          </p:cNvSpPr>
          <p:nvPr>
            <p:ph type="sldNum" sz="quarter" idx="12"/>
          </p:nvPr>
        </p:nvSpPr>
        <p:spPr>
          <a:xfrm>
            <a:off x="362712" y="6356350"/>
            <a:ext cx="549902" cy="365125"/>
          </a:xfrm>
          <a:prstGeom prst="rect">
            <a:avLst/>
          </a:prstGeom>
        </p:spPr>
        <p:txBody>
          <a:bodyPr/>
          <a:lstStyle/>
          <a:p>
            <a:fld id="{4909CBAB-84B8-41D7-848B-597D9CC7B00A}" type="slidenum">
              <a:rPr lang="en-US" smtClean="0"/>
              <a:t>‹#›</a:t>
            </a:fld>
            <a:endParaRPr lang="en-US" dirty="0"/>
          </a:p>
        </p:txBody>
      </p:sp>
    </p:spTree>
    <p:extLst>
      <p:ext uri="{BB962C8B-B14F-4D97-AF65-F5344CB8AC3E}">
        <p14:creationId xmlns:p14="http://schemas.microsoft.com/office/powerpoint/2010/main" val="249291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5028C7-2132-457F-9A2F-385B41B43E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7DBF0C-8505-45B4-A46B-D0E2F39056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42B06-4523-4A77-96B4-6F32EC488A40}"/>
              </a:ext>
            </a:extLst>
          </p:cNvPr>
          <p:cNvSpPr>
            <a:spLocks noGrp="1"/>
          </p:cNvSpPr>
          <p:nvPr>
            <p:ph type="dt" sz="half" idx="10"/>
          </p:nvPr>
        </p:nvSpPr>
        <p:spPr/>
        <p:txBody>
          <a:bodyPr/>
          <a:lstStyle/>
          <a:p>
            <a:fld id="{2FC6B4EC-8651-4334-B359-9ACF6035710B}" type="datetime1">
              <a:rPr lang="en-US" smtClean="0"/>
              <a:t>6/5/2023</a:t>
            </a:fld>
            <a:endParaRPr lang="en-US" dirty="0"/>
          </a:p>
        </p:txBody>
      </p:sp>
      <p:sp>
        <p:nvSpPr>
          <p:cNvPr id="5" name="Footer Placeholder 4">
            <a:extLst>
              <a:ext uri="{FF2B5EF4-FFF2-40B4-BE49-F238E27FC236}">
                <a16:creationId xmlns:a16="http://schemas.microsoft.com/office/drawing/2014/main" id="{9375E0DF-399D-4EB3-AC1C-96CB6EC327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B233BD-9022-405E-AE91-1FFD394853A0}"/>
              </a:ext>
            </a:extLst>
          </p:cNvPr>
          <p:cNvSpPr>
            <a:spLocks noGrp="1"/>
          </p:cNvSpPr>
          <p:nvPr>
            <p:ph type="sldNum" sz="quarter" idx="12"/>
          </p:nvPr>
        </p:nvSpPr>
        <p:spPr>
          <a:xfrm>
            <a:off x="362712" y="6356350"/>
            <a:ext cx="549902" cy="365125"/>
          </a:xfrm>
          <a:prstGeom prst="rect">
            <a:avLst/>
          </a:prstGeom>
        </p:spPr>
        <p:txBody>
          <a:bodyPr/>
          <a:lstStyle/>
          <a:p>
            <a:fld id="{4909CBAB-84B8-41D7-848B-597D9CC7B00A}" type="slidenum">
              <a:rPr lang="en-US" smtClean="0"/>
              <a:t>‹#›</a:t>
            </a:fld>
            <a:endParaRPr lang="en-US" dirty="0"/>
          </a:p>
        </p:txBody>
      </p:sp>
    </p:spTree>
    <p:extLst>
      <p:ext uri="{BB962C8B-B14F-4D97-AF65-F5344CB8AC3E}">
        <p14:creationId xmlns:p14="http://schemas.microsoft.com/office/powerpoint/2010/main" val="2585151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CA556-BEBA-49FE-8771-3385D9C4BD6C}"/>
              </a:ext>
            </a:extLst>
          </p:cNvPr>
          <p:cNvSpPr>
            <a:spLocks noGrp="1"/>
          </p:cNvSpPr>
          <p:nvPr>
            <p:ph type="ctrTitle"/>
          </p:nvPr>
        </p:nvSpPr>
        <p:spPr>
          <a:xfrm>
            <a:off x="6245352" y="1417006"/>
            <a:ext cx="5108448" cy="2387600"/>
          </a:xfrm>
        </p:spPr>
        <p:txBody>
          <a:bodyPr anchor="b"/>
          <a:lstStyle>
            <a:lvl1pPr algn="r">
              <a:defRPr sz="4000" b="1"/>
            </a:lvl1pPr>
          </a:lstStyle>
          <a:p>
            <a:r>
              <a:rPr lang="en-US" dirty="0"/>
              <a:t>Click to edit Master title style</a:t>
            </a:r>
          </a:p>
        </p:txBody>
      </p:sp>
      <p:sp>
        <p:nvSpPr>
          <p:cNvPr id="3" name="Subtitle 2">
            <a:extLst>
              <a:ext uri="{FF2B5EF4-FFF2-40B4-BE49-F238E27FC236}">
                <a16:creationId xmlns:a16="http://schemas.microsoft.com/office/drawing/2014/main" id="{EB328B2A-C95A-4AEC-9CA2-451427D71B28}"/>
              </a:ext>
            </a:extLst>
          </p:cNvPr>
          <p:cNvSpPr>
            <a:spLocks noGrp="1"/>
          </p:cNvSpPr>
          <p:nvPr>
            <p:ph type="subTitle" idx="1"/>
          </p:nvPr>
        </p:nvSpPr>
        <p:spPr>
          <a:xfrm>
            <a:off x="6245352" y="3896681"/>
            <a:ext cx="5108448" cy="1655762"/>
          </a:xfrm>
        </p:spPr>
        <p:txBody>
          <a:bodyPr>
            <a:normAutofit/>
          </a:bodyPr>
          <a:lstStyle>
            <a:lvl1pPr marL="0" indent="0" algn="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205E4E3-F86C-44D5-84C3-D16223C04962}"/>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5" name="Footer Placeholder 4">
            <a:extLst>
              <a:ext uri="{FF2B5EF4-FFF2-40B4-BE49-F238E27FC236}">
                <a16:creationId xmlns:a16="http://schemas.microsoft.com/office/drawing/2014/main" id="{EA3BCFA2-0A04-4A1C-88AD-F8B5A97308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D744F9-010C-44FD-8BAA-F58F4DD8DA8D}"/>
              </a:ext>
            </a:extLst>
          </p:cNvPr>
          <p:cNvSpPr>
            <a:spLocks noGrp="1"/>
          </p:cNvSpPr>
          <p:nvPr>
            <p:ph type="sldNum" sz="quarter" idx="12"/>
          </p:nvPr>
        </p:nvSpPr>
        <p:spPr/>
        <p:txBody>
          <a:bodyPr/>
          <a:lstStyle/>
          <a:p>
            <a:fld id="{751099AA-6A56-40FE-ACF8-0BD2399C0C78}" type="slidenum">
              <a:rPr lang="en-US" smtClean="0"/>
              <a:t>‹#›</a:t>
            </a:fld>
            <a:endParaRPr lang="en-US" dirty="0"/>
          </a:p>
        </p:txBody>
      </p:sp>
      <p:grpSp>
        <p:nvGrpSpPr>
          <p:cNvPr id="7" name="Group 6">
            <a:extLst>
              <a:ext uri="{FF2B5EF4-FFF2-40B4-BE49-F238E27FC236}">
                <a16:creationId xmlns:a16="http://schemas.microsoft.com/office/drawing/2014/main" id="{4A98DE54-9BBC-442F-8B5D-C2B44C6C66B7}"/>
              </a:ext>
            </a:extLst>
          </p:cNvPr>
          <p:cNvGrpSpPr/>
          <p:nvPr userDrawn="1"/>
        </p:nvGrpSpPr>
        <p:grpSpPr>
          <a:xfrm>
            <a:off x="0" y="0"/>
            <a:ext cx="5559552" cy="7160831"/>
            <a:chOff x="0" y="3490913"/>
            <a:chExt cx="1670050" cy="2151063"/>
          </a:xfrm>
        </p:grpSpPr>
        <p:sp>
          <p:nvSpPr>
            <p:cNvPr id="8" name="Freeform 5">
              <a:extLst>
                <a:ext uri="{FF2B5EF4-FFF2-40B4-BE49-F238E27FC236}">
                  <a16:creationId xmlns:a16="http://schemas.microsoft.com/office/drawing/2014/main" id="{3C5340DB-402C-4D2E-9BD9-FD4E8DB57738}"/>
                </a:ext>
              </a:extLst>
            </p:cNvPr>
            <p:cNvSpPr>
              <a:spLocks/>
            </p:cNvSpPr>
            <p:nvPr/>
          </p:nvSpPr>
          <p:spPr bwMode="auto">
            <a:xfrm>
              <a:off x="0" y="4586288"/>
              <a:ext cx="230188" cy="504825"/>
            </a:xfrm>
            <a:custGeom>
              <a:avLst/>
              <a:gdLst>
                <a:gd name="T0" fmla="*/ 87 w 345"/>
                <a:gd name="T1" fmla="*/ 698 h 753"/>
                <a:gd name="T2" fmla="*/ 179 w 345"/>
                <a:gd name="T3" fmla="*/ 278 h 753"/>
                <a:gd name="T4" fmla="*/ 0 w 345"/>
                <a:gd name="T5" fmla="*/ 0 h 753"/>
                <a:gd name="T6" fmla="*/ 0 w 345"/>
                <a:gd name="T7" fmla="*/ 753 h 753"/>
                <a:gd name="T8" fmla="*/ 87 w 345"/>
                <a:gd name="T9" fmla="*/ 698 h 753"/>
              </a:gdLst>
              <a:ahLst/>
              <a:cxnLst>
                <a:cxn ang="0">
                  <a:pos x="T0" y="T1"/>
                </a:cxn>
                <a:cxn ang="0">
                  <a:pos x="T2" y="T3"/>
                </a:cxn>
                <a:cxn ang="0">
                  <a:pos x="T4" y="T5"/>
                </a:cxn>
                <a:cxn ang="0">
                  <a:pos x="T6" y="T7"/>
                </a:cxn>
                <a:cxn ang="0">
                  <a:pos x="T8" y="T9"/>
                </a:cxn>
              </a:cxnLst>
              <a:rect l="0" t="0" r="r" b="b"/>
              <a:pathLst>
                <a:path w="345" h="753">
                  <a:moveTo>
                    <a:pt x="87" y="698"/>
                  </a:moveTo>
                  <a:cubicBezTo>
                    <a:pt x="87" y="698"/>
                    <a:pt x="345" y="534"/>
                    <a:pt x="179" y="278"/>
                  </a:cubicBezTo>
                  <a:cubicBezTo>
                    <a:pt x="0" y="0"/>
                    <a:pt x="0" y="0"/>
                    <a:pt x="0" y="0"/>
                  </a:cubicBezTo>
                  <a:cubicBezTo>
                    <a:pt x="0" y="753"/>
                    <a:pt x="0" y="753"/>
                    <a:pt x="0" y="753"/>
                  </a:cubicBezTo>
                  <a:lnTo>
                    <a:pt x="87" y="698"/>
                  </a:lnTo>
                  <a:close/>
                </a:path>
              </a:pathLst>
            </a:custGeom>
            <a:solidFill>
              <a:srgbClr val="878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DC6F284F-8ABD-404A-AFE7-817E57BD7A48}"/>
                </a:ext>
              </a:extLst>
            </p:cNvPr>
            <p:cNvSpPr>
              <a:spLocks/>
            </p:cNvSpPr>
            <p:nvPr/>
          </p:nvSpPr>
          <p:spPr bwMode="auto">
            <a:xfrm>
              <a:off x="0" y="4995863"/>
              <a:ext cx="620713" cy="555625"/>
            </a:xfrm>
            <a:custGeom>
              <a:avLst/>
              <a:gdLst>
                <a:gd name="T0" fmla="*/ 904 w 927"/>
                <a:gd name="T1" fmla="*/ 787 h 827"/>
                <a:gd name="T2" fmla="*/ 561 w 927"/>
                <a:gd name="T3" fmla="*/ 257 h 827"/>
                <a:gd name="T4" fmla="*/ 138 w 927"/>
                <a:gd name="T5" fmla="*/ 164 h 827"/>
                <a:gd name="T6" fmla="*/ 0 w 927"/>
                <a:gd name="T7" fmla="*/ 252 h 827"/>
                <a:gd name="T8" fmla="*/ 0 w 927"/>
                <a:gd name="T9" fmla="*/ 827 h 827"/>
                <a:gd name="T10" fmla="*/ 927 w 927"/>
                <a:gd name="T11" fmla="*/ 827 h 827"/>
                <a:gd name="T12" fmla="*/ 904 w 927"/>
                <a:gd name="T13" fmla="*/ 787 h 827"/>
              </a:gdLst>
              <a:ahLst/>
              <a:cxnLst>
                <a:cxn ang="0">
                  <a:pos x="T0" y="T1"/>
                </a:cxn>
                <a:cxn ang="0">
                  <a:pos x="T2" y="T3"/>
                </a:cxn>
                <a:cxn ang="0">
                  <a:pos x="T4" y="T5"/>
                </a:cxn>
                <a:cxn ang="0">
                  <a:pos x="T6" y="T7"/>
                </a:cxn>
                <a:cxn ang="0">
                  <a:pos x="T8" y="T9"/>
                </a:cxn>
                <a:cxn ang="0">
                  <a:pos x="T10" y="T11"/>
                </a:cxn>
                <a:cxn ang="0">
                  <a:pos x="T12" y="T13"/>
                </a:cxn>
              </a:cxnLst>
              <a:rect l="0" t="0" r="r" b="b"/>
              <a:pathLst>
                <a:path w="927" h="827">
                  <a:moveTo>
                    <a:pt x="904" y="787"/>
                  </a:moveTo>
                  <a:cubicBezTo>
                    <a:pt x="561" y="257"/>
                    <a:pt x="561" y="257"/>
                    <a:pt x="561" y="257"/>
                  </a:cubicBezTo>
                  <a:cubicBezTo>
                    <a:pt x="561" y="257"/>
                    <a:pt x="395" y="0"/>
                    <a:pt x="138" y="164"/>
                  </a:cubicBezTo>
                  <a:cubicBezTo>
                    <a:pt x="0" y="252"/>
                    <a:pt x="0" y="252"/>
                    <a:pt x="0" y="252"/>
                  </a:cubicBezTo>
                  <a:cubicBezTo>
                    <a:pt x="0" y="827"/>
                    <a:pt x="0" y="827"/>
                    <a:pt x="0" y="827"/>
                  </a:cubicBezTo>
                  <a:cubicBezTo>
                    <a:pt x="927" y="827"/>
                    <a:pt x="927" y="827"/>
                    <a:pt x="927" y="827"/>
                  </a:cubicBezTo>
                  <a:cubicBezTo>
                    <a:pt x="921" y="815"/>
                    <a:pt x="913" y="801"/>
                    <a:pt x="904" y="78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E39D87AC-FCEC-46A1-8703-E77CB08F6480}"/>
                </a:ext>
              </a:extLst>
            </p:cNvPr>
            <p:cNvSpPr>
              <a:spLocks/>
            </p:cNvSpPr>
            <p:nvPr/>
          </p:nvSpPr>
          <p:spPr bwMode="auto">
            <a:xfrm>
              <a:off x="0" y="3490913"/>
              <a:ext cx="1646238" cy="1419225"/>
            </a:xfrm>
            <a:custGeom>
              <a:avLst/>
              <a:gdLst>
                <a:gd name="T0" fmla="*/ 258 w 2458"/>
                <a:gd name="T1" fmla="*/ 1861 h 2117"/>
                <a:gd name="T2" fmla="*/ 681 w 2458"/>
                <a:gd name="T3" fmla="*/ 1954 h 2117"/>
                <a:gd name="T4" fmla="*/ 2201 w 2458"/>
                <a:gd name="T5" fmla="*/ 989 h 2117"/>
                <a:gd name="T6" fmla="*/ 2198 w 2458"/>
                <a:gd name="T7" fmla="*/ 665 h 2117"/>
                <a:gd name="T8" fmla="*/ 1115 w 2458"/>
                <a:gd name="T9" fmla="*/ 0 h 2117"/>
                <a:gd name="T10" fmla="*/ 0 w 2458"/>
                <a:gd name="T11" fmla="*/ 0 h 2117"/>
                <a:gd name="T12" fmla="*/ 0 w 2458"/>
                <a:gd name="T13" fmla="*/ 1461 h 2117"/>
                <a:gd name="T14" fmla="*/ 258 w 2458"/>
                <a:gd name="T15" fmla="*/ 1861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8" h="2117">
                  <a:moveTo>
                    <a:pt x="258" y="1861"/>
                  </a:moveTo>
                  <a:cubicBezTo>
                    <a:pt x="258" y="1861"/>
                    <a:pt x="423" y="2117"/>
                    <a:pt x="681" y="1954"/>
                  </a:cubicBezTo>
                  <a:cubicBezTo>
                    <a:pt x="2201" y="989"/>
                    <a:pt x="2201" y="989"/>
                    <a:pt x="2201" y="989"/>
                  </a:cubicBezTo>
                  <a:cubicBezTo>
                    <a:pt x="2201" y="989"/>
                    <a:pt x="2458" y="825"/>
                    <a:pt x="2198" y="665"/>
                  </a:cubicBezTo>
                  <a:cubicBezTo>
                    <a:pt x="1115" y="0"/>
                    <a:pt x="1115" y="0"/>
                    <a:pt x="1115" y="0"/>
                  </a:cubicBezTo>
                  <a:cubicBezTo>
                    <a:pt x="0" y="0"/>
                    <a:pt x="0" y="0"/>
                    <a:pt x="0" y="0"/>
                  </a:cubicBezTo>
                  <a:cubicBezTo>
                    <a:pt x="0" y="1461"/>
                    <a:pt x="0" y="1461"/>
                    <a:pt x="0" y="1461"/>
                  </a:cubicBezTo>
                  <a:lnTo>
                    <a:pt x="258" y="18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8706FF58-0DF9-40A8-95DE-519B86B85CFF}"/>
                </a:ext>
              </a:extLst>
            </p:cNvPr>
            <p:cNvSpPr>
              <a:spLocks/>
            </p:cNvSpPr>
            <p:nvPr/>
          </p:nvSpPr>
          <p:spPr bwMode="auto">
            <a:xfrm>
              <a:off x="317500" y="4132263"/>
              <a:ext cx="1352550" cy="1509713"/>
            </a:xfrm>
            <a:custGeom>
              <a:avLst/>
              <a:gdLst>
                <a:gd name="T0" fmla="*/ 1902 w 2019"/>
                <a:gd name="T1" fmla="*/ 31 h 2252"/>
                <a:gd name="T2" fmla="*/ 1815 w 2019"/>
                <a:gd name="T3" fmla="*/ 86 h 2252"/>
                <a:gd name="T4" fmla="*/ 258 w 2019"/>
                <a:gd name="T5" fmla="*/ 1075 h 2252"/>
                <a:gd name="T6" fmla="*/ 166 w 2019"/>
                <a:gd name="T7" fmla="*/ 1495 h 2252"/>
                <a:gd name="T8" fmla="*/ 489 w 2019"/>
                <a:gd name="T9" fmla="*/ 1995 h 2252"/>
                <a:gd name="T10" fmla="*/ 815 w 2019"/>
                <a:gd name="T11" fmla="*/ 1991 h 2252"/>
                <a:gd name="T12" fmla="*/ 1973 w 2019"/>
                <a:gd name="T13" fmla="*/ 106 h 2252"/>
                <a:gd name="T14" fmla="*/ 1902 w 2019"/>
                <a:gd name="T15" fmla="*/ 31 h 2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9" h="2252">
                  <a:moveTo>
                    <a:pt x="1902" y="31"/>
                  </a:moveTo>
                  <a:cubicBezTo>
                    <a:pt x="1877" y="47"/>
                    <a:pt x="1848" y="65"/>
                    <a:pt x="1815" y="86"/>
                  </a:cubicBezTo>
                  <a:cubicBezTo>
                    <a:pt x="258" y="1075"/>
                    <a:pt x="258" y="1075"/>
                    <a:pt x="258" y="1075"/>
                  </a:cubicBezTo>
                  <a:cubicBezTo>
                    <a:pt x="258" y="1075"/>
                    <a:pt x="0" y="1238"/>
                    <a:pt x="166" y="1495"/>
                  </a:cubicBezTo>
                  <a:cubicBezTo>
                    <a:pt x="489" y="1995"/>
                    <a:pt x="489" y="1995"/>
                    <a:pt x="489" y="1995"/>
                  </a:cubicBezTo>
                  <a:cubicBezTo>
                    <a:pt x="489" y="1995"/>
                    <a:pt x="655" y="2252"/>
                    <a:pt x="815" y="1991"/>
                  </a:cubicBezTo>
                  <a:cubicBezTo>
                    <a:pt x="1973" y="106"/>
                    <a:pt x="1973" y="106"/>
                    <a:pt x="1973" y="106"/>
                  </a:cubicBezTo>
                  <a:cubicBezTo>
                    <a:pt x="2019" y="0"/>
                    <a:pt x="1926" y="16"/>
                    <a:pt x="1902" y="3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094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457CCC-2A3A-4D32-BD72-7AAE1F36A65B}"/>
              </a:ext>
            </a:extLst>
          </p:cNvPr>
          <p:cNvGrpSpPr>
            <a:grpSpLocks noChangeAspect="1"/>
          </p:cNvGrpSpPr>
          <p:nvPr userDrawn="1"/>
        </p:nvGrpSpPr>
        <p:grpSpPr bwMode="auto">
          <a:xfrm rot="5400000">
            <a:off x="-342176" y="4830923"/>
            <a:ext cx="2377437" cy="1693085"/>
            <a:chOff x="3428" y="2661"/>
            <a:chExt cx="2338" cy="1665"/>
          </a:xfrm>
        </p:grpSpPr>
        <p:sp>
          <p:nvSpPr>
            <p:cNvPr id="8" name="AutoShape 3">
              <a:extLst>
                <a:ext uri="{FF2B5EF4-FFF2-40B4-BE49-F238E27FC236}">
                  <a16:creationId xmlns:a16="http://schemas.microsoft.com/office/drawing/2014/main" id="{6AD53CBC-C4E2-4B74-A998-EB5581C4ED1E}"/>
                </a:ext>
              </a:extLst>
            </p:cNvPr>
            <p:cNvSpPr>
              <a:spLocks noChangeAspect="1" noChangeArrowheads="1" noTextEdit="1"/>
            </p:cNvSpPr>
            <p:nvPr/>
          </p:nvSpPr>
          <p:spPr bwMode="auto">
            <a:xfrm>
              <a:off x="3428" y="2661"/>
              <a:ext cx="2338" cy="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
              <a:extLst>
                <a:ext uri="{FF2B5EF4-FFF2-40B4-BE49-F238E27FC236}">
                  <a16:creationId xmlns:a16="http://schemas.microsoft.com/office/drawing/2014/main" id="{A8035574-CD73-436B-9513-ABAE7292EBD1}"/>
                </a:ext>
              </a:extLst>
            </p:cNvPr>
            <p:cNvSpPr>
              <a:spLocks/>
            </p:cNvSpPr>
            <p:nvPr/>
          </p:nvSpPr>
          <p:spPr bwMode="auto">
            <a:xfrm>
              <a:off x="5258" y="3428"/>
              <a:ext cx="510" cy="898"/>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D7B703BD-B584-4D55-84B5-E6242F459688}"/>
                </a:ext>
              </a:extLst>
            </p:cNvPr>
            <p:cNvSpPr>
              <a:spLocks/>
            </p:cNvSpPr>
            <p:nvPr/>
          </p:nvSpPr>
          <p:spPr bwMode="auto">
            <a:xfrm>
              <a:off x="4660" y="2618"/>
              <a:ext cx="1108" cy="101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53504E4E-BA8A-4418-B12C-3A3971718B37}"/>
                </a:ext>
              </a:extLst>
            </p:cNvPr>
            <p:cNvSpPr>
              <a:spLocks/>
            </p:cNvSpPr>
            <p:nvPr/>
          </p:nvSpPr>
          <p:spPr bwMode="auto">
            <a:xfrm>
              <a:off x="4106" y="3744"/>
              <a:ext cx="1395" cy="582"/>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F4496A62-83D3-4BF4-A7AA-3515A4B63698}"/>
                </a:ext>
              </a:extLst>
            </p:cNvPr>
            <p:cNvSpPr>
              <a:spLocks/>
            </p:cNvSpPr>
            <p:nvPr/>
          </p:nvSpPr>
          <p:spPr bwMode="auto">
            <a:xfrm>
              <a:off x="3430" y="2688"/>
              <a:ext cx="1710" cy="1638"/>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solidFill>
              <a:srgbClr val="878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Title 1">
            <a:extLst>
              <a:ext uri="{FF2B5EF4-FFF2-40B4-BE49-F238E27FC236}">
                <a16:creationId xmlns:a16="http://schemas.microsoft.com/office/drawing/2014/main" id="{38C75B2E-CE51-46EF-BD69-3297BEBB71E8}"/>
              </a:ext>
            </a:extLst>
          </p:cNvPr>
          <p:cNvSpPr>
            <a:spLocks noGrp="1"/>
          </p:cNvSpPr>
          <p:nvPr>
            <p:ph type="title"/>
          </p:nvPr>
        </p:nvSpPr>
        <p:spPr>
          <a:xfrm>
            <a:off x="456572" y="8731"/>
            <a:ext cx="11112993" cy="937207"/>
          </a:xfrm>
        </p:spPr>
        <p:txBody>
          <a:bodyPr>
            <a:normAutofit/>
          </a:bodyPr>
          <a:lstStyle>
            <a:lvl1pPr>
              <a:defRPr sz="4800">
                <a:solidFill>
                  <a:srgbClr val="A20C33"/>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14" name="Content Placeholder 2">
            <a:extLst>
              <a:ext uri="{FF2B5EF4-FFF2-40B4-BE49-F238E27FC236}">
                <a16:creationId xmlns:a16="http://schemas.microsoft.com/office/drawing/2014/main" id="{2365D79D-7B18-4378-9B93-BA910FDC51E2}"/>
              </a:ext>
            </a:extLst>
          </p:cNvPr>
          <p:cNvSpPr>
            <a:spLocks noGrp="1"/>
          </p:cNvSpPr>
          <p:nvPr>
            <p:ph idx="1"/>
          </p:nvPr>
        </p:nvSpPr>
        <p:spPr>
          <a:xfrm>
            <a:off x="838200" y="1405288"/>
            <a:ext cx="10515600" cy="4765903"/>
          </a:xfrm>
        </p:spPr>
        <p:txBody>
          <a:bodyPr>
            <a:normAutofit/>
          </a:bodyPr>
          <a:lstStyle>
            <a:lvl1pPr>
              <a:defRPr sz="3200">
                <a:solidFill>
                  <a:schemeClr val="tx1"/>
                </a:solidFill>
                <a:latin typeface="+mn-lt"/>
              </a:defRPr>
            </a:lvl1pPr>
            <a:lvl2pPr>
              <a:defRPr sz="2800">
                <a:solidFill>
                  <a:schemeClr val="tx1">
                    <a:lumMod val="90000"/>
                    <a:lumOff val="10000"/>
                  </a:schemeClr>
                </a:solidFill>
                <a:latin typeface="+mn-lt"/>
              </a:defRPr>
            </a:lvl2pPr>
            <a:lvl3pPr>
              <a:defRPr sz="2400">
                <a:solidFill>
                  <a:schemeClr val="tx1">
                    <a:lumMod val="90000"/>
                    <a:lumOff val="10000"/>
                  </a:schemeClr>
                </a:solidFill>
                <a:latin typeface="+mn-lt"/>
              </a:defRPr>
            </a:lvl3pPr>
            <a:lvl4pPr>
              <a:defRPr sz="2000">
                <a:solidFill>
                  <a:schemeClr val="tx1">
                    <a:lumMod val="90000"/>
                    <a:lumOff val="10000"/>
                  </a:schemeClr>
                </a:solidFill>
                <a:latin typeface="+mn-lt"/>
              </a:defRPr>
            </a:lvl4pPr>
            <a:lvl5pPr>
              <a:defRPr sz="2000">
                <a:solidFill>
                  <a:schemeClr val="tx1">
                    <a:lumMod val="90000"/>
                    <a:lumOff val="10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DF2CB728-FF64-48A2-A4E8-108B7A0A1CF3}"/>
              </a:ext>
            </a:extLst>
          </p:cNvPr>
          <p:cNvPicPr preferRelativeResize="0">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02089" y="6534152"/>
            <a:ext cx="960276" cy="188028"/>
          </a:xfrm>
          <a:prstGeom prst="rect">
            <a:avLst/>
          </a:prstGeom>
        </p:spPr>
      </p:pic>
    </p:spTree>
    <p:extLst>
      <p:ext uri="{BB962C8B-B14F-4D97-AF65-F5344CB8AC3E}">
        <p14:creationId xmlns:p14="http://schemas.microsoft.com/office/powerpoint/2010/main" val="615346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7290-7CE7-4902-B413-55BC66FD9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F6CAD-90CB-4F9D-8E2F-2ABD96D0D5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FAF17-0D3B-45B1-B7F8-97CC240DA6B9}"/>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5" name="Footer Placeholder 4">
            <a:extLst>
              <a:ext uri="{FF2B5EF4-FFF2-40B4-BE49-F238E27FC236}">
                <a16:creationId xmlns:a16="http://schemas.microsoft.com/office/drawing/2014/main" id="{0BDF35DC-1E13-4000-88EC-122E7A12DD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333CF2-95EA-45D8-8A6B-3DBAAB271DC0}"/>
              </a:ext>
            </a:extLst>
          </p:cNvPr>
          <p:cNvSpPr>
            <a:spLocks noGrp="1"/>
          </p:cNvSpPr>
          <p:nvPr>
            <p:ph type="sldNum" sz="quarter" idx="12"/>
          </p:nvPr>
        </p:nvSpPr>
        <p:spPr/>
        <p:txBody>
          <a:bodyPr/>
          <a:lstStyle/>
          <a:p>
            <a:fld id="{751099AA-6A56-40FE-ACF8-0BD2399C0C78}" type="slidenum">
              <a:rPr lang="en-US" smtClean="0"/>
              <a:t>‹#›</a:t>
            </a:fld>
            <a:endParaRPr lang="en-US" dirty="0"/>
          </a:p>
        </p:txBody>
      </p:sp>
      <p:sp>
        <p:nvSpPr>
          <p:cNvPr id="8" name="AutoShape 3">
            <a:extLst>
              <a:ext uri="{FF2B5EF4-FFF2-40B4-BE49-F238E27FC236}">
                <a16:creationId xmlns:a16="http://schemas.microsoft.com/office/drawing/2014/main" id="{6AD53CBC-C4E2-4B74-A998-EB5581C4ED1E}"/>
              </a:ext>
            </a:extLst>
          </p:cNvPr>
          <p:cNvSpPr>
            <a:spLocks noChangeAspect="1" noChangeArrowheads="1" noTextEdit="1"/>
          </p:cNvSpPr>
          <p:nvPr/>
        </p:nvSpPr>
        <p:spPr bwMode="auto">
          <a:xfrm rot="5400000">
            <a:off x="-342176" y="4850173"/>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a:extLst>
              <a:ext uri="{FF2B5EF4-FFF2-40B4-BE49-F238E27FC236}">
                <a16:creationId xmlns:a16="http://schemas.microsoft.com/office/drawing/2014/main" id="{62920D28-3A4B-43AF-AC22-1F50470DCB57}"/>
              </a:ext>
            </a:extLst>
          </p:cNvPr>
          <p:cNvGrpSpPr/>
          <p:nvPr userDrawn="1"/>
        </p:nvGrpSpPr>
        <p:grpSpPr>
          <a:xfrm>
            <a:off x="0" y="4510031"/>
            <a:ext cx="1736810" cy="2377438"/>
            <a:chOff x="0" y="4510031"/>
            <a:chExt cx="1736810" cy="2377438"/>
          </a:xfrm>
          <a:solidFill>
            <a:srgbClr val="878A8F"/>
          </a:solidFill>
        </p:grpSpPr>
        <p:sp>
          <p:nvSpPr>
            <p:cNvPr id="9" name="Freeform 5">
              <a:extLst>
                <a:ext uri="{FF2B5EF4-FFF2-40B4-BE49-F238E27FC236}">
                  <a16:creationId xmlns:a16="http://schemas.microsoft.com/office/drawing/2014/main" id="{A8035574-CD73-436B-9513-ABAE7292EBD1}"/>
                </a:ext>
              </a:extLst>
            </p:cNvPr>
            <p:cNvSpPr>
              <a:spLocks/>
            </p:cNvSpPr>
            <p:nvPr/>
          </p:nvSpPr>
          <p:spPr bwMode="auto">
            <a:xfrm rot="5400000">
              <a:off x="197272" y="6171593"/>
              <a:ext cx="518603" cy="913147"/>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D7B703BD-B584-4D55-84B5-E6242F459688}"/>
                </a:ext>
              </a:extLst>
            </p:cNvPr>
            <p:cNvSpPr>
              <a:spLocks/>
            </p:cNvSpPr>
            <p:nvPr/>
          </p:nvSpPr>
          <p:spPr bwMode="auto">
            <a:xfrm rot="5400000">
              <a:off x="659947" y="5810605"/>
              <a:ext cx="1126690" cy="1027037"/>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53504E4E-BA8A-4418-B12C-3A3971718B37}"/>
                </a:ext>
              </a:extLst>
            </p:cNvPr>
            <p:cNvSpPr>
              <a:spLocks/>
            </p:cNvSpPr>
            <p:nvPr/>
          </p:nvSpPr>
          <p:spPr bwMode="auto">
            <a:xfrm rot="5400000">
              <a:off x="-413357" y="5610790"/>
              <a:ext cx="1418531" cy="591817"/>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F4496A62-83D3-4BF4-A7AA-3515A4B63698}"/>
                </a:ext>
              </a:extLst>
            </p:cNvPr>
            <p:cNvSpPr>
              <a:spLocks/>
            </p:cNvSpPr>
            <p:nvPr/>
          </p:nvSpPr>
          <p:spPr bwMode="auto">
            <a:xfrm rot="5400000">
              <a:off x="-36607" y="4546638"/>
              <a:ext cx="1738844" cy="1665630"/>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25461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7290-7CE7-4902-B413-55BC66FD974D}"/>
              </a:ext>
            </a:extLst>
          </p:cNvPr>
          <p:cNvSpPr>
            <a:spLocks noGrp="1"/>
          </p:cNvSpPr>
          <p:nvPr>
            <p:ph type="title"/>
          </p:nvPr>
        </p:nvSpPr>
        <p:spPr>
          <a:xfrm>
            <a:off x="456572" y="18256"/>
            <a:ext cx="11112993" cy="1223404"/>
          </a:xfrm>
        </p:spPr>
        <p:txBody>
          <a:bodyPr>
            <a:normAutofit/>
          </a:bodyPr>
          <a:lstStyle>
            <a:lvl1pPr>
              <a:defRPr sz="4000">
                <a:solidFill>
                  <a:srgbClr val="3A617A"/>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A6F6CAD-90CB-4F9D-8E2F-2ABD96D0D5CD}"/>
              </a:ext>
            </a:extLst>
          </p:cNvPr>
          <p:cNvSpPr>
            <a:spLocks noGrp="1"/>
          </p:cNvSpPr>
          <p:nvPr>
            <p:ph idx="1"/>
          </p:nvPr>
        </p:nvSpPr>
        <p:spPr>
          <a:xfrm>
            <a:off x="838200" y="1592022"/>
            <a:ext cx="10515600" cy="4579169"/>
          </a:xfrm>
        </p:spPr>
        <p:txBody>
          <a:bodyPr>
            <a:normAutofit/>
          </a:bodyPr>
          <a:lstStyle>
            <a:lvl1pPr>
              <a:defRPr sz="3200">
                <a:solidFill>
                  <a:schemeClr val="tx1"/>
                </a:solidFill>
                <a:latin typeface="+mn-lt"/>
              </a:defRPr>
            </a:lvl1pPr>
            <a:lvl2pPr>
              <a:defRPr sz="2800">
                <a:solidFill>
                  <a:schemeClr val="tx1">
                    <a:lumMod val="90000"/>
                    <a:lumOff val="10000"/>
                  </a:schemeClr>
                </a:solidFill>
                <a:latin typeface="+mn-lt"/>
              </a:defRPr>
            </a:lvl2pPr>
            <a:lvl3pPr>
              <a:defRPr sz="2400">
                <a:solidFill>
                  <a:schemeClr val="tx1">
                    <a:lumMod val="90000"/>
                    <a:lumOff val="10000"/>
                  </a:schemeClr>
                </a:solidFill>
                <a:latin typeface="+mn-lt"/>
              </a:defRPr>
            </a:lvl3pPr>
            <a:lvl4pPr>
              <a:defRPr sz="2000">
                <a:solidFill>
                  <a:schemeClr val="tx1">
                    <a:lumMod val="90000"/>
                    <a:lumOff val="10000"/>
                  </a:schemeClr>
                </a:solidFill>
                <a:latin typeface="+mn-lt"/>
              </a:defRPr>
            </a:lvl4pPr>
            <a:lvl5pPr>
              <a:defRPr sz="2000">
                <a:solidFill>
                  <a:schemeClr val="tx1">
                    <a:lumMod val="90000"/>
                    <a:lumOff val="10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AutoShape 3">
            <a:extLst>
              <a:ext uri="{FF2B5EF4-FFF2-40B4-BE49-F238E27FC236}">
                <a16:creationId xmlns:a16="http://schemas.microsoft.com/office/drawing/2014/main" id="{6AD53CBC-C4E2-4B74-A998-EB5581C4ED1E}"/>
              </a:ext>
            </a:extLst>
          </p:cNvPr>
          <p:cNvSpPr>
            <a:spLocks noChangeAspect="1" noChangeArrowheads="1" noTextEdit="1"/>
          </p:cNvSpPr>
          <p:nvPr/>
        </p:nvSpPr>
        <p:spPr bwMode="auto">
          <a:xfrm rot="5400000">
            <a:off x="-342176" y="4850173"/>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a:extLst>
              <a:ext uri="{FF2B5EF4-FFF2-40B4-BE49-F238E27FC236}">
                <a16:creationId xmlns:a16="http://schemas.microsoft.com/office/drawing/2014/main" id="{62920D28-3A4B-43AF-AC22-1F50470DCB57}"/>
              </a:ext>
            </a:extLst>
          </p:cNvPr>
          <p:cNvGrpSpPr/>
          <p:nvPr userDrawn="1"/>
        </p:nvGrpSpPr>
        <p:grpSpPr>
          <a:xfrm>
            <a:off x="0" y="4510031"/>
            <a:ext cx="1736810" cy="2377438"/>
            <a:chOff x="0" y="4510031"/>
            <a:chExt cx="1736810" cy="2377438"/>
          </a:xfrm>
          <a:solidFill>
            <a:srgbClr val="3A617A"/>
          </a:solidFill>
        </p:grpSpPr>
        <p:sp>
          <p:nvSpPr>
            <p:cNvPr id="9" name="Freeform 5">
              <a:extLst>
                <a:ext uri="{FF2B5EF4-FFF2-40B4-BE49-F238E27FC236}">
                  <a16:creationId xmlns:a16="http://schemas.microsoft.com/office/drawing/2014/main" id="{A8035574-CD73-436B-9513-ABAE7292EBD1}"/>
                </a:ext>
              </a:extLst>
            </p:cNvPr>
            <p:cNvSpPr>
              <a:spLocks/>
            </p:cNvSpPr>
            <p:nvPr/>
          </p:nvSpPr>
          <p:spPr bwMode="auto">
            <a:xfrm rot="5400000">
              <a:off x="197272" y="6171593"/>
              <a:ext cx="518603" cy="913147"/>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D7B703BD-B584-4D55-84B5-E6242F459688}"/>
                </a:ext>
              </a:extLst>
            </p:cNvPr>
            <p:cNvSpPr>
              <a:spLocks/>
            </p:cNvSpPr>
            <p:nvPr/>
          </p:nvSpPr>
          <p:spPr bwMode="auto">
            <a:xfrm rot="5400000">
              <a:off x="659947" y="5810605"/>
              <a:ext cx="1126690" cy="1027037"/>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53504E4E-BA8A-4418-B12C-3A3971718B37}"/>
                </a:ext>
              </a:extLst>
            </p:cNvPr>
            <p:cNvSpPr>
              <a:spLocks/>
            </p:cNvSpPr>
            <p:nvPr/>
          </p:nvSpPr>
          <p:spPr bwMode="auto">
            <a:xfrm rot="5400000">
              <a:off x="-413357" y="5610790"/>
              <a:ext cx="1418531" cy="591817"/>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F4496A62-83D3-4BF4-A7AA-3515A4B63698}"/>
                </a:ext>
              </a:extLst>
            </p:cNvPr>
            <p:cNvSpPr>
              <a:spLocks/>
            </p:cNvSpPr>
            <p:nvPr/>
          </p:nvSpPr>
          <p:spPr bwMode="auto">
            <a:xfrm rot="5400000">
              <a:off x="-36607" y="4546638"/>
              <a:ext cx="1738844" cy="1665630"/>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7" name="Picture 16">
            <a:extLst>
              <a:ext uri="{FF2B5EF4-FFF2-40B4-BE49-F238E27FC236}">
                <a16:creationId xmlns:a16="http://schemas.microsoft.com/office/drawing/2014/main" id="{69596AEF-77F9-486C-9962-D400D27D504B}"/>
              </a:ext>
            </a:extLst>
          </p:cNvPr>
          <p:cNvPicPr preferRelativeResize="0">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21359" y="6574440"/>
            <a:ext cx="960276" cy="188028"/>
          </a:xfrm>
          <a:prstGeom prst="rect">
            <a:avLst/>
          </a:prstGeom>
        </p:spPr>
      </p:pic>
      <p:pic>
        <p:nvPicPr>
          <p:cNvPr id="18" name="Picture 17" descr="C:\Users\bill.wiseman\AppData\Local\Microsoft\Windows\INetCache\Content.MSO\3E5E3696.tmp">
            <a:extLst>
              <a:ext uri="{FF2B5EF4-FFF2-40B4-BE49-F238E27FC236}">
                <a16:creationId xmlns:a16="http://schemas.microsoft.com/office/drawing/2014/main" id="{BBABD838-D79C-4AC3-8442-86D29FFF1E26}"/>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73935" y="6542544"/>
            <a:ext cx="660190" cy="321919"/>
          </a:xfrm>
          <a:prstGeom prst="rect">
            <a:avLst/>
          </a:prstGeom>
          <a:noFill/>
          <a:ln>
            <a:noFill/>
          </a:ln>
        </p:spPr>
      </p:pic>
      <p:pic>
        <p:nvPicPr>
          <p:cNvPr id="19" name="Picture 18" descr="UrbanMix Development | Apartments/ Corporate Housing - Welcome to ...">
            <a:extLst>
              <a:ext uri="{FF2B5EF4-FFF2-40B4-BE49-F238E27FC236}">
                <a16:creationId xmlns:a16="http://schemas.microsoft.com/office/drawing/2014/main" id="{D52AC9AF-CB3E-4BD4-B633-BA84146EF123}"/>
              </a:ext>
            </a:extLst>
          </p:cNvPr>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69310" y="6575435"/>
            <a:ext cx="840242" cy="183852"/>
          </a:xfrm>
          <a:prstGeom prst="rect">
            <a:avLst/>
          </a:prstGeom>
          <a:noFill/>
          <a:ln>
            <a:noFill/>
          </a:ln>
        </p:spPr>
      </p:pic>
    </p:spTree>
    <p:extLst>
      <p:ext uri="{BB962C8B-B14F-4D97-AF65-F5344CB8AC3E}">
        <p14:creationId xmlns:p14="http://schemas.microsoft.com/office/powerpoint/2010/main" val="1405802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7290-7CE7-4902-B413-55BC66FD9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F6CAD-90CB-4F9D-8E2F-2ABD96D0D5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FAF17-0D3B-45B1-B7F8-97CC240DA6B9}"/>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5" name="Footer Placeholder 4">
            <a:extLst>
              <a:ext uri="{FF2B5EF4-FFF2-40B4-BE49-F238E27FC236}">
                <a16:creationId xmlns:a16="http://schemas.microsoft.com/office/drawing/2014/main" id="{0BDF35DC-1E13-4000-88EC-122E7A12DD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333CF2-95EA-45D8-8A6B-3DBAAB271DC0}"/>
              </a:ext>
            </a:extLst>
          </p:cNvPr>
          <p:cNvSpPr>
            <a:spLocks noGrp="1"/>
          </p:cNvSpPr>
          <p:nvPr>
            <p:ph type="sldNum" sz="quarter" idx="12"/>
          </p:nvPr>
        </p:nvSpPr>
        <p:spPr/>
        <p:txBody>
          <a:bodyPr/>
          <a:lstStyle/>
          <a:p>
            <a:fld id="{751099AA-6A56-40FE-ACF8-0BD2399C0C78}" type="slidenum">
              <a:rPr lang="en-US" smtClean="0"/>
              <a:t>‹#›</a:t>
            </a:fld>
            <a:endParaRPr lang="en-US" dirty="0"/>
          </a:p>
        </p:txBody>
      </p:sp>
      <p:sp>
        <p:nvSpPr>
          <p:cNvPr id="8" name="AutoShape 3">
            <a:extLst>
              <a:ext uri="{FF2B5EF4-FFF2-40B4-BE49-F238E27FC236}">
                <a16:creationId xmlns:a16="http://schemas.microsoft.com/office/drawing/2014/main" id="{6AD53CBC-C4E2-4B74-A998-EB5581C4ED1E}"/>
              </a:ext>
            </a:extLst>
          </p:cNvPr>
          <p:cNvSpPr>
            <a:spLocks noChangeAspect="1" noChangeArrowheads="1" noTextEdit="1"/>
          </p:cNvSpPr>
          <p:nvPr/>
        </p:nvSpPr>
        <p:spPr bwMode="auto">
          <a:xfrm rot="5400000">
            <a:off x="-342176" y="4850173"/>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a:extLst>
              <a:ext uri="{FF2B5EF4-FFF2-40B4-BE49-F238E27FC236}">
                <a16:creationId xmlns:a16="http://schemas.microsoft.com/office/drawing/2014/main" id="{62920D28-3A4B-43AF-AC22-1F50470DCB57}"/>
              </a:ext>
            </a:extLst>
          </p:cNvPr>
          <p:cNvGrpSpPr/>
          <p:nvPr userDrawn="1"/>
        </p:nvGrpSpPr>
        <p:grpSpPr>
          <a:xfrm>
            <a:off x="0" y="4510031"/>
            <a:ext cx="1736810" cy="2377438"/>
            <a:chOff x="0" y="4510031"/>
            <a:chExt cx="1736810" cy="2377438"/>
          </a:xfrm>
          <a:solidFill>
            <a:schemeClr val="accent1"/>
          </a:solidFill>
        </p:grpSpPr>
        <p:sp>
          <p:nvSpPr>
            <p:cNvPr id="9" name="Freeform 5">
              <a:extLst>
                <a:ext uri="{FF2B5EF4-FFF2-40B4-BE49-F238E27FC236}">
                  <a16:creationId xmlns:a16="http://schemas.microsoft.com/office/drawing/2014/main" id="{A8035574-CD73-436B-9513-ABAE7292EBD1}"/>
                </a:ext>
              </a:extLst>
            </p:cNvPr>
            <p:cNvSpPr>
              <a:spLocks/>
            </p:cNvSpPr>
            <p:nvPr/>
          </p:nvSpPr>
          <p:spPr bwMode="auto">
            <a:xfrm rot="5400000">
              <a:off x="197272" y="6171593"/>
              <a:ext cx="518603" cy="913147"/>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D7B703BD-B584-4D55-84B5-E6242F459688}"/>
                </a:ext>
              </a:extLst>
            </p:cNvPr>
            <p:cNvSpPr>
              <a:spLocks/>
            </p:cNvSpPr>
            <p:nvPr/>
          </p:nvSpPr>
          <p:spPr bwMode="auto">
            <a:xfrm rot="5400000">
              <a:off x="659947" y="5810605"/>
              <a:ext cx="1126690" cy="1027037"/>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53504E4E-BA8A-4418-B12C-3A3971718B37}"/>
                </a:ext>
              </a:extLst>
            </p:cNvPr>
            <p:cNvSpPr>
              <a:spLocks/>
            </p:cNvSpPr>
            <p:nvPr/>
          </p:nvSpPr>
          <p:spPr bwMode="auto">
            <a:xfrm rot="5400000">
              <a:off x="-413357" y="5610790"/>
              <a:ext cx="1418531" cy="591817"/>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F4496A62-83D3-4BF4-A7AA-3515A4B63698}"/>
                </a:ext>
              </a:extLst>
            </p:cNvPr>
            <p:cNvSpPr>
              <a:spLocks/>
            </p:cNvSpPr>
            <p:nvPr/>
          </p:nvSpPr>
          <p:spPr bwMode="auto">
            <a:xfrm rot="5400000">
              <a:off x="-36607" y="4546638"/>
              <a:ext cx="1738844" cy="1665630"/>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85298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7290-7CE7-4902-B413-55BC66FD9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F6CAD-90CB-4F9D-8E2F-2ABD96D0D5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FAF17-0D3B-45B1-B7F8-97CC240DA6B9}"/>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5" name="Footer Placeholder 4">
            <a:extLst>
              <a:ext uri="{FF2B5EF4-FFF2-40B4-BE49-F238E27FC236}">
                <a16:creationId xmlns:a16="http://schemas.microsoft.com/office/drawing/2014/main" id="{0BDF35DC-1E13-4000-88EC-122E7A12DD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333CF2-95EA-45D8-8A6B-3DBAAB271DC0}"/>
              </a:ext>
            </a:extLst>
          </p:cNvPr>
          <p:cNvSpPr>
            <a:spLocks noGrp="1"/>
          </p:cNvSpPr>
          <p:nvPr>
            <p:ph type="sldNum" sz="quarter" idx="12"/>
          </p:nvPr>
        </p:nvSpPr>
        <p:spPr/>
        <p:txBody>
          <a:bodyPr/>
          <a:lstStyle/>
          <a:p>
            <a:fld id="{751099AA-6A56-40FE-ACF8-0BD2399C0C78}" type="slidenum">
              <a:rPr lang="en-US" smtClean="0"/>
              <a:t>‹#›</a:t>
            </a:fld>
            <a:endParaRPr lang="en-US" dirty="0"/>
          </a:p>
        </p:txBody>
      </p:sp>
      <p:sp>
        <p:nvSpPr>
          <p:cNvPr id="8" name="AutoShape 3">
            <a:extLst>
              <a:ext uri="{FF2B5EF4-FFF2-40B4-BE49-F238E27FC236}">
                <a16:creationId xmlns:a16="http://schemas.microsoft.com/office/drawing/2014/main" id="{6AD53CBC-C4E2-4B74-A998-EB5581C4ED1E}"/>
              </a:ext>
            </a:extLst>
          </p:cNvPr>
          <p:cNvSpPr>
            <a:spLocks noChangeAspect="1" noChangeArrowheads="1" noTextEdit="1"/>
          </p:cNvSpPr>
          <p:nvPr/>
        </p:nvSpPr>
        <p:spPr bwMode="auto">
          <a:xfrm rot="5400000">
            <a:off x="-342176" y="4850173"/>
            <a:ext cx="2377437" cy="169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a:extLst>
              <a:ext uri="{FF2B5EF4-FFF2-40B4-BE49-F238E27FC236}">
                <a16:creationId xmlns:a16="http://schemas.microsoft.com/office/drawing/2014/main" id="{62920D28-3A4B-43AF-AC22-1F50470DCB57}"/>
              </a:ext>
            </a:extLst>
          </p:cNvPr>
          <p:cNvGrpSpPr/>
          <p:nvPr userDrawn="1"/>
        </p:nvGrpSpPr>
        <p:grpSpPr>
          <a:xfrm>
            <a:off x="0" y="4510031"/>
            <a:ext cx="1736810" cy="2377438"/>
            <a:chOff x="0" y="4510031"/>
            <a:chExt cx="1736810" cy="2377438"/>
          </a:xfrm>
          <a:solidFill>
            <a:schemeClr val="accent6"/>
          </a:solidFill>
        </p:grpSpPr>
        <p:sp>
          <p:nvSpPr>
            <p:cNvPr id="9" name="Freeform 5">
              <a:extLst>
                <a:ext uri="{FF2B5EF4-FFF2-40B4-BE49-F238E27FC236}">
                  <a16:creationId xmlns:a16="http://schemas.microsoft.com/office/drawing/2014/main" id="{A8035574-CD73-436B-9513-ABAE7292EBD1}"/>
                </a:ext>
              </a:extLst>
            </p:cNvPr>
            <p:cNvSpPr>
              <a:spLocks/>
            </p:cNvSpPr>
            <p:nvPr/>
          </p:nvSpPr>
          <p:spPr bwMode="auto">
            <a:xfrm rot="5400000">
              <a:off x="197272" y="6171593"/>
              <a:ext cx="518603" cy="913147"/>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a:extLst>
                <a:ext uri="{FF2B5EF4-FFF2-40B4-BE49-F238E27FC236}">
                  <a16:creationId xmlns:a16="http://schemas.microsoft.com/office/drawing/2014/main" id="{D7B703BD-B584-4D55-84B5-E6242F459688}"/>
                </a:ext>
              </a:extLst>
            </p:cNvPr>
            <p:cNvSpPr>
              <a:spLocks/>
            </p:cNvSpPr>
            <p:nvPr/>
          </p:nvSpPr>
          <p:spPr bwMode="auto">
            <a:xfrm rot="5400000">
              <a:off x="659947" y="5810605"/>
              <a:ext cx="1126690" cy="1027037"/>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53504E4E-BA8A-4418-B12C-3A3971718B37}"/>
                </a:ext>
              </a:extLst>
            </p:cNvPr>
            <p:cNvSpPr>
              <a:spLocks/>
            </p:cNvSpPr>
            <p:nvPr/>
          </p:nvSpPr>
          <p:spPr bwMode="auto">
            <a:xfrm rot="5400000">
              <a:off x="-413357" y="5610790"/>
              <a:ext cx="1418531" cy="591817"/>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F4496A62-83D3-4BF4-A7AA-3515A4B63698}"/>
                </a:ext>
              </a:extLst>
            </p:cNvPr>
            <p:cNvSpPr>
              <a:spLocks/>
            </p:cNvSpPr>
            <p:nvPr/>
          </p:nvSpPr>
          <p:spPr bwMode="auto">
            <a:xfrm rot="5400000">
              <a:off x="-36607" y="4546638"/>
              <a:ext cx="1738844" cy="1665630"/>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7478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45FA-6B8F-43A9-9EF8-498BFA98AD2B}"/>
              </a:ext>
            </a:extLst>
          </p:cNvPr>
          <p:cNvSpPr>
            <a:spLocks noGrp="1"/>
          </p:cNvSpPr>
          <p:nvPr>
            <p:ph type="title"/>
          </p:nvPr>
        </p:nvSpPr>
        <p:spPr>
          <a:xfrm>
            <a:off x="5699030" y="1709738"/>
            <a:ext cx="5648419" cy="2852737"/>
          </a:xfrm>
        </p:spPr>
        <p:txBody>
          <a:bodyPr anchor="b">
            <a:normAutofit/>
          </a:bodyPr>
          <a:lstStyle>
            <a:lvl1pPr algn="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1BD276F-B58B-4912-969D-A0550FB1D43C}"/>
              </a:ext>
            </a:extLst>
          </p:cNvPr>
          <p:cNvSpPr>
            <a:spLocks noGrp="1"/>
          </p:cNvSpPr>
          <p:nvPr>
            <p:ph type="body" idx="1"/>
          </p:nvPr>
        </p:nvSpPr>
        <p:spPr>
          <a:xfrm>
            <a:off x="5699030" y="4589463"/>
            <a:ext cx="564841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45D37A-2791-461A-AE69-87718F62502D}"/>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5" name="Footer Placeholder 4">
            <a:extLst>
              <a:ext uri="{FF2B5EF4-FFF2-40B4-BE49-F238E27FC236}">
                <a16:creationId xmlns:a16="http://schemas.microsoft.com/office/drawing/2014/main" id="{A0C8DA24-3735-4F2B-82B1-8C8FBE8E31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D94A3C-BB77-41E1-A735-F1E1203FC2C0}"/>
              </a:ext>
            </a:extLst>
          </p:cNvPr>
          <p:cNvSpPr>
            <a:spLocks noGrp="1"/>
          </p:cNvSpPr>
          <p:nvPr>
            <p:ph type="sldNum" sz="quarter" idx="12"/>
          </p:nvPr>
        </p:nvSpPr>
        <p:spPr/>
        <p:txBody>
          <a:bodyPr/>
          <a:lstStyle/>
          <a:p>
            <a:fld id="{751099AA-6A56-40FE-ACF8-0BD2399C0C78}" type="slidenum">
              <a:rPr lang="en-US" smtClean="0"/>
              <a:t>‹#›</a:t>
            </a:fld>
            <a:endParaRPr lang="en-US" dirty="0"/>
          </a:p>
        </p:txBody>
      </p:sp>
      <p:grpSp>
        <p:nvGrpSpPr>
          <p:cNvPr id="7" name="Group 6">
            <a:extLst>
              <a:ext uri="{FF2B5EF4-FFF2-40B4-BE49-F238E27FC236}">
                <a16:creationId xmlns:a16="http://schemas.microsoft.com/office/drawing/2014/main" id="{8D34A47F-671D-4FBC-BB71-852025241DB7}"/>
              </a:ext>
            </a:extLst>
          </p:cNvPr>
          <p:cNvGrpSpPr/>
          <p:nvPr userDrawn="1"/>
        </p:nvGrpSpPr>
        <p:grpSpPr>
          <a:xfrm>
            <a:off x="0" y="3"/>
            <a:ext cx="5559552" cy="7160831"/>
            <a:chOff x="0" y="3490913"/>
            <a:chExt cx="1670050" cy="2151063"/>
          </a:xfrm>
          <a:solidFill>
            <a:schemeClr val="bg1"/>
          </a:solidFill>
        </p:grpSpPr>
        <p:sp>
          <p:nvSpPr>
            <p:cNvPr id="8" name="Freeform 5">
              <a:extLst>
                <a:ext uri="{FF2B5EF4-FFF2-40B4-BE49-F238E27FC236}">
                  <a16:creationId xmlns:a16="http://schemas.microsoft.com/office/drawing/2014/main" id="{E275100A-7753-4E67-B3F8-1BE154C2D8CA}"/>
                </a:ext>
              </a:extLst>
            </p:cNvPr>
            <p:cNvSpPr>
              <a:spLocks/>
            </p:cNvSpPr>
            <p:nvPr/>
          </p:nvSpPr>
          <p:spPr bwMode="auto">
            <a:xfrm>
              <a:off x="0" y="4586288"/>
              <a:ext cx="230188" cy="504825"/>
            </a:xfrm>
            <a:custGeom>
              <a:avLst/>
              <a:gdLst>
                <a:gd name="T0" fmla="*/ 87 w 345"/>
                <a:gd name="T1" fmla="*/ 698 h 753"/>
                <a:gd name="T2" fmla="*/ 179 w 345"/>
                <a:gd name="T3" fmla="*/ 278 h 753"/>
                <a:gd name="T4" fmla="*/ 0 w 345"/>
                <a:gd name="T5" fmla="*/ 0 h 753"/>
                <a:gd name="T6" fmla="*/ 0 w 345"/>
                <a:gd name="T7" fmla="*/ 753 h 753"/>
                <a:gd name="T8" fmla="*/ 87 w 345"/>
                <a:gd name="T9" fmla="*/ 698 h 753"/>
              </a:gdLst>
              <a:ahLst/>
              <a:cxnLst>
                <a:cxn ang="0">
                  <a:pos x="T0" y="T1"/>
                </a:cxn>
                <a:cxn ang="0">
                  <a:pos x="T2" y="T3"/>
                </a:cxn>
                <a:cxn ang="0">
                  <a:pos x="T4" y="T5"/>
                </a:cxn>
                <a:cxn ang="0">
                  <a:pos x="T6" y="T7"/>
                </a:cxn>
                <a:cxn ang="0">
                  <a:pos x="T8" y="T9"/>
                </a:cxn>
              </a:cxnLst>
              <a:rect l="0" t="0" r="r" b="b"/>
              <a:pathLst>
                <a:path w="345" h="753">
                  <a:moveTo>
                    <a:pt x="87" y="698"/>
                  </a:moveTo>
                  <a:cubicBezTo>
                    <a:pt x="87" y="698"/>
                    <a:pt x="345" y="534"/>
                    <a:pt x="179" y="278"/>
                  </a:cubicBezTo>
                  <a:cubicBezTo>
                    <a:pt x="0" y="0"/>
                    <a:pt x="0" y="0"/>
                    <a:pt x="0" y="0"/>
                  </a:cubicBezTo>
                  <a:cubicBezTo>
                    <a:pt x="0" y="753"/>
                    <a:pt x="0" y="753"/>
                    <a:pt x="0" y="753"/>
                  </a:cubicBezTo>
                  <a:lnTo>
                    <a:pt x="87"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7B627DE9-E125-4252-9769-3A2F189FCA2B}"/>
                </a:ext>
              </a:extLst>
            </p:cNvPr>
            <p:cNvSpPr>
              <a:spLocks/>
            </p:cNvSpPr>
            <p:nvPr/>
          </p:nvSpPr>
          <p:spPr bwMode="auto">
            <a:xfrm>
              <a:off x="0" y="4995863"/>
              <a:ext cx="620713" cy="555625"/>
            </a:xfrm>
            <a:custGeom>
              <a:avLst/>
              <a:gdLst>
                <a:gd name="T0" fmla="*/ 904 w 927"/>
                <a:gd name="T1" fmla="*/ 787 h 827"/>
                <a:gd name="T2" fmla="*/ 561 w 927"/>
                <a:gd name="T3" fmla="*/ 257 h 827"/>
                <a:gd name="T4" fmla="*/ 138 w 927"/>
                <a:gd name="T5" fmla="*/ 164 h 827"/>
                <a:gd name="T6" fmla="*/ 0 w 927"/>
                <a:gd name="T7" fmla="*/ 252 h 827"/>
                <a:gd name="T8" fmla="*/ 0 w 927"/>
                <a:gd name="T9" fmla="*/ 827 h 827"/>
                <a:gd name="T10" fmla="*/ 927 w 927"/>
                <a:gd name="T11" fmla="*/ 827 h 827"/>
                <a:gd name="T12" fmla="*/ 904 w 927"/>
                <a:gd name="T13" fmla="*/ 787 h 827"/>
              </a:gdLst>
              <a:ahLst/>
              <a:cxnLst>
                <a:cxn ang="0">
                  <a:pos x="T0" y="T1"/>
                </a:cxn>
                <a:cxn ang="0">
                  <a:pos x="T2" y="T3"/>
                </a:cxn>
                <a:cxn ang="0">
                  <a:pos x="T4" y="T5"/>
                </a:cxn>
                <a:cxn ang="0">
                  <a:pos x="T6" y="T7"/>
                </a:cxn>
                <a:cxn ang="0">
                  <a:pos x="T8" y="T9"/>
                </a:cxn>
                <a:cxn ang="0">
                  <a:pos x="T10" y="T11"/>
                </a:cxn>
                <a:cxn ang="0">
                  <a:pos x="T12" y="T13"/>
                </a:cxn>
              </a:cxnLst>
              <a:rect l="0" t="0" r="r" b="b"/>
              <a:pathLst>
                <a:path w="927" h="827">
                  <a:moveTo>
                    <a:pt x="904" y="787"/>
                  </a:moveTo>
                  <a:cubicBezTo>
                    <a:pt x="561" y="257"/>
                    <a:pt x="561" y="257"/>
                    <a:pt x="561" y="257"/>
                  </a:cubicBezTo>
                  <a:cubicBezTo>
                    <a:pt x="561" y="257"/>
                    <a:pt x="395" y="0"/>
                    <a:pt x="138" y="164"/>
                  </a:cubicBezTo>
                  <a:cubicBezTo>
                    <a:pt x="0" y="252"/>
                    <a:pt x="0" y="252"/>
                    <a:pt x="0" y="252"/>
                  </a:cubicBezTo>
                  <a:cubicBezTo>
                    <a:pt x="0" y="827"/>
                    <a:pt x="0" y="827"/>
                    <a:pt x="0" y="827"/>
                  </a:cubicBezTo>
                  <a:cubicBezTo>
                    <a:pt x="927" y="827"/>
                    <a:pt x="927" y="827"/>
                    <a:pt x="927" y="827"/>
                  </a:cubicBezTo>
                  <a:cubicBezTo>
                    <a:pt x="921" y="815"/>
                    <a:pt x="913" y="801"/>
                    <a:pt x="904" y="7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A8616B2D-5330-4080-A118-8EA1E871085F}"/>
                </a:ext>
              </a:extLst>
            </p:cNvPr>
            <p:cNvSpPr>
              <a:spLocks/>
            </p:cNvSpPr>
            <p:nvPr/>
          </p:nvSpPr>
          <p:spPr bwMode="auto">
            <a:xfrm>
              <a:off x="0" y="3490913"/>
              <a:ext cx="1646238" cy="1419225"/>
            </a:xfrm>
            <a:custGeom>
              <a:avLst/>
              <a:gdLst>
                <a:gd name="T0" fmla="*/ 258 w 2458"/>
                <a:gd name="T1" fmla="*/ 1861 h 2117"/>
                <a:gd name="T2" fmla="*/ 681 w 2458"/>
                <a:gd name="T3" fmla="*/ 1954 h 2117"/>
                <a:gd name="T4" fmla="*/ 2201 w 2458"/>
                <a:gd name="T5" fmla="*/ 989 h 2117"/>
                <a:gd name="T6" fmla="*/ 2198 w 2458"/>
                <a:gd name="T7" fmla="*/ 665 h 2117"/>
                <a:gd name="T8" fmla="*/ 1115 w 2458"/>
                <a:gd name="T9" fmla="*/ 0 h 2117"/>
                <a:gd name="T10" fmla="*/ 0 w 2458"/>
                <a:gd name="T11" fmla="*/ 0 h 2117"/>
                <a:gd name="T12" fmla="*/ 0 w 2458"/>
                <a:gd name="T13" fmla="*/ 1461 h 2117"/>
                <a:gd name="T14" fmla="*/ 258 w 2458"/>
                <a:gd name="T15" fmla="*/ 1861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8" h="2117">
                  <a:moveTo>
                    <a:pt x="258" y="1861"/>
                  </a:moveTo>
                  <a:cubicBezTo>
                    <a:pt x="258" y="1861"/>
                    <a:pt x="423" y="2117"/>
                    <a:pt x="681" y="1954"/>
                  </a:cubicBezTo>
                  <a:cubicBezTo>
                    <a:pt x="2201" y="989"/>
                    <a:pt x="2201" y="989"/>
                    <a:pt x="2201" y="989"/>
                  </a:cubicBezTo>
                  <a:cubicBezTo>
                    <a:pt x="2201" y="989"/>
                    <a:pt x="2458" y="825"/>
                    <a:pt x="2198" y="665"/>
                  </a:cubicBezTo>
                  <a:cubicBezTo>
                    <a:pt x="1115" y="0"/>
                    <a:pt x="1115" y="0"/>
                    <a:pt x="1115" y="0"/>
                  </a:cubicBezTo>
                  <a:cubicBezTo>
                    <a:pt x="0" y="0"/>
                    <a:pt x="0" y="0"/>
                    <a:pt x="0" y="0"/>
                  </a:cubicBezTo>
                  <a:cubicBezTo>
                    <a:pt x="0" y="1461"/>
                    <a:pt x="0" y="1461"/>
                    <a:pt x="0" y="1461"/>
                  </a:cubicBezTo>
                  <a:lnTo>
                    <a:pt x="258" y="1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AE83B5CE-E627-41EC-86DF-368F1D3D0E0F}"/>
                </a:ext>
              </a:extLst>
            </p:cNvPr>
            <p:cNvSpPr>
              <a:spLocks/>
            </p:cNvSpPr>
            <p:nvPr/>
          </p:nvSpPr>
          <p:spPr bwMode="auto">
            <a:xfrm>
              <a:off x="317500" y="4132263"/>
              <a:ext cx="1352550" cy="1509713"/>
            </a:xfrm>
            <a:custGeom>
              <a:avLst/>
              <a:gdLst>
                <a:gd name="T0" fmla="*/ 1902 w 2019"/>
                <a:gd name="T1" fmla="*/ 31 h 2252"/>
                <a:gd name="T2" fmla="*/ 1815 w 2019"/>
                <a:gd name="T3" fmla="*/ 86 h 2252"/>
                <a:gd name="T4" fmla="*/ 258 w 2019"/>
                <a:gd name="T5" fmla="*/ 1075 h 2252"/>
                <a:gd name="T6" fmla="*/ 166 w 2019"/>
                <a:gd name="T7" fmla="*/ 1495 h 2252"/>
                <a:gd name="T8" fmla="*/ 489 w 2019"/>
                <a:gd name="T9" fmla="*/ 1995 h 2252"/>
                <a:gd name="T10" fmla="*/ 815 w 2019"/>
                <a:gd name="T11" fmla="*/ 1991 h 2252"/>
                <a:gd name="T12" fmla="*/ 1973 w 2019"/>
                <a:gd name="T13" fmla="*/ 106 h 2252"/>
                <a:gd name="T14" fmla="*/ 1902 w 2019"/>
                <a:gd name="T15" fmla="*/ 31 h 2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9" h="2252">
                  <a:moveTo>
                    <a:pt x="1902" y="31"/>
                  </a:moveTo>
                  <a:cubicBezTo>
                    <a:pt x="1877" y="47"/>
                    <a:pt x="1848" y="65"/>
                    <a:pt x="1815" y="86"/>
                  </a:cubicBezTo>
                  <a:cubicBezTo>
                    <a:pt x="258" y="1075"/>
                    <a:pt x="258" y="1075"/>
                    <a:pt x="258" y="1075"/>
                  </a:cubicBezTo>
                  <a:cubicBezTo>
                    <a:pt x="258" y="1075"/>
                    <a:pt x="0" y="1238"/>
                    <a:pt x="166" y="1495"/>
                  </a:cubicBezTo>
                  <a:cubicBezTo>
                    <a:pt x="489" y="1995"/>
                    <a:pt x="489" y="1995"/>
                    <a:pt x="489" y="1995"/>
                  </a:cubicBezTo>
                  <a:cubicBezTo>
                    <a:pt x="489" y="1995"/>
                    <a:pt x="655" y="2252"/>
                    <a:pt x="815" y="1991"/>
                  </a:cubicBezTo>
                  <a:cubicBezTo>
                    <a:pt x="1973" y="106"/>
                    <a:pt x="1973" y="106"/>
                    <a:pt x="1973" y="106"/>
                  </a:cubicBezTo>
                  <a:cubicBezTo>
                    <a:pt x="2019" y="0"/>
                    <a:pt x="1926" y="16"/>
                    <a:pt x="190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7528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45FA-6B8F-43A9-9EF8-498BFA98AD2B}"/>
              </a:ext>
            </a:extLst>
          </p:cNvPr>
          <p:cNvSpPr>
            <a:spLocks noGrp="1"/>
          </p:cNvSpPr>
          <p:nvPr>
            <p:ph type="title"/>
          </p:nvPr>
        </p:nvSpPr>
        <p:spPr>
          <a:xfrm>
            <a:off x="5699030" y="1709738"/>
            <a:ext cx="5648419" cy="2852737"/>
          </a:xfrm>
        </p:spPr>
        <p:txBody>
          <a:bodyPr anchor="b">
            <a:normAutofit/>
          </a:bodyPr>
          <a:lstStyle>
            <a:lvl1pPr algn="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1BD276F-B58B-4912-969D-A0550FB1D43C}"/>
              </a:ext>
            </a:extLst>
          </p:cNvPr>
          <p:cNvSpPr>
            <a:spLocks noGrp="1"/>
          </p:cNvSpPr>
          <p:nvPr>
            <p:ph type="body" idx="1"/>
          </p:nvPr>
        </p:nvSpPr>
        <p:spPr>
          <a:xfrm>
            <a:off x="5699030" y="4589463"/>
            <a:ext cx="564841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45D37A-2791-461A-AE69-87718F62502D}"/>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5" name="Footer Placeholder 4">
            <a:extLst>
              <a:ext uri="{FF2B5EF4-FFF2-40B4-BE49-F238E27FC236}">
                <a16:creationId xmlns:a16="http://schemas.microsoft.com/office/drawing/2014/main" id="{A0C8DA24-3735-4F2B-82B1-8C8FBE8E31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D94A3C-BB77-41E1-A735-F1E1203FC2C0}"/>
              </a:ext>
            </a:extLst>
          </p:cNvPr>
          <p:cNvSpPr>
            <a:spLocks noGrp="1"/>
          </p:cNvSpPr>
          <p:nvPr>
            <p:ph type="sldNum" sz="quarter" idx="12"/>
          </p:nvPr>
        </p:nvSpPr>
        <p:spPr/>
        <p:txBody>
          <a:bodyPr/>
          <a:lstStyle/>
          <a:p>
            <a:fld id="{751099AA-6A56-40FE-ACF8-0BD2399C0C78}" type="slidenum">
              <a:rPr lang="en-US" smtClean="0"/>
              <a:t>‹#›</a:t>
            </a:fld>
            <a:endParaRPr lang="en-US" dirty="0"/>
          </a:p>
        </p:txBody>
      </p:sp>
      <p:grpSp>
        <p:nvGrpSpPr>
          <p:cNvPr id="7" name="Group 6">
            <a:extLst>
              <a:ext uri="{FF2B5EF4-FFF2-40B4-BE49-F238E27FC236}">
                <a16:creationId xmlns:a16="http://schemas.microsoft.com/office/drawing/2014/main" id="{8D34A47F-671D-4FBC-BB71-852025241DB7}"/>
              </a:ext>
            </a:extLst>
          </p:cNvPr>
          <p:cNvGrpSpPr/>
          <p:nvPr userDrawn="1"/>
        </p:nvGrpSpPr>
        <p:grpSpPr>
          <a:xfrm>
            <a:off x="0" y="3"/>
            <a:ext cx="5559552" cy="7160831"/>
            <a:chOff x="0" y="3490913"/>
            <a:chExt cx="1670050" cy="2151063"/>
          </a:xfrm>
          <a:solidFill>
            <a:schemeClr val="bg1"/>
          </a:solidFill>
        </p:grpSpPr>
        <p:sp>
          <p:nvSpPr>
            <p:cNvPr id="8" name="Freeform 5">
              <a:extLst>
                <a:ext uri="{FF2B5EF4-FFF2-40B4-BE49-F238E27FC236}">
                  <a16:creationId xmlns:a16="http://schemas.microsoft.com/office/drawing/2014/main" id="{E275100A-7753-4E67-B3F8-1BE154C2D8CA}"/>
                </a:ext>
              </a:extLst>
            </p:cNvPr>
            <p:cNvSpPr>
              <a:spLocks/>
            </p:cNvSpPr>
            <p:nvPr/>
          </p:nvSpPr>
          <p:spPr bwMode="auto">
            <a:xfrm>
              <a:off x="0" y="4586288"/>
              <a:ext cx="230188" cy="504825"/>
            </a:xfrm>
            <a:custGeom>
              <a:avLst/>
              <a:gdLst>
                <a:gd name="T0" fmla="*/ 87 w 345"/>
                <a:gd name="T1" fmla="*/ 698 h 753"/>
                <a:gd name="T2" fmla="*/ 179 w 345"/>
                <a:gd name="T3" fmla="*/ 278 h 753"/>
                <a:gd name="T4" fmla="*/ 0 w 345"/>
                <a:gd name="T5" fmla="*/ 0 h 753"/>
                <a:gd name="T6" fmla="*/ 0 w 345"/>
                <a:gd name="T7" fmla="*/ 753 h 753"/>
                <a:gd name="T8" fmla="*/ 87 w 345"/>
                <a:gd name="T9" fmla="*/ 698 h 753"/>
              </a:gdLst>
              <a:ahLst/>
              <a:cxnLst>
                <a:cxn ang="0">
                  <a:pos x="T0" y="T1"/>
                </a:cxn>
                <a:cxn ang="0">
                  <a:pos x="T2" y="T3"/>
                </a:cxn>
                <a:cxn ang="0">
                  <a:pos x="T4" y="T5"/>
                </a:cxn>
                <a:cxn ang="0">
                  <a:pos x="T6" y="T7"/>
                </a:cxn>
                <a:cxn ang="0">
                  <a:pos x="T8" y="T9"/>
                </a:cxn>
              </a:cxnLst>
              <a:rect l="0" t="0" r="r" b="b"/>
              <a:pathLst>
                <a:path w="345" h="753">
                  <a:moveTo>
                    <a:pt x="87" y="698"/>
                  </a:moveTo>
                  <a:cubicBezTo>
                    <a:pt x="87" y="698"/>
                    <a:pt x="345" y="534"/>
                    <a:pt x="179" y="278"/>
                  </a:cubicBezTo>
                  <a:cubicBezTo>
                    <a:pt x="0" y="0"/>
                    <a:pt x="0" y="0"/>
                    <a:pt x="0" y="0"/>
                  </a:cubicBezTo>
                  <a:cubicBezTo>
                    <a:pt x="0" y="753"/>
                    <a:pt x="0" y="753"/>
                    <a:pt x="0" y="753"/>
                  </a:cubicBezTo>
                  <a:lnTo>
                    <a:pt x="87"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7B627DE9-E125-4252-9769-3A2F189FCA2B}"/>
                </a:ext>
              </a:extLst>
            </p:cNvPr>
            <p:cNvSpPr>
              <a:spLocks/>
            </p:cNvSpPr>
            <p:nvPr/>
          </p:nvSpPr>
          <p:spPr bwMode="auto">
            <a:xfrm>
              <a:off x="0" y="4995863"/>
              <a:ext cx="620713" cy="555625"/>
            </a:xfrm>
            <a:custGeom>
              <a:avLst/>
              <a:gdLst>
                <a:gd name="T0" fmla="*/ 904 w 927"/>
                <a:gd name="T1" fmla="*/ 787 h 827"/>
                <a:gd name="T2" fmla="*/ 561 w 927"/>
                <a:gd name="T3" fmla="*/ 257 h 827"/>
                <a:gd name="T4" fmla="*/ 138 w 927"/>
                <a:gd name="T5" fmla="*/ 164 h 827"/>
                <a:gd name="T6" fmla="*/ 0 w 927"/>
                <a:gd name="T7" fmla="*/ 252 h 827"/>
                <a:gd name="T8" fmla="*/ 0 w 927"/>
                <a:gd name="T9" fmla="*/ 827 h 827"/>
                <a:gd name="T10" fmla="*/ 927 w 927"/>
                <a:gd name="T11" fmla="*/ 827 h 827"/>
                <a:gd name="T12" fmla="*/ 904 w 927"/>
                <a:gd name="T13" fmla="*/ 787 h 827"/>
              </a:gdLst>
              <a:ahLst/>
              <a:cxnLst>
                <a:cxn ang="0">
                  <a:pos x="T0" y="T1"/>
                </a:cxn>
                <a:cxn ang="0">
                  <a:pos x="T2" y="T3"/>
                </a:cxn>
                <a:cxn ang="0">
                  <a:pos x="T4" y="T5"/>
                </a:cxn>
                <a:cxn ang="0">
                  <a:pos x="T6" y="T7"/>
                </a:cxn>
                <a:cxn ang="0">
                  <a:pos x="T8" y="T9"/>
                </a:cxn>
                <a:cxn ang="0">
                  <a:pos x="T10" y="T11"/>
                </a:cxn>
                <a:cxn ang="0">
                  <a:pos x="T12" y="T13"/>
                </a:cxn>
              </a:cxnLst>
              <a:rect l="0" t="0" r="r" b="b"/>
              <a:pathLst>
                <a:path w="927" h="827">
                  <a:moveTo>
                    <a:pt x="904" y="787"/>
                  </a:moveTo>
                  <a:cubicBezTo>
                    <a:pt x="561" y="257"/>
                    <a:pt x="561" y="257"/>
                    <a:pt x="561" y="257"/>
                  </a:cubicBezTo>
                  <a:cubicBezTo>
                    <a:pt x="561" y="257"/>
                    <a:pt x="395" y="0"/>
                    <a:pt x="138" y="164"/>
                  </a:cubicBezTo>
                  <a:cubicBezTo>
                    <a:pt x="0" y="252"/>
                    <a:pt x="0" y="252"/>
                    <a:pt x="0" y="252"/>
                  </a:cubicBezTo>
                  <a:cubicBezTo>
                    <a:pt x="0" y="827"/>
                    <a:pt x="0" y="827"/>
                    <a:pt x="0" y="827"/>
                  </a:cubicBezTo>
                  <a:cubicBezTo>
                    <a:pt x="927" y="827"/>
                    <a:pt x="927" y="827"/>
                    <a:pt x="927" y="827"/>
                  </a:cubicBezTo>
                  <a:cubicBezTo>
                    <a:pt x="921" y="815"/>
                    <a:pt x="913" y="801"/>
                    <a:pt x="904" y="7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A8616B2D-5330-4080-A118-8EA1E871085F}"/>
                </a:ext>
              </a:extLst>
            </p:cNvPr>
            <p:cNvSpPr>
              <a:spLocks/>
            </p:cNvSpPr>
            <p:nvPr/>
          </p:nvSpPr>
          <p:spPr bwMode="auto">
            <a:xfrm>
              <a:off x="0" y="3490913"/>
              <a:ext cx="1646238" cy="1419225"/>
            </a:xfrm>
            <a:custGeom>
              <a:avLst/>
              <a:gdLst>
                <a:gd name="T0" fmla="*/ 258 w 2458"/>
                <a:gd name="T1" fmla="*/ 1861 h 2117"/>
                <a:gd name="T2" fmla="*/ 681 w 2458"/>
                <a:gd name="T3" fmla="*/ 1954 h 2117"/>
                <a:gd name="T4" fmla="*/ 2201 w 2458"/>
                <a:gd name="T5" fmla="*/ 989 h 2117"/>
                <a:gd name="T6" fmla="*/ 2198 w 2458"/>
                <a:gd name="T7" fmla="*/ 665 h 2117"/>
                <a:gd name="T8" fmla="*/ 1115 w 2458"/>
                <a:gd name="T9" fmla="*/ 0 h 2117"/>
                <a:gd name="T10" fmla="*/ 0 w 2458"/>
                <a:gd name="T11" fmla="*/ 0 h 2117"/>
                <a:gd name="T12" fmla="*/ 0 w 2458"/>
                <a:gd name="T13" fmla="*/ 1461 h 2117"/>
                <a:gd name="T14" fmla="*/ 258 w 2458"/>
                <a:gd name="T15" fmla="*/ 1861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8" h="2117">
                  <a:moveTo>
                    <a:pt x="258" y="1861"/>
                  </a:moveTo>
                  <a:cubicBezTo>
                    <a:pt x="258" y="1861"/>
                    <a:pt x="423" y="2117"/>
                    <a:pt x="681" y="1954"/>
                  </a:cubicBezTo>
                  <a:cubicBezTo>
                    <a:pt x="2201" y="989"/>
                    <a:pt x="2201" y="989"/>
                    <a:pt x="2201" y="989"/>
                  </a:cubicBezTo>
                  <a:cubicBezTo>
                    <a:pt x="2201" y="989"/>
                    <a:pt x="2458" y="825"/>
                    <a:pt x="2198" y="665"/>
                  </a:cubicBezTo>
                  <a:cubicBezTo>
                    <a:pt x="1115" y="0"/>
                    <a:pt x="1115" y="0"/>
                    <a:pt x="1115" y="0"/>
                  </a:cubicBezTo>
                  <a:cubicBezTo>
                    <a:pt x="0" y="0"/>
                    <a:pt x="0" y="0"/>
                    <a:pt x="0" y="0"/>
                  </a:cubicBezTo>
                  <a:cubicBezTo>
                    <a:pt x="0" y="1461"/>
                    <a:pt x="0" y="1461"/>
                    <a:pt x="0" y="1461"/>
                  </a:cubicBezTo>
                  <a:lnTo>
                    <a:pt x="258" y="1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AE83B5CE-E627-41EC-86DF-368F1D3D0E0F}"/>
                </a:ext>
              </a:extLst>
            </p:cNvPr>
            <p:cNvSpPr>
              <a:spLocks/>
            </p:cNvSpPr>
            <p:nvPr/>
          </p:nvSpPr>
          <p:spPr bwMode="auto">
            <a:xfrm>
              <a:off x="317500" y="4132263"/>
              <a:ext cx="1352550" cy="1509713"/>
            </a:xfrm>
            <a:custGeom>
              <a:avLst/>
              <a:gdLst>
                <a:gd name="T0" fmla="*/ 1902 w 2019"/>
                <a:gd name="T1" fmla="*/ 31 h 2252"/>
                <a:gd name="T2" fmla="*/ 1815 w 2019"/>
                <a:gd name="T3" fmla="*/ 86 h 2252"/>
                <a:gd name="T4" fmla="*/ 258 w 2019"/>
                <a:gd name="T5" fmla="*/ 1075 h 2252"/>
                <a:gd name="T6" fmla="*/ 166 w 2019"/>
                <a:gd name="T7" fmla="*/ 1495 h 2252"/>
                <a:gd name="T8" fmla="*/ 489 w 2019"/>
                <a:gd name="T9" fmla="*/ 1995 h 2252"/>
                <a:gd name="T10" fmla="*/ 815 w 2019"/>
                <a:gd name="T11" fmla="*/ 1991 h 2252"/>
                <a:gd name="T12" fmla="*/ 1973 w 2019"/>
                <a:gd name="T13" fmla="*/ 106 h 2252"/>
                <a:gd name="T14" fmla="*/ 1902 w 2019"/>
                <a:gd name="T15" fmla="*/ 31 h 2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9" h="2252">
                  <a:moveTo>
                    <a:pt x="1902" y="31"/>
                  </a:moveTo>
                  <a:cubicBezTo>
                    <a:pt x="1877" y="47"/>
                    <a:pt x="1848" y="65"/>
                    <a:pt x="1815" y="86"/>
                  </a:cubicBezTo>
                  <a:cubicBezTo>
                    <a:pt x="258" y="1075"/>
                    <a:pt x="258" y="1075"/>
                    <a:pt x="258" y="1075"/>
                  </a:cubicBezTo>
                  <a:cubicBezTo>
                    <a:pt x="258" y="1075"/>
                    <a:pt x="0" y="1238"/>
                    <a:pt x="166" y="1495"/>
                  </a:cubicBezTo>
                  <a:cubicBezTo>
                    <a:pt x="489" y="1995"/>
                    <a:pt x="489" y="1995"/>
                    <a:pt x="489" y="1995"/>
                  </a:cubicBezTo>
                  <a:cubicBezTo>
                    <a:pt x="489" y="1995"/>
                    <a:pt x="655" y="2252"/>
                    <a:pt x="815" y="1991"/>
                  </a:cubicBezTo>
                  <a:cubicBezTo>
                    <a:pt x="1973" y="106"/>
                    <a:pt x="1973" y="106"/>
                    <a:pt x="1973" y="106"/>
                  </a:cubicBezTo>
                  <a:cubicBezTo>
                    <a:pt x="2019" y="0"/>
                    <a:pt x="1926" y="16"/>
                    <a:pt x="190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2091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5CF1C-54D3-4B51-8785-03CACA31C77C}"/>
              </a:ext>
            </a:extLst>
          </p:cNvPr>
          <p:cNvSpPr>
            <a:spLocks noGrp="1"/>
          </p:cNvSpPr>
          <p:nvPr>
            <p:ph idx="1"/>
          </p:nvPr>
        </p:nvSpPr>
        <p:spPr>
          <a:xfrm>
            <a:off x="560832" y="1774098"/>
            <a:ext cx="11420856" cy="4384739"/>
          </a:xfrm>
        </p:spPr>
        <p:txBody>
          <a:bodyPr>
            <a:normAutofit/>
          </a:bodyPr>
          <a:lstStyle>
            <a:lvl1pPr>
              <a:defRPr sz="2400">
                <a:latin typeface="Arial Narrow" panose="020B0606020202030204" pitchFamily="34" charset="0"/>
                <a:cs typeface="Arial" panose="020B0604020202020204" pitchFamily="34" charset="0"/>
              </a:defRPr>
            </a:lvl1pPr>
            <a:lvl2pPr>
              <a:defRPr sz="2000">
                <a:latin typeface="Arial Narrow" panose="020B0606020202030204" pitchFamily="34" charset="0"/>
                <a:cs typeface="Arial" panose="020B0604020202020204" pitchFamily="34" charset="0"/>
              </a:defRPr>
            </a:lvl2pPr>
            <a:lvl3pPr>
              <a:defRPr sz="1800">
                <a:latin typeface="Arial Narrow" panose="020B0606020202030204" pitchFamily="34" charset="0"/>
                <a:cs typeface="Arial" panose="020B0604020202020204" pitchFamily="34" charset="0"/>
              </a:defRPr>
            </a:lvl3pPr>
            <a:lvl4pPr>
              <a:defRPr sz="1600">
                <a:latin typeface="Arial Narrow" panose="020B0606020202030204" pitchFamily="34" charset="0"/>
                <a:cs typeface="Arial" panose="020B0604020202020204" pitchFamily="34" charset="0"/>
              </a:defRPr>
            </a:lvl4pPr>
            <a:lvl5pPr>
              <a:defRPr sz="1600">
                <a:latin typeface="Arial Narrow" panose="020B0606020202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90899F-ABC5-4DF3-AA93-A8A9A9826D14}"/>
              </a:ext>
            </a:extLst>
          </p:cNvPr>
          <p:cNvSpPr>
            <a:spLocks noGrp="1"/>
          </p:cNvSpPr>
          <p:nvPr>
            <p:ph type="dt" sz="half" idx="10"/>
          </p:nvPr>
        </p:nvSpPr>
        <p:spPr/>
        <p:txBody>
          <a:bodyPr/>
          <a:lstStyle/>
          <a:p>
            <a:fld id="{FFA406CA-E691-4D14-8EBE-6EE629F2F564}" type="datetime1">
              <a:rPr lang="en-US" smtClean="0"/>
              <a:t>6/5/2023</a:t>
            </a:fld>
            <a:endParaRPr lang="en-US" dirty="0"/>
          </a:p>
        </p:txBody>
      </p:sp>
      <p:sp>
        <p:nvSpPr>
          <p:cNvPr id="5" name="Footer Placeholder 4">
            <a:extLst>
              <a:ext uri="{FF2B5EF4-FFF2-40B4-BE49-F238E27FC236}">
                <a16:creationId xmlns:a16="http://schemas.microsoft.com/office/drawing/2014/main" id="{8E4AD7E6-CDDD-4262-B996-F976A17787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D7DDFF-3B61-4B38-A1D5-A5758AA40619}"/>
              </a:ext>
            </a:extLst>
          </p:cNvPr>
          <p:cNvSpPr>
            <a:spLocks noGrp="1"/>
          </p:cNvSpPr>
          <p:nvPr>
            <p:ph type="sldNum" sz="quarter" idx="12"/>
          </p:nvPr>
        </p:nvSpPr>
        <p:spPr>
          <a:xfrm>
            <a:off x="362712" y="6356350"/>
            <a:ext cx="396240" cy="365125"/>
          </a:xfrm>
          <a:prstGeom prst="rect">
            <a:avLst/>
          </a:prstGeom>
          <a:noFill/>
        </p:spPr>
        <p:txBody>
          <a:bodyPr/>
          <a:lstStyle>
            <a:lvl1pPr algn="ctr">
              <a:defRPr sz="1100" b="1">
                <a:solidFill>
                  <a:srgbClr val="9F3321"/>
                </a:solidFill>
                <a:latin typeface="Arial" panose="020B0604020202020204" pitchFamily="34" charset="0"/>
                <a:cs typeface="Arial" panose="020B0604020202020204" pitchFamily="34" charset="0"/>
              </a:defRPr>
            </a:lvl1pPr>
          </a:lstStyle>
          <a:p>
            <a:fld id="{4909CBAB-84B8-41D7-848B-597D9CC7B00A}" type="slidenum">
              <a:rPr lang="en-US" smtClean="0"/>
              <a:pPr/>
              <a:t>‹#›</a:t>
            </a:fld>
            <a:endParaRPr lang="en-US" dirty="0"/>
          </a:p>
        </p:txBody>
      </p:sp>
      <p:sp>
        <p:nvSpPr>
          <p:cNvPr id="8" name="Title 1">
            <a:extLst>
              <a:ext uri="{FF2B5EF4-FFF2-40B4-BE49-F238E27FC236}">
                <a16:creationId xmlns:a16="http://schemas.microsoft.com/office/drawing/2014/main" id="{CC9E2683-5D25-47E2-B831-64E5414E6F7A}"/>
              </a:ext>
            </a:extLst>
          </p:cNvPr>
          <p:cNvSpPr>
            <a:spLocks noGrp="1"/>
          </p:cNvSpPr>
          <p:nvPr>
            <p:ph type="title"/>
          </p:nvPr>
        </p:nvSpPr>
        <p:spPr>
          <a:xfrm>
            <a:off x="557784" y="973707"/>
            <a:ext cx="11420856" cy="639128"/>
          </a:xfrm>
        </p:spPr>
        <p:txBody>
          <a:bodyPr/>
          <a:lstStyle/>
          <a:p>
            <a:r>
              <a:rPr lang="en-US"/>
              <a:t>Click to edit Master title style</a:t>
            </a:r>
          </a:p>
        </p:txBody>
      </p:sp>
    </p:spTree>
    <p:extLst>
      <p:ext uri="{BB962C8B-B14F-4D97-AF65-F5344CB8AC3E}">
        <p14:creationId xmlns:p14="http://schemas.microsoft.com/office/powerpoint/2010/main" val="2532138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9F48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45FA-6B8F-43A9-9EF8-498BFA98AD2B}"/>
              </a:ext>
            </a:extLst>
          </p:cNvPr>
          <p:cNvSpPr>
            <a:spLocks noGrp="1"/>
          </p:cNvSpPr>
          <p:nvPr>
            <p:ph type="title"/>
          </p:nvPr>
        </p:nvSpPr>
        <p:spPr>
          <a:xfrm>
            <a:off x="5699030" y="1709738"/>
            <a:ext cx="5648419" cy="2852737"/>
          </a:xfrm>
        </p:spPr>
        <p:txBody>
          <a:bodyPr anchor="b">
            <a:normAutofit/>
          </a:bodyPr>
          <a:lstStyle>
            <a:lvl1pPr algn="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1BD276F-B58B-4912-969D-A0550FB1D43C}"/>
              </a:ext>
            </a:extLst>
          </p:cNvPr>
          <p:cNvSpPr>
            <a:spLocks noGrp="1"/>
          </p:cNvSpPr>
          <p:nvPr>
            <p:ph type="body" idx="1"/>
          </p:nvPr>
        </p:nvSpPr>
        <p:spPr>
          <a:xfrm>
            <a:off x="5699030" y="4589463"/>
            <a:ext cx="564841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7" name="Group 6">
            <a:extLst>
              <a:ext uri="{FF2B5EF4-FFF2-40B4-BE49-F238E27FC236}">
                <a16:creationId xmlns:a16="http://schemas.microsoft.com/office/drawing/2014/main" id="{8D34A47F-671D-4FBC-BB71-852025241DB7}"/>
              </a:ext>
            </a:extLst>
          </p:cNvPr>
          <p:cNvGrpSpPr/>
          <p:nvPr userDrawn="1"/>
        </p:nvGrpSpPr>
        <p:grpSpPr>
          <a:xfrm>
            <a:off x="0" y="3"/>
            <a:ext cx="5559552" cy="7160831"/>
            <a:chOff x="0" y="3490913"/>
            <a:chExt cx="1670050" cy="2151063"/>
          </a:xfrm>
          <a:solidFill>
            <a:schemeClr val="bg1"/>
          </a:solidFill>
        </p:grpSpPr>
        <p:sp>
          <p:nvSpPr>
            <p:cNvPr id="8" name="Freeform 5">
              <a:extLst>
                <a:ext uri="{FF2B5EF4-FFF2-40B4-BE49-F238E27FC236}">
                  <a16:creationId xmlns:a16="http://schemas.microsoft.com/office/drawing/2014/main" id="{E275100A-7753-4E67-B3F8-1BE154C2D8CA}"/>
                </a:ext>
              </a:extLst>
            </p:cNvPr>
            <p:cNvSpPr>
              <a:spLocks/>
            </p:cNvSpPr>
            <p:nvPr/>
          </p:nvSpPr>
          <p:spPr bwMode="auto">
            <a:xfrm>
              <a:off x="0" y="4586288"/>
              <a:ext cx="230188" cy="504825"/>
            </a:xfrm>
            <a:custGeom>
              <a:avLst/>
              <a:gdLst>
                <a:gd name="T0" fmla="*/ 87 w 345"/>
                <a:gd name="T1" fmla="*/ 698 h 753"/>
                <a:gd name="T2" fmla="*/ 179 w 345"/>
                <a:gd name="T3" fmla="*/ 278 h 753"/>
                <a:gd name="T4" fmla="*/ 0 w 345"/>
                <a:gd name="T5" fmla="*/ 0 h 753"/>
                <a:gd name="T6" fmla="*/ 0 w 345"/>
                <a:gd name="T7" fmla="*/ 753 h 753"/>
                <a:gd name="T8" fmla="*/ 87 w 345"/>
                <a:gd name="T9" fmla="*/ 698 h 753"/>
              </a:gdLst>
              <a:ahLst/>
              <a:cxnLst>
                <a:cxn ang="0">
                  <a:pos x="T0" y="T1"/>
                </a:cxn>
                <a:cxn ang="0">
                  <a:pos x="T2" y="T3"/>
                </a:cxn>
                <a:cxn ang="0">
                  <a:pos x="T4" y="T5"/>
                </a:cxn>
                <a:cxn ang="0">
                  <a:pos x="T6" y="T7"/>
                </a:cxn>
                <a:cxn ang="0">
                  <a:pos x="T8" y="T9"/>
                </a:cxn>
              </a:cxnLst>
              <a:rect l="0" t="0" r="r" b="b"/>
              <a:pathLst>
                <a:path w="345" h="753">
                  <a:moveTo>
                    <a:pt x="87" y="698"/>
                  </a:moveTo>
                  <a:cubicBezTo>
                    <a:pt x="87" y="698"/>
                    <a:pt x="345" y="534"/>
                    <a:pt x="179" y="278"/>
                  </a:cubicBezTo>
                  <a:cubicBezTo>
                    <a:pt x="0" y="0"/>
                    <a:pt x="0" y="0"/>
                    <a:pt x="0" y="0"/>
                  </a:cubicBezTo>
                  <a:cubicBezTo>
                    <a:pt x="0" y="753"/>
                    <a:pt x="0" y="753"/>
                    <a:pt x="0" y="753"/>
                  </a:cubicBezTo>
                  <a:lnTo>
                    <a:pt x="87"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7B627DE9-E125-4252-9769-3A2F189FCA2B}"/>
                </a:ext>
              </a:extLst>
            </p:cNvPr>
            <p:cNvSpPr>
              <a:spLocks/>
            </p:cNvSpPr>
            <p:nvPr/>
          </p:nvSpPr>
          <p:spPr bwMode="auto">
            <a:xfrm>
              <a:off x="0" y="4995863"/>
              <a:ext cx="620713" cy="555625"/>
            </a:xfrm>
            <a:custGeom>
              <a:avLst/>
              <a:gdLst>
                <a:gd name="T0" fmla="*/ 904 w 927"/>
                <a:gd name="T1" fmla="*/ 787 h 827"/>
                <a:gd name="T2" fmla="*/ 561 w 927"/>
                <a:gd name="T3" fmla="*/ 257 h 827"/>
                <a:gd name="T4" fmla="*/ 138 w 927"/>
                <a:gd name="T5" fmla="*/ 164 h 827"/>
                <a:gd name="T6" fmla="*/ 0 w 927"/>
                <a:gd name="T7" fmla="*/ 252 h 827"/>
                <a:gd name="T8" fmla="*/ 0 w 927"/>
                <a:gd name="T9" fmla="*/ 827 h 827"/>
                <a:gd name="T10" fmla="*/ 927 w 927"/>
                <a:gd name="T11" fmla="*/ 827 h 827"/>
                <a:gd name="T12" fmla="*/ 904 w 927"/>
                <a:gd name="T13" fmla="*/ 787 h 827"/>
              </a:gdLst>
              <a:ahLst/>
              <a:cxnLst>
                <a:cxn ang="0">
                  <a:pos x="T0" y="T1"/>
                </a:cxn>
                <a:cxn ang="0">
                  <a:pos x="T2" y="T3"/>
                </a:cxn>
                <a:cxn ang="0">
                  <a:pos x="T4" y="T5"/>
                </a:cxn>
                <a:cxn ang="0">
                  <a:pos x="T6" y="T7"/>
                </a:cxn>
                <a:cxn ang="0">
                  <a:pos x="T8" y="T9"/>
                </a:cxn>
                <a:cxn ang="0">
                  <a:pos x="T10" y="T11"/>
                </a:cxn>
                <a:cxn ang="0">
                  <a:pos x="T12" y="T13"/>
                </a:cxn>
              </a:cxnLst>
              <a:rect l="0" t="0" r="r" b="b"/>
              <a:pathLst>
                <a:path w="927" h="827">
                  <a:moveTo>
                    <a:pt x="904" y="787"/>
                  </a:moveTo>
                  <a:cubicBezTo>
                    <a:pt x="561" y="257"/>
                    <a:pt x="561" y="257"/>
                    <a:pt x="561" y="257"/>
                  </a:cubicBezTo>
                  <a:cubicBezTo>
                    <a:pt x="561" y="257"/>
                    <a:pt x="395" y="0"/>
                    <a:pt x="138" y="164"/>
                  </a:cubicBezTo>
                  <a:cubicBezTo>
                    <a:pt x="0" y="252"/>
                    <a:pt x="0" y="252"/>
                    <a:pt x="0" y="252"/>
                  </a:cubicBezTo>
                  <a:cubicBezTo>
                    <a:pt x="0" y="827"/>
                    <a:pt x="0" y="827"/>
                    <a:pt x="0" y="827"/>
                  </a:cubicBezTo>
                  <a:cubicBezTo>
                    <a:pt x="927" y="827"/>
                    <a:pt x="927" y="827"/>
                    <a:pt x="927" y="827"/>
                  </a:cubicBezTo>
                  <a:cubicBezTo>
                    <a:pt x="921" y="815"/>
                    <a:pt x="913" y="801"/>
                    <a:pt x="904" y="7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A8616B2D-5330-4080-A118-8EA1E871085F}"/>
                </a:ext>
              </a:extLst>
            </p:cNvPr>
            <p:cNvSpPr>
              <a:spLocks/>
            </p:cNvSpPr>
            <p:nvPr/>
          </p:nvSpPr>
          <p:spPr bwMode="auto">
            <a:xfrm>
              <a:off x="0" y="3490913"/>
              <a:ext cx="1646238" cy="1419225"/>
            </a:xfrm>
            <a:custGeom>
              <a:avLst/>
              <a:gdLst>
                <a:gd name="T0" fmla="*/ 258 w 2458"/>
                <a:gd name="T1" fmla="*/ 1861 h 2117"/>
                <a:gd name="T2" fmla="*/ 681 w 2458"/>
                <a:gd name="T3" fmla="*/ 1954 h 2117"/>
                <a:gd name="T4" fmla="*/ 2201 w 2458"/>
                <a:gd name="T5" fmla="*/ 989 h 2117"/>
                <a:gd name="T6" fmla="*/ 2198 w 2458"/>
                <a:gd name="T7" fmla="*/ 665 h 2117"/>
                <a:gd name="T8" fmla="*/ 1115 w 2458"/>
                <a:gd name="T9" fmla="*/ 0 h 2117"/>
                <a:gd name="T10" fmla="*/ 0 w 2458"/>
                <a:gd name="T11" fmla="*/ 0 h 2117"/>
                <a:gd name="T12" fmla="*/ 0 w 2458"/>
                <a:gd name="T13" fmla="*/ 1461 h 2117"/>
                <a:gd name="T14" fmla="*/ 258 w 2458"/>
                <a:gd name="T15" fmla="*/ 1861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8" h="2117">
                  <a:moveTo>
                    <a:pt x="258" y="1861"/>
                  </a:moveTo>
                  <a:cubicBezTo>
                    <a:pt x="258" y="1861"/>
                    <a:pt x="423" y="2117"/>
                    <a:pt x="681" y="1954"/>
                  </a:cubicBezTo>
                  <a:cubicBezTo>
                    <a:pt x="2201" y="989"/>
                    <a:pt x="2201" y="989"/>
                    <a:pt x="2201" y="989"/>
                  </a:cubicBezTo>
                  <a:cubicBezTo>
                    <a:pt x="2201" y="989"/>
                    <a:pt x="2458" y="825"/>
                    <a:pt x="2198" y="665"/>
                  </a:cubicBezTo>
                  <a:cubicBezTo>
                    <a:pt x="1115" y="0"/>
                    <a:pt x="1115" y="0"/>
                    <a:pt x="1115" y="0"/>
                  </a:cubicBezTo>
                  <a:cubicBezTo>
                    <a:pt x="0" y="0"/>
                    <a:pt x="0" y="0"/>
                    <a:pt x="0" y="0"/>
                  </a:cubicBezTo>
                  <a:cubicBezTo>
                    <a:pt x="0" y="1461"/>
                    <a:pt x="0" y="1461"/>
                    <a:pt x="0" y="1461"/>
                  </a:cubicBezTo>
                  <a:lnTo>
                    <a:pt x="258" y="1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AE83B5CE-E627-41EC-86DF-368F1D3D0E0F}"/>
                </a:ext>
              </a:extLst>
            </p:cNvPr>
            <p:cNvSpPr>
              <a:spLocks/>
            </p:cNvSpPr>
            <p:nvPr/>
          </p:nvSpPr>
          <p:spPr bwMode="auto">
            <a:xfrm>
              <a:off x="317500" y="4132263"/>
              <a:ext cx="1352550" cy="1509713"/>
            </a:xfrm>
            <a:custGeom>
              <a:avLst/>
              <a:gdLst>
                <a:gd name="T0" fmla="*/ 1902 w 2019"/>
                <a:gd name="T1" fmla="*/ 31 h 2252"/>
                <a:gd name="T2" fmla="*/ 1815 w 2019"/>
                <a:gd name="T3" fmla="*/ 86 h 2252"/>
                <a:gd name="T4" fmla="*/ 258 w 2019"/>
                <a:gd name="T5" fmla="*/ 1075 h 2252"/>
                <a:gd name="T6" fmla="*/ 166 w 2019"/>
                <a:gd name="T7" fmla="*/ 1495 h 2252"/>
                <a:gd name="T8" fmla="*/ 489 w 2019"/>
                <a:gd name="T9" fmla="*/ 1995 h 2252"/>
                <a:gd name="T10" fmla="*/ 815 w 2019"/>
                <a:gd name="T11" fmla="*/ 1991 h 2252"/>
                <a:gd name="T12" fmla="*/ 1973 w 2019"/>
                <a:gd name="T13" fmla="*/ 106 h 2252"/>
                <a:gd name="T14" fmla="*/ 1902 w 2019"/>
                <a:gd name="T15" fmla="*/ 31 h 2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9" h="2252">
                  <a:moveTo>
                    <a:pt x="1902" y="31"/>
                  </a:moveTo>
                  <a:cubicBezTo>
                    <a:pt x="1877" y="47"/>
                    <a:pt x="1848" y="65"/>
                    <a:pt x="1815" y="86"/>
                  </a:cubicBezTo>
                  <a:cubicBezTo>
                    <a:pt x="258" y="1075"/>
                    <a:pt x="258" y="1075"/>
                    <a:pt x="258" y="1075"/>
                  </a:cubicBezTo>
                  <a:cubicBezTo>
                    <a:pt x="258" y="1075"/>
                    <a:pt x="0" y="1238"/>
                    <a:pt x="166" y="1495"/>
                  </a:cubicBezTo>
                  <a:cubicBezTo>
                    <a:pt x="489" y="1995"/>
                    <a:pt x="489" y="1995"/>
                    <a:pt x="489" y="1995"/>
                  </a:cubicBezTo>
                  <a:cubicBezTo>
                    <a:pt x="489" y="1995"/>
                    <a:pt x="655" y="2252"/>
                    <a:pt x="815" y="1991"/>
                  </a:cubicBezTo>
                  <a:cubicBezTo>
                    <a:pt x="1973" y="106"/>
                    <a:pt x="1973" y="106"/>
                    <a:pt x="1973" y="106"/>
                  </a:cubicBezTo>
                  <a:cubicBezTo>
                    <a:pt x="2019" y="0"/>
                    <a:pt x="1926" y="16"/>
                    <a:pt x="190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52619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rgbClr val="878A8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45FA-6B8F-43A9-9EF8-498BFA98AD2B}"/>
              </a:ext>
            </a:extLst>
          </p:cNvPr>
          <p:cNvSpPr>
            <a:spLocks noGrp="1"/>
          </p:cNvSpPr>
          <p:nvPr>
            <p:ph type="title"/>
          </p:nvPr>
        </p:nvSpPr>
        <p:spPr>
          <a:xfrm>
            <a:off x="5699030" y="1709738"/>
            <a:ext cx="5648419" cy="2852737"/>
          </a:xfrm>
        </p:spPr>
        <p:txBody>
          <a:bodyPr anchor="b">
            <a:normAutofit/>
          </a:bodyPr>
          <a:lstStyle>
            <a:lvl1pPr algn="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1BD276F-B58B-4912-969D-A0550FB1D43C}"/>
              </a:ext>
            </a:extLst>
          </p:cNvPr>
          <p:cNvSpPr>
            <a:spLocks noGrp="1"/>
          </p:cNvSpPr>
          <p:nvPr>
            <p:ph type="body" idx="1"/>
          </p:nvPr>
        </p:nvSpPr>
        <p:spPr>
          <a:xfrm>
            <a:off x="5699030" y="4589463"/>
            <a:ext cx="5648419" cy="1500187"/>
          </a:xfrm>
        </p:spPr>
        <p:txBody>
          <a:bodyPr/>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45D37A-2791-461A-AE69-87718F62502D}"/>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5" name="Footer Placeholder 4">
            <a:extLst>
              <a:ext uri="{FF2B5EF4-FFF2-40B4-BE49-F238E27FC236}">
                <a16:creationId xmlns:a16="http://schemas.microsoft.com/office/drawing/2014/main" id="{A0C8DA24-3735-4F2B-82B1-8C8FBE8E31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D94A3C-BB77-41E1-A735-F1E1203FC2C0}"/>
              </a:ext>
            </a:extLst>
          </p:cNvPr>
          <p:cNvSpPr>
            <a:spLocks noGrp="1"/>
          </p:cNvSpPr>
          <p:nvPr>
            <p:ph type="sldNum" sz="quarter" idx="12"/>
          </p:nvPr>
        </p:nvSpPr>
        <p:spPr/>
        <p:txBody>
          <a:bodyPr/>
          <a:lstStyle/>
          <a:p>
            <a:fld id="{751099AA-6A56-40FE-ACF8-0BD2399C0C78}" type="slidenum">
              <a:rPr lang="en-US" smtClean="0"/>
              <a:t>‹#›</a:t>
            </a:fld>
            <a:endParaRPr lang="en-US" dirty="0"/>
          </a:p>
        </p:txBody>
      </p:sp>
      <p:grpSp>
        <p:nvGrpSpPr>
          <p:cNvPr id="7" name="Group 6">
            <a:extLst>
              <a:ext uri="{FF2B5EF4-FFF2-40B4-BE49-F238E27FC236}">
                <a16:creationId xmlns:a16="http://schemas.microsoft.com/office/drawing/2014/main" id="{8D34A47F-671D-4FBC-BB71-852025241DB7}"/>
              </a:ext>
            </a:extLst>
          </p:cNvPr>
          <p:cNvGrpSpPr/>
          <p:nvPr userDrawn="1"/>
        </p:nvGrpSpPr>
        <p:grpSpPr>
          <a:xfrm>
            <a:off x="0" y="3"/>
            <a:ext cx="5559552" cy="7160831"/>
            <a:chOff x="0" y="3490913"/>
            <a:chExt cx="1670050" cy="2151063"/>
          </a:xfrm>
          <a:solidFill>
            <a:schemeClr val="bg1"/>
          </a:solidFill>
        </p:grpSpPr>
        <p:sp>
          <p:nvSpPr>
            <p:cNvPr id="8" name="Freeform 5">
              <a:extLst>
                <a:ext uri="{FF2B5EF4-FFF2-40B4-BE49-F238E27FC236}">
                  <a16:creationId xmlns:a16="http://schemas.microsoft.com/office/drawing/2014/main" id="{E275100A-7753-4E67-B3F8-1BE154C2D8CA}"/>
                </a:ext>
              </a:extLst>
            </p:cNvPr>
            <p:cNvSpPr>
              <a:spLocks/>
            </p:cNvSpPr>
            <p:nvPr/>
          </p:nvSpPr>
          <p:spPr bwMode="auto">
            <a:xfrm>
              <a:off x="0" y="4586288"/>
              <a:ext cx="230188" cy="504825"/>
            </a:xfrm>
            <a:custGeom>
              <a:avLst/>
              <a:gdLst>
                <a:gd name="T0" fmla="*/ 87 w 345"/>
                <a:gd name="T1" fmla="*/ 698 h 753"/>
                <a:gd name="T2" fmla="*/ 179 w 345"/>
                <a:gd name="T3" fmla="*/ 278 h 753"/>
                <a:gd name="T4" fmla="*/ 0 w 345"/>
                <a:gd name="T5" fmla="*/ 0 h 753"/>
                <a:gd name="T6" fmla="*/ 0 w 345"/>
                <a:gd name="T7" fmla="*/ 753 h 753"/>
                <a:gd name="T8" fmla="*/ 87 w 345"/>
                <a:gd name="T9" fmla="*/ 698 h 753"/>
              </a:gdLst>
              <a:ahLst/>
              <a:cxnLst>
                <a:cxn ang="0">
                  <a:pos x="T0" y="T1"/>
                </a:cxn>
                <a:cxn ang="0">
                  <a:pos x="T2" y="T3"/>
                </a:cxn>
                <a:cxn ang="0">
                  <a:pos x="T4" y="T5"/>
                </a:cxn>
                <a:cxn ang="0">
                  <a:pos x="T6" y="T7"/>
                </a:cxn>
                <a:cxn ang="0">
                  <a:pos x="T8" y="T9"/>
                </a:cxn>
              </a:cxnLst>
              <a:rect l="0" t="0" r="r" b="b"/>
              <a:pathLst>
                <a:path w="345" h="753">
                  <a:moveTo>
                    <a:pt x="87" y="698"/>
                  </a:moveTo>
                  <a:cubicBezTo>
                    <a:pt x="87" y="698"/>
                    <a:pt x="345" y="534"/>
                    <a:pt x="179" y="278"/>
                  </a:cubicBezTo>
                  <a:cubicBezTo>
                    <a:pt x="0" y="0"/>
                    <a:pt x="0" y="0"/>
                    <a:pt x="0" y="0"/>
                  </a:cubicBezTo>
                  <a:cubicBezTo>
                    <a:pt x="0" y="753"/>
                    <a:pt x="0" y="753"/>
                    <a:pt x="0" y="753"/>
                  </a:cubicBezTo>
                  <a:lnTo>
                    <a:pt x="87"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7B627DE9-E125-4252-9769-3A2F189FCA2B}"/>
                </a:ext>
              </a:extLst>
            </p:cNvPr>
            <p:cNvSpPr>
              <a:spLocks/>
            </p:cNvSpPr>
            <p:nvPr/>
          </p:nvSpPr>
          <p:spPr bwMode="auto">
            <a:xfrm>
              <a:off x="0" y="4995863"/>
              <a:ext cx="620713" cy="555625"/>
            </a:xfrm>
            <a:custGeom>
              <a:avLst/>
              <a:gdLst>
                <a:gd name="T0" fmla="*/ 904 w 927"/>
                <a:gd name="T1" fmla="*/ 787 h 827"/>
                <a:gd name="T2" fmla="*/ 561 w 927"/>
                <a:gd name="T3" fmla="*/ 257 h 827"/>
                <a:gd name="T4" fmla="*/ 138 w 927"/>
                <a:gd name="T5" fmla="*/ 164 h 827"/>
                <a:gd name="T6" fmla="*/ 0 w 927"/>
                <a:gd name="T7" fmla="*/ 252 h 827"/>
                <a:gd name="T8" fmla="*/ 0 w 927"/>
                <a:gd name="T9" fmla="*/ 827 h 827"/>
                <a:gd name="T10" fmla="*/ 927 w 927"/>
                <a:gd name="T11" fmla="*/ 827 h 827"/>
                <a:gd name="T12" fmla="*/ 904 w 927"/>
                <a:gd name="T13" fmla="*/ 787 h 827"/>
              </a:gdLst>
              <a:ahLst/>
              <a:cxnLst>
                <a:cxn ang="0">
                  <a:pos x="T0" y="T1"/>
                </a:cxn>
                <a:cxn ang="0">
                  <a:pos x="T2" y="T3"/>
                </a:cxn>
                <a:cxn ang="0">
                  <a:pos x="T4" y="T5"/>
                </a:cxn>
                <a:cxn ang="0">
                  <a:pos x="T6" y="T7"/>
                </a:cxn>
                <a:cxn ang="0">
                  <a:pos x="T8" y="T9"/>
                </a:cxn>
                <a:cxn ang="0">
                  <a:pos x="T10" y="T11"/>
                </a:cxn>
                <a:cxn ang="0">
                  <a:pos x="T12" y="T13"/>
                </a:cxn>
              </a:cxnLst>
              <a:rect l="0" t="0" r="r" b="b"/>
              <a:pathLst>
                <a:path w="927" h="827">
                  <a:moveTo>
                    <a:pt x="904" y="787"/>
                  </a:moveTo>
                  <a:cubicBezTo>
                    <a:pt x="561" y="257"/>
                    <a:pt x="561" y="257"/>
                    <a:pt x="561" y="257"/>
                  </a:cubicBezTo>
                  <a:cubicBezTo>
                    <a:pt x="561" y="257"/>
                    <a:pt x="395" y="0"/>
                    <a:pt x="138" y="164"/>
                  </a:cubicBezTo>
                  <a:cubicBezTo>
                    <a:pt x="0" y="252"/>
                    <a:pt x="0" y="252"/>
                    <a:pt x="0" y="252"/>
                  </a:cubicBezTo>
                  <a:cubicBezTo>
                    <a:pt x="0" y="827"/>
                    <a:pt x="0" y="827"/>
                    <a:pt x="0" y="827"/>
                  </a:cubicBezTo>
                  <a:cubicBezTo>
                    <a:pt x="927" y="827"/>
                    <a:pt x="927" y="827"/>
                    <a:pt x="927" y="827"/>
                  </a:cubicBezTo>
                  <a:cubicBezTo>
                    <a:pt x="921" y="815"/>
                    <a:pt x="913" y="801"/>
                    <a:pt x="904" y="7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A8616B2D-5330-4080-A118-8EA1E871085F}"/>
                </a:ext>
              </a:extLst>
            </p:cNvPr>
            <p:cNvSpPr>
              <a:spLocks/>
            </p:cNvSpPr>
            <p:nvPr/>
          </p:nvSpPr>
          <p:spPr bwMode="auto">
            <a:xfrm>
              <a:off x="0" y="3490913"/>
              <a:ext cx="1646238" cy="1419225"/>
            </a:xfrm>
            <a:custGeom>
              <a:avLst/>
              <a:gdLst>
                <a:gd name="T0" fmla="*/ 258 w 2458"/>
                <a:gd name="T1" fmla="*/ 1861 h 2117"/>
                <a:gd name="T2" fmla="*/ 681 w 2458"/>
                <a:gd name="T3" fmla="*/ 1954 h 2117"/>
                <a:gd name="T4" fmla="*/ 2201 w 2458"/>
                <a:gd name="T5" fmla="*/ 989 h 2117"/>
                <a:gd name="T6" fmla="*/ 2198 w 2458"/>
                <a:gd name="T7" fmla="*/ 665 h 2117"/>
                <a:gd name="T8" fmla="*/ 1115 w 2458"/>
                <a:gd name="T9" fmla="*/ 0 h 2117"/>
                <a:gd name="T10" fmla="*/ 0 w 2458"/>
                <a:gd name="T11" fmla="*/ 0 h 2117"/>
                <a:gd name="T12" fmla="*/ 0 w 2458"/>
                <a:gd name="T13" fmla="*/ 1461 h 2117"/>
                <a:gd name="T14" fmla="*/ 258 w 2458"/>
                <a:gd name="T15" fmla="*/ 1861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8" h="2117">
                  <a:moveTo>
                    <a:pt x="258" y="1861"/>
                  </a:moveTo>
                  <a:cubicBezTo>
                    <a:pt x="258" y="1861"/>
                    <a:pt x="423" y="2117"/>
                    <a:pt x="681" y="1954"/>
                  </a:cubicBezTo>
                  <a:cubicBezTo>
                    <a:pt x="2201" y="989"/>
                    <a:pt x="2201" y="989"/>
                    <a:pt x="2201" y="989"/>
                  </a:cubicBezTo>
                  <a:cubicBezTo>
                    <a:pt x="2201" y="989"/>
                    <a:pt x="2458" y="825"/>
                    <a:pt x="2198" y="665"/>
                  </a:cubicBezTo>
                  <a:cubicBezTo>
                    <a:pt x="1115" y="0"/>
                    <a:pt x="1115" y="0"/>
                    <a:pt x="1115" y="0"/>
                  </a:cubicBezTo>
                  <a:cubicBezTo>
                    <a:pt x="0" y="0"/>
                    <a:pt x="0" y="0"/>
                    <a:pt x="0" y="0"/>
                  </a:cubicBezTo>
                  <a:cubicBezTo>
                    <a:pt x="0" y="1461"/>
                    <a:pt x="0" y="1461"/>
                    <a:pt x="0" y="1461"/>
                  </a:cubicBezTo>
                  <a:lnTo>
                    <a:pt x="258" y="1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a:extLst>
                <a:ext uri="{FF2B5EF4-FFF2-40B4-BE49-F238E27FC236}">
                  <a16:creationId xmlns:a16="http://schemas.microsoft.com/office/drawing/2014/main" id="{AE83B5CE-E627-41EC-86DF-368F1D3D0E0F}"/>
                </a:ext>
              </a:extLst>
            </p:cNvPr>
            <p:cNvSpPr>
              <a:spLocks/>
            </p:cNvSpPr>
            <p:nvPr/>
          </p:nvSpPr>
          <p:spPr bwMode="auto">
            <a:xfrm>
              <a:off x="317500" y="4132263"/>
              <a:ext cx="1352550" cy="1509713"/>
            </a:xfrm>
            <a:custGeom>
              <a:avLst/>
              <a:gdLst>
                <a:gd name="T0" fmla="*/ 1902 w 2019"/>
                <a:gd name="T1" fmla="*/ 31 h 2252"/>
                <a:gd name="T2" fmla="*/ 1815 w 2019"/>
                <a:gd name="T3" fmla="*/ 86 h 2252"/>
                <a:gd name="T4" fmla="*/ 258 w 2019"/>
                <a:gd name="T5" fmla="*/ 1075 h 2252"/>
                <a:gd name="T6" fmla="*/ 166 w 2019"/>
                <a:gd name="T7" fmla="*/ 1495 h 2252"/>
                <a:gd name="T8" fmla="*/ 489 w 2019"/>
                <a:gd name="T9" fmla="*/ 1995 h 2252"/>
                <a:gd name="T10" fmla="*/ 815 w 2019"/>
                <a:gd name="T11" fmla="*/ 1991 h 2252"/>
                <a:gd name="T12" fmla="*/ 1973 w 2019"/>
                <a:gd name="T13" fmla="*/ 106 h 2252"/>
                <a:gd name="T14" fmla="*/ 1902 w 2019"/>
                <a:gd name="T15" fmla="*/ 31 h 2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9" h="2252">
                  <a:moveTo>
                    <a:pt x="1902" y="31"/>
                  </a:moveTo>
                  <a:cubicBezTo>
                    <a:pt x="1877" y="47"/>
                    <a:pt x="1848" y="65"/>
                    <a:pt x="1815" y="86"/>
                  </a:cubicBezTo>
                  <a:cubicBezTo>
                    <a:pt x="258" y="1075"/>
                    <a:pt x="258" y="1075"/>
                    <a:pt x="258" y="1075"/>
                  </a:cubicBezTo>
                  <a:cubicBezTo>
                    <a:pt x="258" y="1075"/>
                    <a:pt x="0" y="1238"/>
                    <a:pt x="166" y="1495"/>
                  </a:cubicBezTo>
                  <a:cubicBezTo>
                    <a:pt x="489" y="1995"/>
                    <a:pt x="489" y="1995"/>
                    <a:pt x="489" y="1995"/>
                  </a:cubicBezTo>
                  <a:cubicBezTo>
                    <a:pt x="489" y="1995"/>
                    <a:pt x="655" y="2252"/>
                    <a:pt x="815" y="1991"/>
                  </a:cubicBezTo>
                  <a:cubicBezTo>
                    <a:pt x="1973" y="106"/>
                    <a:pt x="1973" y="106"/>
                    <a:pt x="1973" y="106"/>
                  </a:cubicBezTo>
                  <a:cubicBezTo>
                    <a:pt x="2019" y="0"/>
                    <a:pt x="1926" y="16"/>
                    <a:pt x="190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04030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C21D-B8C7-48BE-B731-400EC602DD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DB4BF-3F55-4767-A1B1-937CBE0AF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BB6F07-9ECB-4B73-A5C8-085B2466AA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CA5EC7-6B03-430D-9FB4-4F35198E3C4C}"/>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6" name="Footer Placeholder 5">
            <a:extLst>
              <a:ext uri="{FF2B5EF4-FFF2-40B4-BE49-F238E27FC236}">
                <a16:creationId xmlns:a16="http://schemas.microsoft.com/office/drawing/2014/main" id="{1F197479-050E-484B-8900-3CBDED307A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7300AC-CEAB-4BB2-9F66-D9AE4DEB2A5A}"/>
              </a:ext>
            </a:extLst>
          </p:cNvPr>
          <p:cNvSpPr>
            <a:spLocks noGrp="1"/>
          </p:cNvSpPr>
          <p:nvPr>
            <p:ph type="sldNum" sz="quarter" idx="12"/>
          </p:nvPr>
        </p:nvSpPr>
        <p:spPr/>
        <p:txBody>
          <a:bodyPr/>
          <a:lstStyle/>
          <a:p>
            <a:fld id="{751099AA-6A56-40FE-ACF8-0BD2399C0C78}" type="slidenum">
              <a:rPr lang="en-US" smtClean="0"/>
              <a:t>‹#›</a:t>
            </a:fld>
            <a:endParaRPr lang="en-US" dirty="0"/>
          </a:p>
        </p:txBody>
      </p:sp>
      <p:grpSp>
        <p:nvGrpSpPr>
          <p:cNvPr id="8" name="Group 7">
            <a:extLst>
              <a:ext uri="{FF2B5EF4-FFF2-40B4-BE49-F238E27FC236}">
                <a16:creationId xmlns:a16="http://schemas.microsoft.com/office/drawing/2014/main" id="{934093CD-7770-43F9-AAC2-7B6272C17D1D}"/>
              </a:ext>
            </a:extLst>
          </p:cNvPr>
          <p:cNvGrpSpPr>
            <a:grpSpLocks noChangeAspect="1"/>
          </p:cNvGrpSpPr>
          <p:nvPr userDrawn="1"/>
        </p:nvGrpSpPr>
        <p:grpSpPr bwMode="auto">
          <a:xfrm>
            <a:off x="9610616" y="5019675"/>
            <a:ext cx="2581384" cy="1838325"/>
            <a:chOff x="3428" y="2661"/>
            <a:chExt cx="2338" cy="1665"/>
          </a:xfrm>
        </p:grpSpPr>
        <p:sp>
          <p:nvSpPr>
            <p:cNvPr id="9" name="AutoShape 3">
              <a:extLst>
                <a:ext uri="{FF2B5EF4-FFF2-40B4-BE49-F238E27FC236}">
                  <a16:creationId xmlns:a16="http://schemas.microsoft.com/office/drawing/2014/main" id="{86C4C6EE-8F4C-4CDF-980B-BDD6AC540909}"/>
                </a:ext>
              </a:extLst>
            </p:cNvPr>
            <p:cNvSpPr>
              <a:spLocks noChangeAspect="1" noChangeArrowheads="1" noTextEdit="1"/>
            </p:cNvSpPr>
            <p:nvPr/>
          </p:nvSpPr>
          <p:spPr bwMode="auto">
            <a:xfrm>
              <a:off x="3428" y="2661"/>
              <a:ext cx="2338" cy="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18E51C28-ACAD-4328-B806-6BFD4DE5D021}"/>
                </a:ext>
              </a:extLst>
            </p:cNvPr>
            <p:cNvSpPr>
              <a:spLocks/>
            </p:cNvSpPr>
            <p:nvPr/>
          </p:nvSpPr>
          <p:spPr bwMode="auto">
            <a:xfrm>
              <a:off x="5258" y="3428"/>
              <a:ext cx="510" cy="898"/>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34834CBF-BEF7-4F09-8D30-E06B763D3CC7}"/>
                </a:ext>
              </a:extLst>
            </p:cNvPr>
            <p:cNvSpPr>
              <a:spLocks/>
            </p:cNvSpPr>
            <p:nvPr/>
          </p:nvSpPr>
          <p:spPr bwMode="auto">
            <a:xfrm>
              <a:off x="4660" y="2618"/>
              <a:ext cx="1108" cy="101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FCE1BFFF-97E7-4095-8DFB-C5EDC9934B3D}"/>
                </a:ext>
              </a:extLst>
            </p:cNvPr>
            <p:cNvSpPr>
              <a:spLocks/>
            </p:cNvSpPr>
            <p:nvPr/>
          </p:nvSpPr>
          <p:spPr bwMode="auto">
            <a:xfrm>
              <a:off x="4106" y="3744"/>
              <a:ext cx="1395" cy="582"/>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D2861102-C17C-4F3E-88F2-13F55CBCB1B7}"/>
                </a:ext>
              </a:extLst>
            </p:cNvPr>
            <p:cNvSpPr>
              <a:spLocks/>
            </p:cNvSpPr>
            <p:nvPr/>
          </p:nvSpPr>
          <p:spPr bwMode="auto">
            <a:xfrm>
              <a:off x="3430" y="2688"/>
              <a:ext cx="1710" cy="1638"/>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solidFill>
              <a:srgbClr val="878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54491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C21D-B8C7-48BE-B731-400EC602DD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DB4BF-3F55-4767-A1B1-937CBE0AF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BB6F07-9ECB-4B73-A5C8-085B2466AA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CA5EC7-6B03-430D-9FB4-4F35198E3C4C}"/>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6" name="Footer Placeholder 5">
            <a:extLst>
              <a:ext uri="{FF2B5EF4-FFF2-40B4-BE49-F238E27FC236}">
                <a16:creationId xmlns:a16="http://schemas.microsoft.com/office/drawing/2014/main" id="{1F197479-050E-484B-8900-3CBDED307A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7300AC-CEAB-4BB2-9F66-D9AE4DEB2A5A}"/>
              </a:ext>
            </a:extLst>
          </p:cNvPr>
          <p:cNvSpPr>
            <a:spLocks noGrp="1"/>
          </p:cNvSpPr>
          <p:nvPr>
            <p:ph type="sldNum" sz="quarter" idx="12"/>
          </p:nvPr>
        </p:nvSpPr>
        <p:spPr/>
        <p:txBody>
          <a:bodyPr/>
          <a:lstStyle/>
          <a:p>
            <a:fld id="{751099AA-6A56-40FE-ACF8-0BD2399C0C78}" type="slidenum">
              <a:rPr lang="en-US" smtClean="0"/>
              <a:t>‹#›</a:t>
            </a:fld>
            <a:endParaRPr lang="en-US" dirty="0"/>
          </a:p>
        </p:txBody>
      </p:sp>
      <p:sp>
        <p:nvSpPr>
          <p:cNvPr id="9" name="AutoShape 3">
            <a:extLst>
              <a:ext uri="{FF2B5EF4-FFF2-40B4-BE49-F238E27FC236}">
                <a16:creationId xmlns:a16="http://schemas.microsoft.com/office/drawing/2014/main" id="{86C4C6EE-8F4C-4CDF-980B-BDD6AC540909}"/>
              </a:ext>
            </a:extLst>
          </p:cNvPr>
          <p:cNvSpPr>
            <a:spLocks noChangeAspect="1" noChangeArrowheads="1" noTextEdit="1"/>
          </p:cNvSpPr>
          <p:nvPr/>
        </p:nvSpPr>
        <p:spPr bwMode="auto">
          <a:xfrm>
            <a:off x="9610616" y="5019675"/>
            <a:ext cx="2581384"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4" name="Group 13">
            <a:extLst>
              <a:ext uri="{FF2B5EF4-FFF2-40B4-BE49-F238E27FC236}">
                <a16:creationId xmlns:a16="http://schemas.microsoft.com/office/drawing/2014/main" id="{586E2012-F13C-4368-A001-32ABDD140FA5}"/>
              </a:ext>
            </a:extLst>
          </p:cNvPr>
          <p:cNvGrpSpPr/>
          <p:nvPr userDrawn="1"/>
        </p:nvGrpSpPr>
        <p:grpSpPr>
          <a:xfrm>
            <a:off x="9612824" y="4972199"/>
            <a:ext cx="2581385" cy="1885801"/>
            <a:chOff x="9612824" y="4972199"/>
            <a:chExt cx="2581385" cy="1885801"/>
          </a:xfrm>
          <a:solidFill>
            <a:schemeClr val="accent6"/>
          </a:solidFill>
        </p:grpSpPr>
        <p:sp>
          <p:nvSpPr>
            <p:cNvPr id="10" name="Freeform 5">
              <a:extLst>
                <a:ext uri="{FF2B5EF4-FFF2-40B4-BE49-F238E27FC236}">
                  <a16:creationId xmlns:a16="http://schemas.microsoft.com/office/drawing/2014/main" id="{18E51C28-ACAD-4328-B806-6BFD4DE5D021}"/>
                </a:ext>
              </a:extLst>
            </p:cNvPr>
            <p:cNvSpPr>
              <a:spLocks/>
            </p:cNvSpPr>
            <p:nvPr/>
          </p:nvSpPr>
          <p:spPr bwMode="auto">
            <a:xfrm>
              <a:off x="11631118" y="5866519"/>
              <a:ext cx="563091" cy="991481"/>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34834CBF-BEF7-4F09-8D30-E06B763D3CC7}"/>
                </a:ext>
              </a:extLst>
            </p:cNvPr>
            <p:cNvSpPr>
              <a:spLocks/>
            </p:cNvSpPr>
            <p:nvPr/>
          </p:nvSpPr>
          <p:spPr bwMode="auto">
            <a:xfrm>
              <a:off x="10970866" y="4972199"/>
              <a:ext cx="1223342" cy="111514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FCE1BFFF-97E7-4095-8DFB-C5EDC9934B3D}"/>
                </a:ext>
              </a:extLst>
            </p:cNvPr>
            <p:cNvSpPr>
              <a:spLocks/>
            </p:cNvSpPr>
            <p:nvPr/>
          </p:nvSpPr>
          <p:spPr bwMode="auto">
            <a:xfrm>
              <a:off x="10359195" y="6215414"/>
              <a:ext cx="1540218" cy="642586"/>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D2861102-C17C-4F3E-88F2-13F55CBCB1B7}"/>
                </a:ext>
              </a:extLst>
            </p:cNvPr>
            <p:cNvSpPr>
              <a:spLocks/>
            </p:cNvSpPr>
            <p:nvPr/>
          </p:nvSpPr>
          <p:spPr bwMode="auto">
            <a:xfrm>
              <a:off x="9612824" y="5049486"/>
              <a:ext cx="1888010" cy="1808514"/>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98612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C21D-B8C7-48BE-B731-400EC602DD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DB4BF-3F55-4767-A1B1-937CBE0AF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BB6F07-9ECB-4B73-A5C8-085B2466AA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CA5EC7-6B03-430D-9FB4-4F35198E3C4C}"/>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6" name="Footer Placeholder 5">
            <a:extLst>
              <a:ext uri="{FF2B5EF4-FFF2-40B4-BE49-F238E27FC236}">
                <a16:creationId xmlns:a16="http://schemas.microsoft.com/office/drawing/2014/main" id="{1F197479-050E-484B-8900-3CBDED307A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7300AC-CEAB-4BB2-9F66-D9AE4DEB2A5A}"/>
              </a:ext>
            </a:extLst>
          </p:cNvPr>
          <p:cNvSpPr>
            <a:spLocks noGrp="1"/>
          </p:cNvSpPr>
          <p:nvPr>
            <p:ph type="sldNum" sz="quarter" idx="12"/>
          </p:nvPr>
        </p:nvSpPr>
        <p:spPr/>
        <p:txBody>
          <a:bodyPr/>
          <a:lstStyle/>
          <a:p>
            <a:fld id="{751099AA-6A56-40FE-ACF8-0BD2399C0C78}" type="slidenum">
              <a:rPr lang="en-US" smtClean="0"/>
              <a:t>‹#›</a:t>
            </a:fld>
            <a:endParaRPr lang="en-US" dirty="0"/>
          </a:p>
        </p:txBody>
      </p:sp>
      <p:sp>
        <p:nvSpPr>
          <p:cNvPr id="9" name="AutoShape 3">
            <a:extLst>
              <a:ext uri="{FF2B5EF4-FFF2-40B4-BE49-F238E27FC236}">
                <a16:creationId xmlns:a16="http://schemas.microsoft.com/office/drawing/2014/main" id="{86C4C6EE-8F4C-4CDF-980B-BDD6AC540909}"/>
              </a:ext>
            </a:extLst>
          </p:cNvPr>
          <p:cNvSpPr>
            <a:spLocks noChangeAspect="1" noChangeArrowheads="1" noTextEdit="1"/>
          </p:cNvSpPr>
          <p:nvPr/>
        </p:nvSpPr>
        <p:spPr bwMode="auto">
          <a:xfrm>
            <a:off x="9610616" y="5019675"/>
            <a:ext cx="2581384"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4" name="Group 13">
            <a:extLst>
              <a:ext uri="{FF2B5EF4-FFF2-40B4-BE49-F238E27FC236}">
                <a16:creationId xmlns:a16="http://schemas.microsoft.com/office/drawing/2014/main" id="{586E2012-F13C-4368-A001-32ABDD140FA5}"/>
              </a:ext>
            </a:extLst>
          </p:cNvPr>
          <p:cNvGrpSpPr/>
          <p:nvPr userDrawn="1"/>
        </p:nvGrpSpPr>
        <p:grpSpPr>
          <a:xfrm>
            <a:off x="9612824" y="4972199"/>
            <a:ext cx="2581385" cy="1885801"/>
            <a:chOff x="9612824" y="4972199"/>
            <a:chExt cx="2581385" cy="1885801"/>
          </a:xfrm>
          <a:solidFill>
            <a:schemeClr val="tx2"/>
          </a:solidFill>
        </p:grpSpPr>
        <p:sp>
          <p:nvSpPr>
            <p:cNvPr id="10" name="Freeform 5">
              <a:extLst>
                <a:ext uri="{FF2B5EF4-FFF2-40B4-BE49-F238E27FC236}">
                  <a16:creationId xmlns:a16="http://schemas.microsoft.com/office/drawing/2014/main" id="{18E51C28-ACAD-4328-B806-6BFD4DE5D021}"/>
                </a:ext>
              </a:extLst>
            </p:cNvPr>
            <p:cNvSpPr>
              <a:spLocks/>
            </p:cNvSpPr>
            <p:nvPr/>
          </p:nvSpPr>
          <p:spPr bwMode="auto">
            <a:xfrm>
              <a:off x="11631118" y="5866519"/>
              <a:ext cx="563091" cy="991481"/>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34834CBF-BEF7-4F09-8D30-E06B763D3CC7}"/>
                </a:ext>
              </a:extLst>
            </p:cNvPr>
            <p:cNvSpPr>
              <a:spLocks/>
            </p:cNvSpPr>
            <p:nvPr/>
          </p:nvSpPr>
          <p:spPr bwMode="auto">
            <a:xfrm>
              <a:off x="10970866" y="4972199"/>
              <a:ext cx="1223342" cy="111514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FCE1BFFF-97E7-4095-8DFB-C5EDC9934B3D}"/>
                </a:ext>
              </a:extLst>
            </p:cNvPr>
            <p:cNvSpPr>
              <a:spLocks/>
            </p:cNvSpPr>
            <p:nvPr/>
          </p:nvSpPr>
          <p:spPr bwMode="auto">
            <a:xfrm>
              <a:off x="10359195" y="6215414"/>
              <a:ext cx="1540218" cy="642586"/>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D2861102-C17C-4F3E-88F2-13F55CBCB1B7}"/>
                </a:ext>
              </a:extLst>
            </p:cNvPr>
            <p:cNvSpPr>
              <a:spLocks/>
            </p:cNvSpPr>
            <p:nvPr/>
          </p:nvSpPr>
          <p:spPr bwMode="auto">
            <a:xfrm>
              <a:off x="9612824" y="5049486"/>
              <a:ext cx="1888010" cy="1808514"/>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36473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C21D-B8C7-48BE-B731-400EC602DD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DB4BF-3F55-4767-A1B1-937CBE0AF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BB6F07-9ECB-4B73-A5C8-085B2466AA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CA5EC7-6B03-430D-9FB4-4F35198E3C4C}"/>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6" name="Footer Placeholder 5">
            <a:extLst>
              <a:ext uri="{FF2B5EF4-FFF2-40B4-BE49-F238E27FC236}">
                <a16:creationId xmlns:a16="http://schemas.microsoft.com/office/drawing/2014/main" id="{1F197479-050E-484B-8900-3CBDED307A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7300AC-CEAB-4BB2-9F66-D9AE4DEB2A5A}"/>
              </a:ext>
            </a:extLst>
          </p:cNvPr>
          <p:cNvSpPr>
            <a:spLocks noGrp="1"/>
          </p:cNvSpPr>
          <p:nvPr>
            <p:ph type="sldNum" sz="quarter" idx="12"/>
          </p:nvPr>
        </p:nvSpPr>
        <p:spPr/>
        <p:txBody>
          <a:bodyPr/>
          <a:lstStyle/>
          <a:p>
            <a:fld id="{751099AA-6A56-40FE-ACF8-0BD2399C0C78}" type="slidenum">
              <a:rPr lang="en-US" smtClean="0"/>
              <a:t>‹#›</a:t>
            </a:fld>
            <a:endParaRPr lang="en-US" dirty="0"/>
          </a:p>
        </p:txBody>
      </p:sp>
      <p:sp>
        <p:nvSpPr>
          <p:cNvPr id="9" name="AutoShape 3">
            <a:extLst>
              <a:ext uri="{FF2B5EF4-FFF2-40B4-BE49-F238E27FC236}">
                <a16:creationId xmlns:a16="http://schemas.microsoft.com/office/drawing/2014/main" id="{86C4C6EE-8F4C-4CDF-980B-BDD6AC540909}"/>
              </a:ext>
            </a:extLst>
          </p:cNvPr>
          <p:cNvSpPr>
            <a:spLocks noChangeAspect="1" noChangeArrowheads="1" noTextEdit="1"/>
          </p:cNvSpPr>
          <p:nvPr/>
        </p:nvSpPr>
        <p:spPr bwMode="auto">
          <a:xfrm>
            <a:off x="9610616" y="5019675"/>
            <a:ext cx="2581384"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4" name="Group 13">
            <a:extLst>
              <a:ext uri="{FF2B5EF4-FFF2-40B4-BE49-F238E27FC236}">
                <a16:creationId xmlns:a16="http://schemas.microsoft.com/office/drawing/2014/main" id="{586E2012-F13C-4368-A001-32ABDD140FA5}"/>
              </a:ext>
            </a:extLst>
          </p:cNvPr>
          <p:cNvGrpSpPr/>
          <p:nvPr userDrawn="1"/>
        </p:nvGrpSpPr>
        <p:grpSpPr>
          <a:xfrm>
            <a:off x="9612824" y="4972199"/>
            <a:ext cx="2581385" cy="1885801"/>
            <a:chOff x="9612824" y="4972199"/>
            <a:chExt cx="2581385" cy="1885801"/>
          </a:xfrm>
          <a:solidFill>
            <a:schemeClr val="accent1"/>
          </a:solidFill>
        </p:grpSpPr>
        <p:sp>
          <p:nvSpPr>
            <p:cNvPr id="10" name="Freeform 5">
              <a:extLst>
                <a:ext uri="{FF2B5EF4-FFF2-40B4-BE49-F238E27FC236}">
                  <a16:creationId xmlns:a16="http://schemas.microsoft.com/office/drawing/2014/main" id="{18E51C28-ACAD-4328-B806-6BFD4DE5D021}"/>
                </a:ext>
              </a:extLst>
            </p:cNvPr>
            <p:cNvSpPr>
              <a:spLocks/>
            </p:cNvSpPr>
            <p:nvPr/>
          </p:nvSpPr>
          <p:spPr bwMode="auto">
            <a:xfrm>
              <a:off x="11631118" y="5866519"/>
              <a:ext cx="563091" cy="991481"/>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34834CBF-BEF7-4F09-8D30-E06B763D3CC7}"/>
                </a:ext>
              </a:extLst>
            </p:cNvPr>
            <p:cNvSpPr>
              <a:spLocks/>
            </p:cNvSpPr>
            <p:nvPr/>
          </p:nvSpPr>
          <p:spPr bwMode="auto">
            <a:xfrm>
              <a:off x="10970866" y="4972199"/>
              <a:ext cx="1223342" cy="111514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FCE1BFFF-97E7-4095-8DFB-C5EDC9934B3D}"/>
                </a:ext>
              </a:extLst>
            </p:cNvPr>
            <p:cNvSpPr>
              <a:spLocks/>
            </p:cNvSpPr>
            <p:nvPr/>
          </p:nvSpPr>
          <p:spPr bwMode="auto">
            <a:xfrm>
              <a:off x="10359195" y="6215414"/>
              <a:ext cx="1540218" cy="642586"/>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D2861102-C17C-4F3E-88F2-13F55CBCB1B7}"/>
                </a:ext>
              </a:extLst>
            </p:cNvPr>
            <p:cNvSpPr>
              <a:spLocks/>
            </p:cNvSpPr>
            <p:nvPr/>
          </p:nvSpPr>
          <p:spPr bwMode="auto">
            <a:xfrm>
              <a:off x="9612824" y="5049486"/>
              <a:ext cx="1888010" cy="1808514"/>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26511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C21D-B8C7-48BE-B731-400EC602DD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DB4BF-3F55-4767-A1B1-937CBE0AF0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BB6F07-9ECB-4B73-A5C8-085B2466AA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CA5EC7-6B03-430D-9FB4-4F35198E3C4C}"/>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6" name="Footer Placeholder 5">
            <a:extLst>
              <a:ext uri="{FF2B5EF4-FFF2-40B4-BE49-F238E27FC236}">
                <a16:creationId xmlns:a16="http://schemas.microsoft.com/office/drawing/2014/main" id="{1F197479-050E-484B-8900-3CBDED307A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7300AC-CEAB-4BB2-9F66-D9AE4DEB2A5A}"/>
              </a:ext>
            </a:extLst>
          </p:cNvPr>
          <p:cNvSpPr>
            <a:spLocks noGrp="1"/>
          </p:cNvSpPr>
          <p:nvPr>
            <p:ph type="sldNum" sz="quarter" idx="12"/>
          </p:nvPr>
        </p:nvSpPr>
        <p:spPr/>
        <p:txBody>
          <a:bodyPr/>
          <a:lstStyle/>
          <a:p>
            <a:fld id="{751099AA-6A56-40FE-ACF8-0BD2399C0C78}" type="slidenum">
              <a:rPr lang="en-US" smtClean="0"/>
              <a:t>‹#›</a:t>
            </a:fld>
            <a:endParaRPr lang="en-US" dirty="0"/>
          </a:p>
        </p:txBody>
      </p:sp>
      <p:sp>
        <p:nvSpPr>
          <p:cNvPr id="9" name="AutoShape 3">
            <a:extLst>
              <a:ext uri="{FF2B5EF4-FFF2-40B4-BE49-F238E27FC236}">
                <a16:creationId xmlns:a16="http://schemas.microsoft.com/office/drawing/2014/main" id="{86C4C6EE-8F4C-4CDF-980B-BDD6AC540909}"/>
              </a:ext>
            </a:extLst>
          </p:cNvPr>
          <p:cNvSpPr>
            <a:spLocks noChangeAspect="1" noChangeArrowheads="1" noTextEdit="1"/>
          </p:cNvSpPr>
          <p:nvPr/>
        </p:nvSpPr>
        <p:spPr bwMode="auto">
          <a:xfrm>
            <a:off x="9610616" y="5019675"/>
            <a:ext cx="2581384"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4" name="Group 13">
            <a:extLst>
              <a:ext uri="{FF2B5EF4-FFF2-40B4-BE49-F238E27FC236}">
                <a16:creationId xmlns:a16="http://schemas.microsoft.com/office/drawing/2014/main" id="{586E2012-F13C-4368-A001-32ABDD140FA5}"/>
              </a:ext>
            </a:extLst>
          </p:cNvPr>
          <p:cNvGrpSpPr/>
          <p:nvPr userDrawn="1"/>
        </p:nvGrpSpPr>
        <p:grpSpPr>
          <a:xfrm>
            <a:off x="9612824" y="4972199"/>
            <a:ext cx="2581385" cy="1885801"/>
            <a:chOff x="9612824" y="4972199"/>
            <a:chExt cx="2581385" cy="1885801"/>
          </a:xfrm>
          <a:solidFill>
            <a:srgbClr val="878A8F"/>
          </a:solidFill>
        </p:grpSpPr>
        <p:sp>
          <p:nvSpPr>
            <p:cNvPr id="10" name="Freeform 5">
              <a:extLst>
                <a:ext uri="{FF2B5EF4-FFF2-40B4-BE49-F238E27FC236}">
                  <a16:creationId xmlns:a16="http://schemas.microsoft.com/office/drawing/2014/main" id="{18E51C28-ACAD-4328-B806-6BFD4DE5D021}"/>
                </a:ext>
              </a:extLst>
            </p:cNvPr>
            <p:cNvSpPr>
              <a:spLocks/>
            </p:cNvSpPr>
            <p:nvPr/>
          </p:nvSpPr>
          <p:spPr bwMode="auto">
            <a:xfrm>
              <a:off x="11631118" y="5866519"/>
              <a:ext cx="563091" cy="991481"/>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34834CBF-BEF7-4F09-8D30-E06B763D3CC7}"/>
                </a:ext>
              </a:extLst>
            </p:cNvPr>
            <p:cNvSpPr>
              <a:spLocks/>
            </p:cNvSpPr>
            <p:nvPr/>
          </p:nvSpPr>
          <p:spPr bwMode="auto">
            <a:xfrm>
              <a:off x="10970866" y="4972199"/>
              <a:ext cx="1223342" cy="111514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FCE1BFFF-97E7-4095-8DFB-C5EDC9934B3D}"/>
                </a:ext>
              </a:extLst>
            </p:cNvPr>
            <p:cNvSpPr>
              <a:spLocks/>
            </p:cNvSpPr>
            <p:nvPr/>
          </p:nvSpPr>
          <p:spPr bwMode="auto">
            <a:xfrm>
              <a:off x="10359195" y="6215414"/>
              <a:ext cx="1540218" cy="642586"/>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D2861102-C17C-4F3E-88F2-13F55CBCB1B7}"/>
                </a:ext>
              </a:extLst>
            </p:cNvPr>
            <p:cNvSpPr>
              <a:spLocks/>
            </p:cNvSpPr>
            <p:nvPr/>
          </p:nvSpPr>
          <p:spPr bwMode="auto">
            <a:xfrm>
              <a:off x="9612824" y="5049486"/>
              <a:ext cx="1888010" cy="1808514"/>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21613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2F04-E022-40CE-9E44-1E2F8C46C6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B7DD79-742E-47B4-97B8-C352329B2263}"/>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4" name="Footer Placeholder 3">
            <a:extLst>
              <a:ext uri="{FF2B5EF4-FFF2-40B4-BE49-F238E27FC236}">
                <a16:creationId xmlns:a16="http://schemas.microsoft.com/office/drawing/2014/main" id="{3C66750B-66B5-4A12-BB96-86D9DC0B37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6045CBA-566A-4317-9350-0BE440D37DB2}"/>
              </a:ext>
            </a:extLst>
          </p:cNvPr>
          <p:cNvSpPr>
            <a:spLocks noGrp="1"/>
          </p:cNvSpPr>
          <p:nvPr>
            <p:ph type="sldNum" sz="quarter" idx="12"/>
          </p:nvPr>
        </p:nvSpPr>
        <p:spPr/>
        <p:txBody>
          <a:bodyPr/>
          <a:lstStyle/>
          <a:p>
            <a:fld id="{751099AA-6A56-40FE-ACF8-0BD2399C0C78}" type="slidenum">
              <a:rPr lang="en-US" smtClean="0"/>
              <a:t>‹#›</a:t>
            </a:fld>
            <a:endParaRPr lang="en-US" dirty="0"/>
          </a:p>
        </p:txBody>
      </p:sp>
    </p:spTree>
    <p:extLst>
      <p:ext uri="{BB962C8B-B14F-4D97-AF65-F5344CB8AC3E}">
        <p14:creationId xmlns:p14="http://schemas.microsoft.com/office/powerpoint/2010/main" val="1963201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687758-0501-46F1-B37B-837DD3CB0097}"/>
              </a:ext>
            </a:extLst>
          </p:cNvPr>
          <p:cNvGrpSpPr>
            <a:grpSpLocks noChangeAspect="1"/>
          </p:cNvGrpSpPr>
          <p:nvPr userDrawn="1"/>
        </p:nvGrpSpPr>
        <p:grpSpPr bwMode="auto">
          <a:xfrm>
            <a:off x="9610616" y="5019675"/>
            <a:ext cx="2581384" cy="1838325"/>
            <a:chOff x="3428" y="2661"/>
            <a:chExt cx="2338" cy="1665"/>
          </a:xfrm>
        </p:grpSpPr>
        <p:sp>
          <p:nvSpPr>
            <p:cNvPr id="6" name="AutoShape 3">
              <a:extLst>
                <a:ext uri="{FF2B5EF4-FFF2-40B4-BE49-F238E27FC236}">
                  <a16:creationId xmlns:a16="http://schemas.microsoft.com/office/drawing/2014/main" id="{521C25EE-0590-4F2A-9E3E-6CF444682991}"/>
                </a:ext>
              </a:extLst>
            </p:cNvPr>
            <p:cNvSpPr>
              <a:spLocks noChangeAspect="1" noChangeArrowheads="1" noTextEdit="1"/>
            </p:cNvSpPr>
            <p:nvPr/>
          </p:nvSpPr>
          <p:spPr bwMode="auto">
            <a:xfrm>
              <a:off x="3428" y="2661"/>
              <a:ext cx="2338" cy="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5">
              <a:extLst>
                <a:ext uri="{FF2B5EF4-FFF2-40B4-BE49-F238E27FC236}">
                  <a16:creationId xmlns:a16="http://schemas.microsoft.com/office/drawing/2014/main" id="{334BA263-EB2A-41D5-8C99-FFEAFCF900B0}"/>
                </a:ext>
              </a:extLst>
            </p:cNvPr>
            <p:cNvSpPr>
              <a:spLocks/>
            </p:cNvSpPr>
            <p:nvPr/>
          </p:nvSpPr>
          <p:spPr bwMode="auto">
            <a:xfrm>
              <a:off x="5258" y="3428"/>
              <a:ext cx="510" cy="898"/>
            </a:xfrm>
            <a:custGeom>
              <a:avLst/>
              <a:gdLst>
                <a:gd name="T0" fmla="*/ 342 w 342"/>
                <a:gd name="T1" fmla="*/ 0 h 602"/>
                <a:gd name="T2" fmla="*/ 167 w 342"/>
                <a:gd name="T3" fmla="*/ 94 h 602"/>
                <a:gd name="T4" fmla="*/ 91 w 342"/>
                <a:gd name="T5" fmla="*/ 351 h 602"/>
                <a:gd name="T6" fmla="*/ 229 w 342"/>
                <a:gd name="T7" fmla="*/ 602 h 602"/>
                <a:gd name="T8" fmla="*/ 342 w 342"/>
                <a:gd name="T9" fmla="*/ 602 h 602"/>
                <a:gd name="T10" fmla="*/ 342 w 342"/>
                <a:gd name="T11" fmla="*/ 0 h 602"/>
              </a:gdLst>
              <a:ahLst/>
              <a:cxnLst>
                <a:cxn ang="0">
                  <a:pos x="T0" y="T1"/>
                </a:cxn>
                <a:cxn ang="0">
                  <a:pos x="T2" y="T3"/>
                </a:cxn>
                <a:cxn ang="0">
                  <a:pos x="T4" y="T5"/>
                </a:cxn>
                <a:cxn ang="0">
                  <a:pos x="T6" y="T7"/>
                </a:cxn>
                <a:cxn ang="0">
                  <a:pos x="T8" y="T9"/>
                </a:cxn>
                <a:cxn ang="0">
                  <a:pos x="T10" y="T11"/>
                </a:cxn>
              </a:cxnLst>
              <a:rect l="0" t="0" r="r" b="b"/>
              <a:pathLst>
                <a:path w="342" h="602">
                  <a:moveTo>
                    <a:pt x="342" y="0"/>
                  </a:moveTo>
                  <a:cubicBezTo>
                    <a:pt x="167" y="94"/>
                    <a:pt x="167" y="94"/>
                    <a:pt x="167" y="94"/>
                  </a:cubicBezTo>
                  <a:cubicBezTo>
                    <a:pt x="167" y="94"/>
                    <a:pt x="0" y="185"/>
                    <a:pt x="91" y="351"/>
                  </a:cubicBezTo>
                  <a:cubicBezTo>
                    <a:pt x="229" y="602"/>
                    <a:pt x="229" y="602"/>
                    <a:pt x="229" y="602"/>
                  </a:cubicBezTo>
                  <a:cubicBezTo>
                    <a:pt x="342" y="602"/>
                    <a:pt x="342" y="602"/>
                    <a:pt x="342" y="602"/>
                  </a:cubicBezTo>
                  <a:lnTo>
                    <a:pt x="34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11667179-0D45-45AD-A268-3A9B0BA82253}"/>
                </a:ext>
              </a:extLst>
            </p:cNvPr>
            <p:cNvSpPr>
              <a:spLocks/>
            </p:cNvSpPr>
            <p:nvPr/>
          </p:nvSpPr>
          <p:spPr bwMode="auto">
            <a:xfrm>
              <a:off x="4660" y="2618"/>
              <a:ext cx="1108" cy="1010"/>
            </a:xfrm>
            <a:custGeom>
              <a:avLst/>
              <a:gdLst>
                <a:gd name="T0" fmla="*/ 92 w 743"/>
                <a:gd name="T1" fmla="*/ 166 h 677"/>
                <a:gd name="T2" fmla="*/ 281 w 743"/>
                <a:gd name="T3" fmla="*/ 511 h 677"/>
                <a:gd name="T4" fmla="*/ 540 w 743"/>
                <a:gd name="T5" fmla="*/ 587 h 677"/>
                <a:gd name="T6" fmla="*/ 743 w 743"/>
                <a:gd name="T7" fmla="*/ 477 h 677"/>
                <a:gd name="T8" fmla="*/ 743 w 743"/>
                <a:gd name="T9" fmla="*/ 125 h 677"/>
                <a:gd name="T10" fmla="*/ 187 w 743"/>
                <a:gd name="T11" fmla="*/ 32 h 677"/>
                <a:gd name="T12" fmla="*/ 92 w 743"/>
                <a:gd name="T13" fmla="*/ 166 h 677"/>
              </a:gdLst>
              <a:ahLst/>
              <a:cxnLst>
                <a:cxn ang="0">
                  <a:pos x="T0" y="T1"/>
                </a:cxn>
                <a:cxn ang="0">
                  <a:pos x="T2" y="T3"/>
                </a:cxn>
                <a:cxn ang="0">
                  <a:pos x="T4" y="T5"/>
                </a:cxn>
                <a:cxn ang="0">
                  <a:pos x="T6" y="T7"/>
                </a:cxn>
                <a:cxn ang="0">
                  <a:pos x="T8" y="T9"/>
                </a:cxn>
                <a:cxn ang="0">
                  <a:pos x="T10" y="T11"/>
                </a:cxn>
                <a:cxn ang="0">
                  <a:pos x="T12" y="T13"/>
                </a:cxn>
              </a:cxnLst>
              <a:rect l="0" t="0" r="r" b="b"/>
              <a:pathLst>
                <a:path w="743" h="677">
                  <a:moveTo>
                    <a:pt x="92" y="166"/>
                  </a:moveTo>
                  <a:cubicBezTo>
                    <a:pt x="281" y="511"/>
                    <a:pt x="281" y="511"/>
                    <a:pt x="281" y="511"/>
                  </a:cubicBezTo>
                  <a:cubicBezTo>
                    <a:pt x="281" y="511"/>
                    <a:pt x="373" y="677"/>
                    <a:pt x="540" y="587"/>
                  </a:cubicBezTo>
                  <a:cubicBezTo>
                    <a:pt x="743" y="477"/>
                    <a:pt x="743" y="477"/>
                    <a:pt x="743" y="477"/>
                  </a:cubicBezTo>
                  <a:cubicBezTo>
                    <a:pt x="743" y="125"/>
                    <a:pt x="743" y="125"/>
                    <a:pt x="743" y="125"/>
                  </a:cubicBezTo>
                  <a:cubicBezTo>
                    <a:pt x="187" y="32"/>
                    <a:pt x="187" y="32"/>
                    <a:pt x="187" y="32"/>
                  </a:cubicBezTo>
                  <a:cubicBezTo>
                    <a:pt x="187" y="32"/>
                    <a:pt x="0" y="0"/>
                    <a:pt x="92" y="16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BC4176E1-C617-4FA9-8059-86073E878915}"/>
                </a:ext>
              </a:extLst>
            </p:cNvPr>
            <p:cNvSpPr>
              <a:spLocks/>
            </p:cNvSpPr>
            <p:nvPr/>
          </p:nvSpPr>
          <p:spPr bwMode="auto">
            <a:xfrm>
              <a:off x="4106" y="3744"/>
              <a:ext cx="1395" cy="582"/>
            </a:xfrm>
            <a:custGeom>
              <a:avLst/>
              <a:gdLst>
                <a:gd name="T0" fmla="*/ 555 w 936"/>
                <a:gd name="T1" fmla="*/ 91 h 390"/>
                <a:gd name="T2" fmla="*/ 0 w 936"/>
                <a:gd name="T3" fmla="*/ 390 h 390"/>
                <a:gd name="T4" fmla="*/ 936 w 936"/>
                <a:gd name="T5" fmla="*/ 390 h 390"/>
                <a:gd name="T6" fmla="*/ 813 w 936"/>
                <a:gd name="T7" fmla="*/ 167 h 390"/>
                <a:gd name="T8" fmla="*/ 555 w 936"/>
                <a:gd name="T9" fmla="*/ 91 h 390"/>
              </a:gdLst>
              <a:ahLst/>
              <a:cxnLst>
                <a:cxn ang="0">
                  <a:pos x="T0" y="T1"/>
                </a:cxn>
                <a:cxn ang="0">
                  <a:pos x="T2" y="T3"/>
                </a:cxn>
                <a:cxn ang="0">
                  <a:pos x="T4" y="T5"/>
                </a:cxn>
                <a:cxn ang="0">
                  <a:pos x="T6" y="T7"/>
                </a:cxn>
                <a:cxn ang="0">
                  <a:pos x="T8" y="T9"/>
                </a:cxn>
              </a:cxnLst>
              <a:rect l="0" t="0" r="r" b="b"/>
              <a:pathLst>
                <a:path w="936" h="390">
                  <a:moveTo>
                    <a:pt x="555" y="91"/>
                  </a:moveTo>
                  <a:cubicBezTo>
                    <a:pt x="0" y="390"/>
                    <a:pt x="0" y="390"/>
                    <a:pt x="0" y="390"/>
                  </a:cubicBezTo>
                  <a:cubicBezTo>
                    <a:pt x="936" y="390"/>
                    <a:pt x="936" y="390"/>
                    <a:pt x="936" y="390"/>
                  </a:cubicBezTo>
                  <a:cubicBezTo>
                    <a:pt x="813" y="167"/>
                    <a:pt x="813" y="167"/>
                    <a:pt x="813" y="167"/>
                  </a:cubicBezTo>
                  <a:cubicBezTo>
                    <a:pt x="813" y="167"/>
                    <a:pt x="722" y="0"/>
                    <a:pt x="555"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8EB04BCD-C065-4425-A0B2-D92A4B440BA3}"/>
                </a:ext>
              </a:extLst>
            </p:cNvPr>
            <p:cNvSpPr>
              <a:spLocks/>
            </p:cNvSpPr>
            <p:nvPr/>
          </p:nvSpPr>
          <p:spPr bwMode="auto">
            <a:xfrm>
              <a:off x="3430" y="2688"/>
              <a:ext cx="1710" cy="1638"/>
            </a:xfrm>
            <a:custGeom>
              <a:avLst/>
              <a:gdLst>
                <a:gd name="T0" fmla="*/ 1056 w 1148"/>
                <a:gd name="T1" fmla="*/ 491 h 1098"/>
                <a:gd name="T2" fmla="*/ 877 w 1148"/>
                <a:gd name="T3" fmla="*/ 166 h 1098"/>
                <a:gd name="T4" fmla="*/ 675 w 1148"/>
                <a:gd name="T5" fmla="*/ 155 h 1098"/>
                <a:gd name="T6" fmla="*/ 0 w 1148"/>
                <a:gd name="T7" fmla="*/ 1098 h 1098"/>
                <a:gd name="T8" fmla="*/ 332 w 1148"/>
                <a:gd name="T9" fmla="*/ 1098 h 1098"/>
                <a:gd name="T10" fmla="*/ 981 w 1148"/>
                <a:gd name="T11" fmla="*/ 748 h 1098"/>
                <a:gd name="T12" fmla="*/ 1056 w 1148"/>
                <a:gd name="T13" fmla="*/ 491 h 1098"/>
              </a:gdLst>
              <a:ahLst/>
              <a:cxnLst>
                <a:cxn ang="0">
                  <a:pos x="T0" y="T1"/>
                </a:cxn>
                <a:cxn ang="0">
                  <a:pos x="T2" y="T3"/>
                </a:cxn>
                <a:cxn ang="0">
                  <a:pos x="T4" y="T5"/>
                </a:cxn>
                <a:cxn ang="0">
                  <a:pos x="T6" y="T7"/>
                </a:cxn>
                <a:cxn ang="0">
                  <a:pos x="T8" y="T9"/>
                </a:cxn>
                <a:cxn ang="0">
                  <a:pos x="T10" y="T11"/>
                </a:cxn>
                <a:cxn ang="0">
                  <a:pos x="T12" y="T13"/>
                </a:cxn>
              </a:cxnLst>
              <a:rect l="0" t="0" r="r" b="b"/>
              <a:pathLst>
                <a:path w="1148" h="1098">
                  <a:moveTo>
                    <a:pt x="1056" y="491"/>
                  </a:moveTo>
                  <a:cubicBezTo>
                    <a:pt x="877" y="166"/>
                    <a:pt x="877" y="166"/>
                    <a:pt x="877" y="166"/>
                  </a:cubicBezTo>
                  <a:cubicBezTo>
                    <a:pt x="877" y="166"/>
                    <a:pt x="786" y="0"/>
                    <a:pt x="675" y="155"/>
                  </a:cubicBezTo>
                  <a:cubicBezTo>
                    <a:pt x="0" y="1098"/>
                    <a:pt x="0" y="1098"/>
                    <a:pt x="0" y="1098"/>
                  </a:cubicBezTo>
                  <a:cubicBezTo>
                    <a:pt x="332" y="1098"/>
                    <a:pt x="332" y="1098"/>
                    <a:pt x="332" y="1098"/>
                  </a:cubicBezTo>
                  <a:cubicBezTo>
                    <a:pt x="981" y="748"/>
                    <a:pt x="981" y="748"/>
                    <a:pt x="981" y="748"/>
                  </a:cubicBezTo>
                  <a:cubicBezTo>
                    <a:pt x="981" y="748"/>
                    <a:pt x="1148" y="658"/>
                    <a:pt x="1056" y="491"/>
                  </a:cubicBezTo>
                  <a:close/>
                </a:path>
              </a:pathLst>
            </a:custGeom>
            <a:solidFill>
              <a:srgbClr val="878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4" name="Picture 13">
            <a:extLst>
              <a:ext uri="{FF2B5EF4-FFF2-40B4-BE49-F238E27FC236}">
                <a16:creationId xmlns:a16="http://schemas.microsoft.com/office/drawing/2014/main" id="{2B4B68BC-B988-4F70-9C96-6A678AB1A230}"/>
              </a:ext>
            </a:extLst>
          </p:cNvPr>
          <p:cNvPicPr preferRelativeResize="0">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02259" y="6574440"/>
            <a:ext cx="960276" cy="188028"/>
          </a:xfrm>
          <a:prstGeom prst="rect">
            <a:avLst/>
          </a:prstGeom>
        </p:spPr>
      </p:pic>
      <p:pic>
        <p:nvPicPr>
          <p:cNvPr id="15" name="Picture 14" descr="C:\Users\bill.wiseman\AppData\Local\Microsoft\Windows\INetCache\Content.MSO\3E5E3696.tmp">
            <a:extLst>
              <a:ext uri="{FF2B5EF4-FFF2-40B4-BE49-F238E27FC236}">
                <a16:creationId xmlns:a16="http://schemas.microsoft.com/office/drawing/2014/main" id="{DB6A2644-8DE4-4228-AB13-175C280BD23C}"/>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54835" y="6542544"/>
            <a:ext cx="660190" cy="321919"/>
          </a:xfrm>
          <a:prstGeom prst="rect">
            <a:avLst/>
          </a:prstGeom>
          <a:noFill/>
          <a:ln>
            <a:noFill/>
          </a:ln>
        </p:spPr>
      </p:pic>
      <p:pic>
        <p:nvPicPr>
          <p:cNvPr id="16" name="Picture 15" descr="UrbanMix Development | Apartments/ Corporate Housing - Welcome to ...">
            <a:extLst>
              <a:ext uri="{FF2B5EF4-FFF2-40B4-BE49-F238E27FC236}">
                <a16:creationId xmlns:a16="http://schemas.microsoft.com/office/drawing/2014/main" id="{C5762413-CF33-4342-AC04-A7AADF84CE7E}"/>
              </a:ext>
            </a:extLst>
          </p:cNvPr>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50210" y="6575435"/>
            <a:ext cx="840242" cy="183852"/>
          </a:xfrm>
          <a:prstGeom prst="rect">
            <a:avLst/>
          </a:prstGeom>
          <a:noFill/>
          <a:ln>
            <a:noFill/>
          </a:ln>
        </p:spPr>
      </p:pic>
    </p:spTree>
    <p:extLst>
      <p:ext uri="{BB962C8B-B14F-4D97-AF65-F5344CB8AC3E}">
        <p14:creationId xmlns:p14="http://schemas.microsoft.com/office/powerpoint/2010/main" val="2872288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88D6-A719-494C-BAD3-FC5FCA2AC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35301-E297-4BC1-AEB0-549DA8B18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CDFC3D-BDEE-472E-BF7B-561C33C90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EECF27-1372-4475-95BB-4DE8A6D41264}"/>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6" name="Footer Placeholder 5">
            <a:extLst>
              <a:ext uri="{FF2B5EF4-FFF2-40B4-BE49-F238E27FC236}">
                <a16:creationId xmlns:a16="http://schemas.microsoft.com/office/drawing/2014/main" id="{5B103649-2DFA-46FE-B612-501A334240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C2802F-E4D7-4F03-AA0E-C391362F4C95}"/>
              </a:ext>
            </a:extLst>
          </p:cNvPr>
          <p:cNvSpPr>
            <a:spLocks noGrp="1"/>
          </p:cNvSpPr>
          <p:nvPr>
            <p:ph type="sldNum" sz="quarter" idx="12"/>
          </p:nvPr>
        </p:nvSpPr>
        <p:spPr/>
        <p:txBody>
          <a:bodyPr/>
          <a:lstStyle/>
          <a:p>
            <a:fld id="{751099AA-6A56-40FE-ACF8-0BD2399C0C78}" type="slidenum">
              <a:rPr lang="en-US" smtClean="0"/>
              <a:t>‹#›</a:t>
            </a:fld>
            <a:endParaRPr lang="en-US" dirty="0"/>
          </a:p>
        </p:txBody>
      </p:sp>
    </p:spTree>
    <p:extLst>
      <p:ext uri="{BB962C8B-B14F-4D97-AF65-F5344CB8AC3E}">
        <p14:creationId xmlns:p14="http://schemas.microsoft.com/office/powerpoint/2010/main" val="195416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63D2-3D39-499B-B06E-890CC98FC6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976D9-99BB-472F-AB6F-4167EEB86E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6884A9-E094-4C4B-B773-A1F4F7A5E45B}"/>
              </a:ext>
            </a:extLst>
          </p:cNvPr>
          <p:cNvSpPr>
            <a:spLocks noGrp="1"/>
          </p:cNvSpPr>
          <p:nvPr>
            <p:ph type="dt" sz="half" idx="10"/>
          </p:nvPr>
        </p:nvSpPr>
        <p:spPr/>
        <p:txBody>
          <a:bodyPr/>
          <a:lstStyle/>
          <a:p>
            <a:fld id="{09C4092F-202B-4025-BDEE-8F7C0B6DDE0C}" type="datetime1">
              <a:rPr lang="en-US" smtClean="0"/>
              <a:t>6/5/2023</a:t>
            </a:fld>
            <a:endParaRPr lang="en-US" dirty="0"/>
          </a:p>
        </p:txBody>
      </p:sp>
      <p:sp>
        <p:nvSpPr>
          <p:cNvPr id="5" name="Footer Placeholder 4">
            <a:extLst>
              <a:ext uri="{FF2B5EF4-FFF2-40B4-BE49-F238E27FC236}">
                <a16:creationId xmlns:a16="http://schemas.microsoft.com/office/drawing/2014/main" id="{37FC88CD-A600-4D0D-99C5-7E3F24241A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4D585A-6C88-427F-B34A-A3B7F5AC4409}"/>
              </a:ext>
            </a:extLst>
          </p:cNvPr>
          <p:cNvSpPr>
            <a:spLocks noGrp="1"/>
          </p:cNvSpPr>
          <p:nvPr>
            <p:ph type="sldNum" sz="quarter" idx="12"/>
          </p:nvPr>
        </p:nvSpPr>
        <p:spPr>
          <a:xfrm>
            <a:off x="362712" y="6356350"/>
            <a:ext cx="549902" cy="365125"/>
          </a:xfrm>
          <a:prstGeom prst="rect">
            <a:avLst/>
          </a:prstGeom>
        </p:spPr>
        <p:txBody>
          <a:bodyPr/>
          <a:lstStyle/>
          <a:p>
            <a:fld id="{4909CBAB-84B8-41D7-848B-597D9CC7B00A}" type="slidenum">
              <a:rPr lang="en-US" smtClean="0"/>
              <a:t>‹#›</a:t>
            </a:fld>
            <a:endParaRPr lang="en-US" dirty="0"/>
          </a:p>
        </p:txBody>
      </p:sp>
    </p:spTree>
    <p:extLst>
      <p:ext uri="{BB962C8B-B14F-4D97-AF65-F5344CB8AC3E}">
        <p14:creationId xmlns:p14="http://schemas.microsoft.com/office/powerpoint/2010/main" val="266479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0ECB-8A91-4AA1-9B7C-E3D2D4938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36F084-0122-4FE1-B875-C5E6CF98D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7B6F74-9997-49FE-AEB8-C98CE7430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CE349C-6FC0-4B9D-A192-0AD1F484335D}"/>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6" name="Footer Placeholder 5">
            <a:extLst>
              <a:ext uri="{FF2B5EF4-FFF2-40B4-BE49-F238E27FC236}">
                <a16:creationId xmlns:a16="http://schemas.microsoft.com/office/drawing/2014/main" id="{C3AFFC69-9CBD-40D8-AE65-35B0CCB69D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75CF37-CD39-4150-AE12-6387AE73A9F3}"/>
              </a:ext>
            </a:extLst>
          </p:cNvPr>
          <p:cNvSpPr>
            <a:spLocks noGrp="1"/>
          </p:cNvSpPr>
          <p:nvPr>
            <p:ph type="sldNum" sz="quarter" idx="12"/>
          </p:nvPr>
        </p:nvSpPr>
        <p:spPr/>
        <p:txBody>
          <a:bodyPr/>
          <a:lstStyle/>
          <a:p>
            <a:fld id="{751099AA-6A56-40FE-ACF8-0BD2399C0C78}" type="slidenum">
              <a:rPr lang="en-US" smtClean="0"/>
              <a:t>‹#›</a:t>
            </a:fld>
            <a:endParaRPr lang="en-US" dirty="0"/>
          </a:p>
        </p:txBody>
      </p:sp>
    </p:spTree>
    <p:extLst>
      <p:ext uri="{BB962C8B-B14F-4D97-AF65-F5344CB8AC3E}">
        <p14:creationId xmlns:p14="http://schemas.microsoft.com/office/powerpoint/2010/main" val="871765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CF67-A92B-4EEA-8FDD-E45802253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F57579-6BFD-4434-A395-764232C274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93115-5052-4185-B0F3-8AAC6D78C647}"/>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5" name="Footer Placeholder 4">
            <a:extLst>
              <a:ext uri="{FF2B5EF4-FFF2-40B4-BE49-F238E27FC236}">
                <a16:creationId xmlns:a16="http://schemas.microsoft.com/office/drawing/2014/main" id="{45C6EBD6-EEE2-44E7-B390-BD1373058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4651CA-A9E1-4598-8DEF-71A8B3B622D4}"/>
              </a:ext>
            </a:extLst>
          </p:cNvPr>
          <p:cNvSpPr>
            <a:spLocks noGrp="1"/>
          </p:cNvSpPr>
          <p:nvPr>
            <p:ph type="sldNum" sz="quarter" idx="12"/>
          </p:nvPr>
        </p:nvSpPr>
        <p:spPr/>
        <p:txBody>
          <a:bodyPr/>
          <a:lstStyle/>
          <a:p>
            <a:fld id="{751099AA-6A56-40FE-ACF8-0BD2399C0C78}" type="slidenum">
              <a:rPr lang="en-US" smtClean="0"/>
              <a:t>‹#›</a:t>
            </a:fld>
            <a:endParaRPr lang="en-US" dirty="0"/>
          </a:p>
        </p:txBody>
      </p:sp>
    </p:spTree>
    <p:extLst>
      <p:ext uri="{BB962C8B-B14F-4D97-AF65-F5344CB8AC3E}">
        <p14:creationId xmlns:p14="http://schemas.microsoft.com/office/powerpoint/2010/main" val="939566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A42C69-D2F4-4056-A13E-F51B6D71BA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8FC13-C75F-4A31-8D7D-A9EFDA55F8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D2DD9-61E1-4716-BD1B-9255A46E3D43}"/>
              </a:ext>
            </a:extLst>
          </p:cNvPr>
          <p:cNvSpPr>
            <a:spLocks noGrp="1"/>
          </p:cNvSpPr>
          <p:nvPr>
            <p:ph type="dt" sz="half" idx="10"/>
          </p:nvPr>
        </p:nvSpPr>
        <p:spPr/>
        <p:txBody>
          <a:bodyPr/>
          <a:lstStyle/>
          <a:p>
            <a:fld id="{54129A11-33A5-46FF-BF44-7B14A536E060}" type="datetimeFigureOut">
              <a:rPr lang="en-US" smtClean="0"/>
              <a:t>6/5/2023</a:t>
            </a:fld>
            <a:endParaRPr lang="en-US" dirty="0"/>
          </a:p>
        </p:txBody>
      </p:sp>
      <p:sp>
        <p:nvSpPr>
          <p:cNvPr id="5" name="Footer Placeholder 4">
            <a:extLst>
              <a:ext uri="{FF2B5EF4-FFF2-40B4-BE49-F238E27FC236}">
                <a16:creationId xmlns:a16="http://schemas.microsoft.com/office/drawing/2014/main" id="{74C2A9B0-3835-4BAE-A913-05C500602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6B3582-BF82-4B64-816B-71E6FF33AE9B}"/>
              </a:ext>
            </a:extLst>
          </p:cNvPr>
          <p:cNvSpPr>
            <a:spLocks noGrp="1"/>
          </p:cNvSpPr>
          <p:nvPr>
            <p:ph type="sldNum" sz="quarter" idx="12"/>
          </p:nvPr>
        </p:nvSpPr>
        <p:spPr/>
        <p:txBody>
          <a:bodyPr/>
          <a:lstStyle/>
          <a:p>
            <a:fld id="{751099AA-6A56-40FE-ACF8-0BD2399C0C78}" type="slidenum">
              <a:rPr lang="en-US" smtClean="0"/>
              <a:t>‹#›</a:t>
            </a:fld>
            <a:endParaRPr lang="en-US" dirty="0"/>
          </a:p>
        </p:txBody>
      </p:sp>
    </p:spTree>
    <p:extLst>
      <p:ext uri="{BB962C8B-B14F-4D97-AF65-F5344CB8AC3E}">
        <p14:creationId xmlns:p14="http://schemas.microsoft.com/office/powerpoint/2010/main" val="294825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CEC1-642B-41FA-92A1-088BB2779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19EF8-D592-4ED2-A0B1-A350E3588F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B89B30-849D-4F32-B88D-94CB9C4823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E1DAFC-E3AC-43DE-B4A8-E615047BFC4E}"/>
              </a:ext>
            </a:extLst>
          </p:cNvPr>
          <p:cNvSpPr>
            <a:spLocks noGrp="1"/>
          </p:cNvSpPr>
          <p:nvPr>
            <p:ph type="dt" sz="half" idx="10"/>
          </p:nvPr>
        </p:nvSpPr>
        <p:spPr/>
        <p:txBody>
          <a:bodyPr/>
          <a:lstStyle/>
          <a:p>
            <a:fld id="{1F90DB06-8930-4E12-BF36-9470D6D77E9B}" type="datetime1">
              <a:rPr lang="en-US" smtClean="0"/>
              <a:t>6/5/2023</a:t>
            </a:fld>
            <a:endParaRPr lang="en-US" dirty="0"/>
          </a:p>
        </p:txBody>
      </p:sp>
      <p:sp>
        <p:nvSpPr>
          <p:cNvPr id="6" name="Footer Placeholder 5">
            <a:extLst>
              <a:ext uri="{FF2B5EF4-FFF2-40B4-BE49-F238E27FC236}">
                <a16:creationId xmlns:a16="http://schemas.microsoft.com/office/drawing/2014/main" id="{C1EAAC11-B0AD-4AFC-87BF-AD7870F0CA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9AFBAE-FF53-46BC-A136-63894910DFD7}"/>
              </a:ext>
            </a:extLst>
          </p:cNvPr>
          <p:cNvSpPr>
            <a:spLocks noGrp="1"/>
          </p:cNvSpPr>
          <p:nvPr>
            <p:ph type="sldNum" sz="quarter" idx="12"/>
          </p:nvPr>
        </p:nvSpPr>
        <p:spPr>
          <a:xfrm>
            <a:off x="362712" y="6356350"/>
            <a:ext cx="549902" cy="365125"/>
          </a:xfrm>
          <a:prstGeom prst="rect">
            <a:avLst/>
          </a:prstGeom>
        </p:spPr>
        <p:txBody>
          <a:bodyPr/>
          <a:lstStyle/>
          <a:p>
            <a:fld id="{4909CBAB-84B8-41D7-848B-597D9CC7B00A}" type="slidenum">
              <a:rPr lang="en-US" smtClean="0"/>
              <a:t>‹#›</a:t>
            </a:fld>
            <a:endParaRPr lang="en-US" dirty="0"/>
          </a:p>
        </p:txBody>
      </p:sp>
    </p:spTree>
    <p:extLst>
      <p:ext uri="{BB962C8B-B14F-4D97-AF65-F5344CB8AC3E}">
        <p14:creationId xmlns:p14="http://schemas.microsoft.com/office/powerpoint/2010/main" val="238802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FCFD-2A5A-4C57-9652-6A0B261C3D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69F558-D779-4D2D-B3F6-0482216C8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80FA39-7E1F-4215-BCBE-0E16CE576D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2F0E0-0BAD-4D6E-B2AC-5B3687B22A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B0982-7759-4EC9-8F19-3519993F3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95B3D9-9E83-4E70-B499-899E99BF7FD8}"/>
              </a:ext>
            </a:extLst>
          </p:cNvPr>
          <p:cNvSpPr>
            <a:spLocks noGrp="1"/>
          </p:cNvSpPr>
          <p:nvPr>
            <p:ph type="dt" sz="half" idx="10"/>
          </p:nvPr>
        </p:nvSpPr>
        <p:spPr/>
        <p:txBody>
          <a:bodyPr/>
          <a:lstStyle/>
          <a:p>
            <a:fld id="{9090CA2A-62E0-45D7-9D13-DB998425829E}" type="datetime1">
              <a:rPr lang="en-US" smtClean="0"/>
              <a:t>6/5/2023</a:t>
            </a:fld>
            <a:endParaRPr lang="en-US" dirty="0"/>
          </a:p>
        </p:txBody>
      </p:sp>
      <p:sp>
        <p:nvSpPr>
          <p:cNvPr id="8" name="Footer Placeholder 7">
            <a:extLst>
              <a:ext uri="{FF2B5EF4-FFF2-40B4-BE49-F238E27FC236}">
                <a16:creationId xmlns:a16="http://schemas.microsoft.com/office/drawing/2014/main" id="{DC4F2EF3-5965-4617-8B17-C6C57C3FF0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D12D966-C415-4915-98B2-A5B9169BB0C8}"/>
              </a:ext>
            </a:extLst>
          </p:cNvPr>
          <p:cNvSpPr>
            <a:spLocks noGrp="1"/>
          </p:cNvSpPr>
          <p:nvPr>
            <p:ph type="sldNum" sz="quarter" idx="12"/>
          </p:nvPr>
        </p:nvSpPr>
        <p:spPr>
          <a:xfrm>
            <a:off x="362712" y="6356350"/>
            <a:ext cx="549902" cy="365125"/>
          </a:xfrm>
          <a:prstGeom prst="rect">
            <a:avLst/>
          </a:prstGeom>
        </p:spPr>
        <p:txBody>
          <a:bodyPr/>
          <a:lstStyle/>
          <a:p>
            <a:fld id="{4909CBAB-84B8-41D7-848B-597D9CC7B00A}" type="slidenum">
              <a:rPr lang="en-US" smtClean="0"/>
              <a:t>‹#›</a:t>
            </a:fld>
            <a:endParaRPr lang="en-US" dirty="0"/>
          </a:p>
        </p:txBody>
      </p:sp>
    </p:spTree>
    <p:extLst>
      <p:ext uri="{BB962C8B-B14F-4D97-AF65-F5344CB8AC3E}">
        <p14:creationId xmlns:p14="http://schemas.microsoft.com/office/powerpoint/2010/main" val="89186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7871-8C26-4BBE-AFAC-753178B549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E5833A-B328-479E-90F4-E3B9FE6B2F63}"/>
              </a:ext>
            </a:extLst>
          </p:cNvPr>
          <p:cNvSpPr>
            <a:spLocks noGrp="1"/>
          </p:cNvSpPr>
          <p:nvPr>
            <p:ph type="dt" sz="half" idx="10"/>
          </p:nvPr>
        </p:nvSpPr>
        <p:spPr/>
        <p:txBody>
          <a:bodyPr/>
          <a:lstStyle/>
          <a:p>
            <a:fld id="{AA6F6EA8-2A43-4777-8217-07EA5473D65A}" type="datetime1">
              <a:rPr lang="en-US" smtClean="0"/>
              <a:t>6/5/2023</a:t>
            </a:fld>
            <a:endParaRPr lang="en-US" dirty="0"/>
          </a:p>
        </p:txBody>
      </p:sp>
      <p:sp>
        <p:nvSpPr>
          <p:cNvPr id="4" name="Footer Placeholder 3">
            <a:extLst>
              <a:ext uri="{FF2B5EF4-FFF2-40B4-BE49-F238E27FC236}">
                <a16:creationId xmlns:a16="http://schemas.microsoft.com/office/drawing/2014/main" id="{9DBD9594-FC8C-4BFD-90BD-1F832BD012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35F85AF-C094-4F70-B066-BAFE9681BC8D}"/>
              </a:ext>
            </a:extLst>
          </p:cNvPr>
          <p:cNvSpPr>
            <a:spLocks noGrp="1"/>
          </p:cNvSpPr>
          <p:nvPr>
            <p:ph type="sldNum" sz="quarter" idx="12"/>
          </p:nvPr>
        </p:nvSpPr>
        <p:spPr>
          <a:xfrm>
            <a:off x="362712" y="6356350"/>
            <a:ext cx="549902" cy="365125"/>
          </a:xfrm>
          <a:prstGeom prst="rect">
            <a:avLst/>
          </a:prstGeom>
        </p:spPr>
        <p:txBody>
          <a:bodyPr/>
          <a:lstStyle/>
          <a:p>
            <a:fld id="{4909CBAB-84B8-41D7-848B-597D9CC7B00A}" type="slidenum">
              <a:rPr lang="en-US" smtClean="0"/>
              <a:t>‹#›</a:t>
            </a:fld>
            <a:endParaRPr lang="en-US" dirty="0"/>
          </a:p>
        </p:txBody>
      </p:sp>
    </p:spTree>
    <p:extLst>
      <p:ext uri="{BB962C8B-B14F-4D97-AF65-F5344CB8AC3E}">
        <p14:creationId xmlns:p14="http://schemas.microsoft.com/office/powerpoint/2010/main" val="419550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2BFE2A-A2BF-4AC5-B7A3-CE5F43464A59}"/>
              </a:ext>
            </a:extLst>
          </p:cNvPr>
          <p:cNvSpPr>
            <a:spLocks noGrp="1"/>
          </p:cNvSpPr>
          <p:nvPr>
            <p:ph type="dt" sz="half" idx="10"/>
          </p:nvPr>
        </p:nvSpPr>
        <p:spPr/>
        <p:txBody>
          <a:bodyPr/>
          <a:lstStyle/>
          <a:p>
            <a:fld id="{6D190622-E019-43FD-8940-10407FC5C9ED}" type="datetime1">
              <a:rPr lang="en-US" smtClean="0"/>
              <a:t>6/5/2023</a:t>
            </a:fld>
            <a:endParaRPr lang="en-US" dirty="0"/>
          </a:p>
        </p:txBody>
      </p:sp>
      <p:sp>
        <p:nvSpPr>
          <p:cNvPr id="3" name="Footer Placeholder 2">
            <a:extLst>
              <a:ext uri="{FF2B5EF4-FFF2-40B4-BE49-F238E27FC236}">
                <a16:creationId xmlns:a16="http://schemas.microsoft.com/office/drawing/2014/main" id="{4D9A0CEF-184F-4073-87A3-8B26B79979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379ECAF-F969-49C5-8BBD-2E9F52458083}"/>
              </a:ext>
            </a:extLst>
          </p:cNvPr>
          <p:cNvSpPr>
            <a:spLocks noGrp="1"/>
          </p:cNvSpPr>
          <p:nvPr>
            <p:ph type="sldNum" sz="quarter" idx="12"/>
          </p:nvPr>
        </p:nvSpPr>
        <p:spPr>
          <a:xfrm>
            <a:off x="362712" y="6356350"/>
            <a:ext cx="549902" cy="365125"/>
          </a:xfrm>
          <a:prstGeom prst="rect">
            <a:avLst/>
          </a:prstGeom>
        </p:spPr>
        <p:txBody>
          <a:bodyPr/>
          <a:lstStyle/>
          <a:p>
            <a:fld id="{4909CBAB-84B8-41D7-848B-597D9CC7B00A}" type="slidenum">
              <a:rPr lang="en-US" smtClean="0"/>
              <a:t>‹#›</a:t>
            </a:fld>
            <a:endParaRPr lang="en-US" dirty="0"/>
          </a:p>
        </p:txBody>
      </p:sp>
    </p:spTree>
    <p:extLst>
      <p:ext uri="{BB962C8B-B14F-4D97-AF65-F5344CB8AC3E}">
        <p14:creationId xmlns:p14="http://schemas.microsoft.com/office/powerpoint/2010/main" val="217776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EF11-21E0-40DB-8E39-A6A80B52C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5992B-CF8E-4BD5-9ABE-4A524793F6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DAFF43-113B-438B-AD80-93BDE916F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8849B-969F-4EFA-B7C8-AAFDF4780F4C}"/>
              </a:ext>
            </a:extLst>
          </p:cNvPr>
          <p:cNvSpPr>
            <a:spLocks noGrp="1"/>
          </p:cNvSpPr>
          <p:nvPr>
            <p:ph type="dt" sz="half" idx="10"/>
          </p:nvPr>
        </p:nvSpPr>
        <p:spPr/>
        <p:txBody>
          <a:bodyPr/>
          <a:lstStyle/>
          <a:p>
            <a:fld id="{95B48506-3E1F-4451-B16C-EE807410442D}" type="datetime1">
              <a:rPr lang="en-US" smtClean="0"/>
              <a:t>6/5/2023</a:t>
            </a:fld>
            <a:endParaRPr lang="en-US" dirty="0"/>
          </a:p>
        </p:txBody>
      </p:sp>
      <p:sp>
        <p:nvSpPr>
          <p:cNvPr id="6" name="Footer Placeholder 5">
            <a:extLst>
              <a:ext uri="{FF2B5EF4-FFF2-40B4-BE49-F238E27FC236}">
                <a16:creationId xmlns:a16="http://schemas.microsoft.com/office/drawing/2014/main" id="{9DCEB5D2-43B2-4673-9C05-A5723B1C90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8853C6-4D4C-4780-BFB8-63D91EB0B36A}"/>
              </a:ext>
            </a:extLst>
          </p:cNvPr>
          <p:cNvSpPr>
            <a:spLocks noGrp="1"/>
          </p:cNvSpPr>
          <p:nvPr>
            <p:ph type="sldNum" sz="quarter" idx="12"/>
          </p:nvPr>
        </p:nvSpPr>
        <p:spPr>
          <a:xfrm>
            <a:off x="362712" y="6356350"/>
            <a:ext cx="549902" cy="365125"/>
          </a:xfrm>
          <a:prstGeom prst="rect">
            <a:avLst/>
          </a:prstGeom>
        </p:spPr>
        <p:txBody>
          <a:bodyPr/>
          <a:lstStyle/>
          <a:p>
            <a:fld id="{4909CBAB-84B8-41D7-848B-597D9CC7B00A}" type="slidenum">
              <a:rPr lang="en-US" smtClean="0"/>
              <a:t>‹#›</a:t>
            </a:fld>
            <a:endParaRPr lang="en-US" dirty="0"/>
          </a:p>
        </p:txBody>
      </p:sp>
    </p:spTree>
    <p:extLst>
      <p:ext uri="{BB962C8B-B14F-4D97-AF65-F5344CB8AC3E}">
        <p14:creationId xmlns:p14="http://schemas.microsoft.com/office/powerpoint/2010/main" val="13881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78DE-87DE-4F65-BE63-C73D199F4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92DCD8-2512-49EF-9857-FA1E98324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464CC5E-6B1D-4F1D-93D6-D4146DDDA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46F02-556D-4F27-B23D-2DBD50F34C5C}"/>
              </a:ext>
            </a:extLst>
          </p:cNvPr>
          <p:cNvSpPr>
            <a:spLocks noGrp="1"/>
          </p:cNvSpPr>
          <p:nvPr>
            <p:ph type="dt" sz="half" idx="10"/>
          </p:nvPr>
        </p:nvSpPr>
        <p:spPr/>
        <p:txBody>
          <a:bodyPr/>
          <a:lstStyle/>
          <a:p>
            <a:fld id="{1526CBBE-16D0-47B4-B8E4-C754899A0889}" type="datetime1">
              <a:rPr lang="en-US" smtClean="0"/>
              <a:t>6/5/2023</a:t>
            </a:fld>
            <a:endParaRPr lang="en-US" dirty="0"/>
          </a:p>
        </p:txBody>
      </p:sp>
      <p:sp>
        <p:nvSpPr>
          <p:cNvPr id="6" name="Footer Placeholder 5">
            <a:extLst>
              <a:ext uri="{FF2B5EF4-FFF2-40B4-BE49-F238E27FC236}">
                <a16:creationId xmlns:a16="http://schemas.microsoft.com/office/drawing/2014/main" id="{9B26F62E-863C-41C5-A30D-0940E0228A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236E31-CE25-4F2B-9912-E500AEAC575E}"/>
              </a:ext>
            </a:extLst>
          </p:cNvPr>
          <p:cNvSpPr>
            <a:spLocks noGrp="1"/>
          </p:cNvSpPr>
          <p:nvPr>
            <p:ph type="sldNum" sz="quarter" idx="12"/>
          </p:nvPr>
        </p:nvSpPr>
        <p:spPr>
          <a:xfrm>
            <a:off x="362712" y="6356350"/>
            <a:ext cx="549902" cy="365125"/>
          </a:xfrm>
          <a:prstGeom prst="rect">
            <a:avLst/>
          </a:prstGeom>
        </p:spPr>
        <p:txBody>
          <a:bodyPr/>
          <a:lstStyle/>
          <a:p>
            <a:fld id="{4909CBAB-84B8-41D7-848B-597D9CC7B00A}" type="slidenum">
              <a:rPr lang="en-US" smtClean="0"/>
              <a:t>‹#›</a:t>
            </a:fld>
            <a:endParaRPr lang="en-US" dirty="0"/>
          </a:p>
        </p:txBody>
      </p:sp>
    </p:spTree>
    <p:extLst>
      <p:ext uri="{BB962C8B-B14F-4D97-AF65-F5344CB8AC3E}">
        <p14:creationId xmlns:p14="http://schemas.microsoft.com/office/powerpoint/2010/main" val="295048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8667A8-F8F4-4DBF-A830-B072896C8F6B}"/>
              </a:ext>
            </a:extLst>
          </p:cNvPr>
          <p:cNvSpPr>
            <a:spLocks noGrp="1"/>
          </p:cNvSpPr>
          <p:nvPr>
            <p:ph type="title"/>
          </p:nvPr>
        </p:nvSpPr>
        <p:spPr>
          <a:xfrm>
            <a:off x="557784" y="973707"/>
            <a:ext cx="11420856" cy="639128"/>
          </a:xfrm>
          <a:prstGeom prst="rect">
            <a:avLst/>
          </a:prstGeom>
        </p:spPr>
        <p:txBody>
          <a:bodyPr vert="horz" lIns="91440" tIns="45720" rIns="91440" bIns="45720" rtlCol="0" anchor="ctr">
            <a:noAutofit/>
          </a:bodyPr>
          <a:lstStyle/>
          <a:p>
            <a:r>
              <a:rPr lang="en-US" dirty="0"/>
              <a:t>CLICK TO EDIT MASTER TEXT STYLES</a:t>
            </a:r>
          </a:p>
        </p:txBody>
      </p:sp>
      <p:sp>
        <p:nvSpPr>
          <p:cNvPr id="3" name="Text Placeholder 2">
            <a:extLst>
              <a:ext uri="{FF2B5EF4-FFF2-40B4-BE49-F238E27FC236}">
                <a16:creationId xmlns:a16="http://schemas.microsoft.com/office/drawing/2014/main" id="{23DC3118-FEC6-419C-A5BF-6A9115531C50}"/>
              </a:ext>
            </a:extLst>
          </p:cNvPr>
          <p:cNvSpPr>
            <a:spLocks noGrp="1"/>
          </p:cNvSpPr>
          <p:nvPr>
            <p:ph type="body" idx="1"/>
          </p:nvPr>
        </p:nvSpPr>
        <p:spPr>
          <a:xfrm>
            <a:off x="557784" y="1792223"/>
            <a:ext cx="11420856" cy="43847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A296547-F327-4557-AE13-15EF9FFA2D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86BBC-813A-46A8-B41B-E643AB61CB68}" type="datetime1">
              <a:rPr lang="en-US" smtClean="0"/>
              <a:t>6/5/2023</a:t>
            </a:fld>
            <a:endParaRPr lang="en-US" dirty="0"/>
          </a:p>
        </p:txBody>
      </p:sp>
      <p:sp>
        <p:nvSpPr>
          <p:cNvPr id="5" name="Footer Placeholder 4">
            <a:extLst>
              <a:ext uri="{FF2B5EF4-FFF2-40B4-BE49-F238E27FC236}">
                <a16:creationId xmlns:a16="http://schemas.microsoft.com/office/drawing/2014/main" id="{495CB6B9-A9E7-4042-BB0B-F398E92BB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94158ABD-AD16-4B06-A8F3-D4A799B5176E}"/>
              </a:ext>
            </a:extLst>
          </p:cNvPr>
          <p:cNvSpPr>
            <a:spLocks noGrp="1"/>
          </p:cNvSpPr>
          <p:nvPr userDrawn="1">
            <p:ph type="sldNum" sz="quarter" idx="4"/>
          </p:nvPr>
        </p:nvSpPr>
        <p:spPr>
          <a:xfrm>
            <a:off x="362712" y="6356350"/>
            <a:ext cx="396240" cy="365125"/>
          </a:xfrm>
          <a:prstGeom prst="rect">
            <a:avLst/>
          </a:prstGeom>
          <a:noFill/>
        </p:spPr>
        <p:txBody>
          <a:bodyPr anchor="ctr"/>
          <a:lstStyle>
            <a:lvl1pPr algn="ctr">
              <a:defRPr sz="1100" b="1">
                <a:solidFill>
                  <a:srgbClr val="114D75"/>
                </a:solidFill>
                <a:latin typeface="Arial" panose="020B0604020202020204" pitchFamily="34" charset="0"/>
                <a:cs typeface="Arial" panose="020B0604020202020204" pitchFamily="34" charset="0"/>
              </a:defRPr>
            </a:lvl1pPr>
          </a:lstStyle>
          <a:p>
            <a:fld id="{4909CBAB-84B8-41D7-848B-597D9CC7B00A}" type="slidenum">
              <a:rPr lang="en-US" smtClean="0"/>
              <a:pPr/>
              <a:t>‹#›</a:t>
            </a:fld>
            <a:endParaRPr lang="en-US" dirty="0"/>
          </a:p>
        </p:txBody>
      </p:sp>
      <p:sp>
        <p:nvSpPr>
          <p:cNvPr id="12" name="TextBox 11">
            <a:extLst>
              <a:ext uri="{FF2B5EF4-FFF2-40B4-BE49-F238E27FC236}">
                <a16:creationId xmlns:a16="http://schemas.microsoft.com/office/drawing/2014/main" id="{8EED2B83-A2D4-4A71-A9DC-2332AF2F1873}"/>
              </a:ext>
            </a:extLst>
          </p:cNvPr>
          <p:cNvSpPr txBox="1"/>
          <p:nvPr userDrawn="1"/>
        </p:nvSpPr>
        <p:spPr>
          <a:xfrm>
            <a:off x="4352544" y="183865"/>
            <a:ext cx="3486912" cy="307777"/>
          </a:xfrm>
          <a:prstGeom prst="rect">
            <a:avLst/>
          </a:prstGeom>
          <a:noFill/>
        </p:spPr>
        <p:txBody>
          <a:bodyPr wrap="square" rtlCol="0">
            <a:spAutoFit/>
          </a:bodyPr>
          <a:lstStyle/>
          <a:p>
            <a:pPr algn="l"/>
            <a:r>
              <a:rPr lang="en-US" sz="1400" b="1" kern="1200" dirty="0">
                <a:solidFill>
                  <a:schemeClr val="bg1"/>
                </a:solidFill>
                <a:effectLst/>
                <a:latin typeface="Arial" panose="020B0604020202020204" pitchFamily="34" charset="0"/>
                <a:ea typeface="+mn-ea"/>
                <a:cs typeface="Arial" panose="020B0604020202020204" pitchFamily="34" charset="0"/>
              </a:rPr>
              <a:t>Housing Element Update Workshop #1</a:t>
            </a:r>
            <a:endParaRPr lang="en-US" sz="1400" b="1"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9CA2A3D-EDF9-4259-8C5B-06DCDAB09800}"/>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0" y="0"/>
            <a:ext cx="12192000" cy="817880"/>
          </a:xfrm>
          <a:prstGeom prst="rect">
            <a:avLst/>
          </a:prstGeom>
        </p:spPr>
      </p:pic>
      <p:pic>
        <p:nvPicPr>
          <p:cNvPr id="13" name="Picture 12">
            <a:extLst>
              <a:ext uri="{FF2B5EF4-FFF2-40B4-BE49-F238E27FC236}">
                <a16:creationId xmlns:a16="http://schemas.microsoft.com/office/drawing/2014/main" id="{C5334495-D50F-4424-B76C-96BCE763A05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1004933" y="5747768"/>
            <a:ext cx="973707" cy="973707"/>
          </a:xfrm>
          <a:prstGeom prst="rect">
            <a:avLst/>
          </a:prstGeom>
        </p:spPr>
      </p:pic>
      <p:sp>
        <p:nvSpPr>
          <p:cNvPr id="10" name="Title 1">
            <a:extLst>
              <a:ext uri="{FF2B5EF4-FFF2-40B4-BE49-F238E27FC236}">
                <a16:creationId xmlns:a16="http://schemas.microsoft.com/office/drawing/2014/main" id="{45BB2CFD-CA23-4107-8C91-4BF1205A2604}"/>
              </a:ext>
            </a:extLst>
          </p:cNvPr>
          <p:cNvSpPr txBox="1">
            <a:spLocks/>
          </p:cNvSpPr>
          <p:nvPr userDrawn="1"/>
        </p:nvSpPr>
        <p:spPr>
          <a:xfrm>
            <a:off x="557784" y="280697"/>
            <a:ext cx="11420856" cy="307778"/>
          </a:xfrm>
          <a:prstGeom prst="rect">
            <a:avLst/>
          </a:prstGeom>
          <a:ln>
            <a:noFill/>
          </a:ln>
        </p:spPr>
        <p:txBody>
          <a:bodyPr/>
          <a:lstStyle>
            <a:lvl1pPr algn="l" defTabSz="914400" rtl="0" eaLnBrk="1" latinLnBrk="0" hangingPunct="1">
              <a:lnSpc>
                <a:spcPct val="90000"/>
              </a:lnSpc>
              <a:spcBef>
                <a:spcPct val="0"/>
              </a:spcBef>
              <a:buNone/>
              <a:defRPr sz="1400" b="1" kern="1200">
                <a:solidFill>
                  <a:schemeClr val="bg1"/>
                </a:solidFill>
                <a:latin typeface="Arial Narrow" panose="020B0606020202030204" pitchFamily="34" charset="0"/>
                <a:ea typeface="+mj-ea"/>
                <a:cs typeface="Arial" panose="020B0604020202020204" pitchFamily="34" charset="0"/>
              </a:defRPr>
            </a:lvl1pPr>
          </a:lstStyle>
          <a:p>
            <a:r>
              <a:rPr lang="en-US" dirty="0"/>
              <a:t>2023-2031 Housing Element Update</a:t>
            </a:r>
          </a:p>
        </p:txBody>
      </p:sp>
    </p:spTree>
    <p:extLst>
      <p:ext uri="{BB962C8B-B14F-4D97-AF65-F5344CB8AC3E}">
        <p14:creationId xmlns:p14="http://schemas.microsoft.com/office/powerpoint/2010/main" val="2264235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800" b="1" kern="1200">
          <a:solidFill>
            <a:srgbClr val="006225"/>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6225"/>
        </a:buClr>
        <a:buFont typeface="Arial" panose="020B0604020202020204" pitchFamily="34" charset="0"/>
        <a:buChar char="»"/>
        <a:defRPr sz="2400" kern="1200">
          <a:solidFill>
            <a:srgbClr val="006225"/>
          </a:solidFill>
          <a:latin typeface="Arial Narrow" panose="020B060602020203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25"/>
        </a:buClr>
        <a:buFont typeface="Arial" panose="020B0604020202020204" pitchFamily="34" charset="0"/>
        <a:buChar char="»"/>
        <a:defRPr sz="2000" kern="1200">
          <a:solidFill>
            <a:schemeClr val="tx1">
              <a:lumMod val="95000"/>
              <a:lumOff val="5000"/>
            </a:schemeClr>
          </a:solidFill>
          <a:latin typeface="Arial Narrow" panose="020B060602020203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25"/>
        </a:buClr>
        <a:buFont typeface="Arial" panose="020B0604020202020204" pitchFamily="34" charset="0"/>
        <a:buChar char="»"/>
        <a:defRPr sz="1800" kern="1200">
          <a:solidFill>
            <a:srgbClr val="9F3321"/>
          </a:solidFill>
          <a:latin typeface="Arial Narrow" panose="020B060602020203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25"/>
        </a:buClr>
        <a:buFont typeface="Arial" panose="020B0604020202020204" pitchFamily="34" charset="0"/>
        <a:buChar char="»"/>
        <a:defRPr sz="1600" kern="1200">
          <a:solidFill>
            <a:schemeClr val="tx1">
              <a:lumMod val="95000"/>
              <a:lumOff val="5000"/>
            </a:schemeClr>
          </a:solidFill>
          <a:latin typeface="Arial Narrow" panose="020B060602020203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25"/>
        </a:buClr>
        <a:buFont typeface="Arial" panose="020B0604020202020204" pitchFamily="34" charset="0"/>
        <a:buChar char="»"/>
        <a:defRPr sz="1600" kern="1200">
          <a:solidFill>
            <a:schemeClr val="tx1">
              <a:lumMod val="95000"/>
              <a:lumOff val="5000"/>
            </a:schemeClr>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E43C8-51C7-4E0F-BD54-480F8A941A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3A2830A-0684-45DE-89CF-D7958CBBC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17662F-DC86-4AD6-94EC-54641E628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4129A11-33A5-46FF-BF44-7B14A536E060}" type="datetimeFigureOut">
              <a:rPr lang="en-US" smtClean="0"/>
              <a:pPr/>
              <a:t>6/5/2023</a:t>
            </a:fld>
            <a:endParaRPr lang="en-US" dirty="0"/>
          </a:p>
        </p:txBody>
      </p:sp>
      <p:sp>
        <p:nvSpPr>
          <p:cNvPr id="5" name="Footer Placeholder 4">
            <a:extLst>
              <a:ext uri="{FF2B5EF4-FFF2-40B4-BE49-F238E27FC236}">
                <a16:creationId xmlns:a16="http://schemas.microsoft.com/office/drawing/2014/main" id="{C3E6ECA0-6C57-4558-A120-23A5747AE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797FD0F-A630-4D5C-A3AF-2CD57E2DD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99AA-6A56-40FE-ACF8-0BD2399C0C78}" type="slidenum">
              <a:rPr lang="en-US" smtClean="0"/>
              <a:t>‹#›</a:t>
            </a:fld>
            <a:endParaRPr lang="en-US" dirty="0"/>
          </a:p>
        </p:txBody>
      </p:sp>
    </p:spTree>
    <p:extLst>
      <p:ext uri="{BB962C8B-B14F-4D97-AF65-F5344CB8AC3E}">
        <p14:creationId xmlns:p14="http://schemas.microsoft.com/office/powerpoint/2010/main" val="38251921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B665-3883-6B89-B1C4-7AEA79C571FD}"/>
              </a:ext>
            </a:extLst>
          </p:cNvPr>
          <p:cNvSpPr>
            <a:spLocks noGrp="1"/>
          </p:cNvSpPr>
          <p:nvPr>
            <p:ph type="title"/>
          </p:nvPr>
        </p:nvSpPr>
        <p:spPr/>
        <p:txBody>
          <a:bodyPr/>
          <a:lstStyle/>
          <a:p>
            <a:r>
              <a:rPr lang="en-US" dirty="0">
                <a:latin typeface="Arial Black" panose="020B0A04020102020204" pitchFamily="34" charset="0"/>
              </a:rPr>
              <a:t>San Benito County </a:t>
            </a:r>
            <a:br>
              <a:rPr lang="en-US" dirty="0">
                <a:latin typeface="Arial Black" panose="020B0A04020102020204" pitchFamily="34" charset="0"/>
              </a:rPr>
            </a:br>
            <a:r>
              <a:rPr lang="en-US" dirty="0">
                <a:latin typeface="Arial Black" panose="020B0A04020102020204" pitchFamily="34" charset="0"/>
              </a:rPr>
              <a:t>6th Cycle Housing Element Update </a:t>
            </a:r>
            <a:br>
              <a:rPr lang="en-US" dirty="0">
                <a:latin typeface="Arial Black" panose="020B0A04020102020204" pitchFamily="34" charset="0"/>
              </a:rPr>
            </a:br>
            <a:r>
              <a:rPr lang="en-US" dirty="0">
                <a:latin typeface="Arial Black" panose="020B0A04020102020204" pitchFamily="34" charset="0"/>
              </a:rPr>
              <a:t>2023-2031</a:t>
            </a:r>
          </a:p>
        </p:txBody>
      </p:sp>
      <p:sp>
        <p:nvSpPr>
          <p:cNvPr id="3" name="Text Placeholder 2">
            <a:extLst>
              <a:ext uri="{FF2B5EF4-FFF2-40B4-BE49-F238E27FC236}">
                <a16:creationId xmlns:a16="http://schemas.microsoft.com/office/drawing/2014/main" id="{66E27851-5909-CBC0-9E05-268BA8260EA4}"/>
              </a:ext>
            </a:extLst>
          </p:cNvPr>
          <p:cNvSpPr>
            <a:spLocks noGrp="1"/>
          </p:cNvSpPr>
          <p:nvPr>
            <p:ph type="body" idx="1"/>
          </p:nvPr>
        </p:nvSpPr>
        <p:spPr/>
        <p:txBody>
          <a:bodyPr/>
          <a:lstStyle/>
          <a:p>
            <a:r>
              <a:rPr lang="en-US" b="1" dirty="0"/>
              <a:t>Tuesday June 6, 2023</a:t>
            </a:r>
          </a:p>
          <a:p>
            <a:r>
              <a:rPr lang="en-US" b="1" dirty="0"/>
              <a:t>Prepared By: Kimley-Horn and Associates</a:t>
            </a:r>
          </a:p>
          <a:p>
            <a:endParaRPr lang="en-US" dirty="0"/>
          </a:p>
        </p:txBody>
      </p:sp>
    </p:spTree>
    <p:extLst>
      <p:ext uri="{BB962C8B-B14F-4D97-AF65-F5344CB8AC3E}">
        <p14:creationId xmlns:p14="http://schemas.microsoft.com/office/powerpoint/2010/main" val="311333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3AB48A-73AC-E7BC-0B62-A9B34428238F}"/>
              </a:ext>
            </a:extLst>
          </p:cNvPr>
          <p:cNvSpPr>
            <a:spLocks noGrp="1"/>
          </p:cNvSpPr>
          <p:nvPr>
            <p:ph type="sldNum" sz="quarter" idx="12"/>
          </p:nvPr>
        </p:nvSpPr>
        <p:spPr/>
        <p:txBody>
          <a:bodyPr/>
          <a:lstStyle/>
          <a:p>
            <a:fld id="{4909CBAB-84B8-41D7-848B-597D9CC7B00A}" type="slidenum">
              <a:rPr lang="en-US" smtClean="0"/>
              <a:pPr/>
              <a:t>10</a:t>
            </a:fld>
            <a:endParaRPr lang="en-US" dirty="0"/>
          </a:p>
        </p:txBody>
      </p:sp>
      <p:sp>
        <p:nvSpPr>
          <p:cNvPr id="4" name="Title 3">
            <a:extLst>
              <a:ext uri="{FF2B5EF4-FFF2-40B4-BE49-F238E27FC236}">
                <a16:creationId xmlns:a16="http://schemas.microsoft.com/office/drawing/2014/main" id="{F705F276-24DE-7125-2092-17FAAF6CA761}"/>
              </a:ext>
            </a:extLst>
          </p:cNvPr>
          <p:cNvSpPr>
            <a:spLocks noGrp="1"/>
          </p:cNvSpPr>
          <p:nvPr>
            <p:ph type="title"/>
          </p:nvPr>
        </p:nvSpPr>
        <p:spPr/>
        <p:txBody>
          <a:bodyPr/>
          <a:lstStyle/>
          <a:p>
            <a:r>
              <a:rPr lang="en-US" dirty="0"/>
              <a:t>What is a Housing Element?</a:t>
            </a:r>
          </a:p>
        </p:txBody>
      </p:sp>
      <p:graphicFrame>
        <p:nvGraphicFramePr>
          <p:cNvPr id="5" name="Content Placeholder 3">
            <a:extLst>
              <a:ext uri="{FF2B5EF4-FFF2-40B4-BE49-F238E27FC236}">
                <a16:creationId xmlns:a16="http://schemas.microsoft.com/office/drawing/2014/main" id="{FA6884F0-C6DD-520D-0D37-EDD98A35DA2C}"/>
              </a:ext>
            </a:extLst>
          </p:cNvPr>
          <p:cNvGraphicFramePr>
            <a:graphicFrameLocks noGrp="1"/>
          </p:cNvGraphicFramePr>
          <p:nvPr>
            <p:ph idx="1"/>
            <p:extLst>
              <p:ext uri="{D42A27DB-BD31-4B8C-83A1-F6EECF244321}">
                <p14:modId xmlns:p14="http://schemas.microsoft.com/office/powerpoint/2010/main" val="1756690277"/>
              </p:ext>
            </p:extLst>
          </p:nvPr>
        </p:nvGraphicFramePr>
        <p:xfrm>
          <a:off x="560388" y="1774825"/>
          <a:ext cx="11422062" cy="438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37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46F260-7AB8-7E3D-0003-7BFDE7CA9530}"/>
              </a:ext>
            </a:extLst>
          </p:cNvPr>
          <p:cNvSpPr>
            <a:spLocks noGrp="1"/>
          </p:cNvSpPr>
          <p:nvPr>
            <p:ph idx="1"/>
          </p:nvPr>
        </p:nvSpPr>
        <p:spPr>
          <a:xfrm>
            <a:off x="560832" y="1774098"/>
            <a:ext cx="5618904" cy="4384739"/>
          </a:xfrm>
        </p:spPr>
        <p:txBody>
          <a:bodyPr>
            <a:normAutofit/>
          </a:bodyPr>
          <a:lstStyle/>
          <a:p>
            <a:r>
              <a:rPr lang="en-US" sz="2800" dirty="0"/>
              <a:t>Ensures the Housing Element is compliant with State housing laws</a:t>
            </a:r>
          </a:p>
          <a:p>
            <a:r>
              <a:rPr lang="en-US" sz="2800" dirty="0"/>
              <a:t>Establishes a plan for meeting the housing needs of all income levels</a:t>
            </a:r>
          </a:p>
          <a:p>
            <a:r>
              <a:rPr lang="en-US" sz="2800" dirty="0"/>
              <a:t>Demonstrates the County’s ability to meet current and future housing growth needs</a:t>
            </a:r>
          </a:p>
          <a:p>
            <a:r>
              <a:rPr lang="en-US" sz="2800" dirty="0"/>
              <a:t>Engages the community in the planning process</a:t>
            </a:r>
          </a:p>
        </p:txBody>
      </p:sp>
      <p:sp>
        <p:nvSpPr>
          <p:cNvPr id="3" name="Slide Number Placeholder 2">
            <a:extLst>
              <a:ext uri="{FF2B5EF4-FFF2-40B4-BE49-F238E27FC236}">
                <a16:creationId xmlns:a16="http://schemas.microsoft.com/office/drawing/2014/main" id="{B1BC9C08-65F7-7312-3167-FF9342BC1642}"/>
              </a:ext>
            </a:extLst>
          </p:cNvPr>
          <p:cNvSpPr>
            <a:spLocks noGrp="1"/>
          </p:cNvSpPr>
          <p:nvPr>
            <p:ph type="sldNum" sz="quarter" idx="12"/>
          </p:nvPr>
        </p:nvSpPr>
        <p:spPr/>
        <p:txBody>
          <a:bodyPr/>
          <a:lstStyle/>
          <a:p>
            <a:fld id="{4909CBAB-84B8-41D7-848B-597D9CC7B00A}" type="slidenum">
              <a:rPr lang="en-US" smtClean="0"/>
              <a:pPr/>
              <a:t>11</a:t>
            </a:fld>
            <a:endParaRPr lang="en-US" dirty="0"/>
          </a:p>
        </p:txBody>
      </p:sp>
      <p:sp>
        <p:nvSpPr>
          <p:cNvPr id="4" name="Title 3">
            <a:extLst>
              <a:ext uri="{FF2B5EF4-FFF2-40B4-BE49-F238E27FC236}">
                <a16:creationId xmlns:a16="http://schemas.microsoft.com/office/drawing/2014/main" id="{97944CFF-B595-0BF4-DE39-2C8FD5A6793A}"/>
              </a:ext>
            </a:extLst>
          </p:cNvPr>
          <p:cNvSpPr>
            <a:spLocks noGrp="1"/>
          </p:cNvSpPr>
          <p:nvPr>
            <p:ph type="title"/>
          </p:nvPr>
        </p:nvSpPr>
        <p:spPr/>
        <p:txBody>
          <a:bodyPr/>
          <a:lstStyle/>
          <a:p>
            <a:r>
              <a:rPr lang="en-US" dirty="0"/>
              <a:t>Why are Housing Elements Updated?</a:t>
            </a:r>
          </a:p>
        </p:txBody>
      </p:sp>
      <p:pic>
        <p:nvPicPr>
          <p:cNvPr id="5" name="Picture 4">
            <a:extLst>
              <a:ext uri="{FF2B5EF4-FFF2-40B4-BE49-F238E27FC236}">
                <a16:creationId xmlns:a16="http://schemas.microsoft.com/office/drawing/2014/main" id="{8EB704A8-4C3D-7AD5-713B-BC8B37C3DC6E}"/>
              </a:ext>
            </a:extLst>
          </p:cNvPr>
          <p:cNvPicPr>
            <a:picLocks noChangeAspect="1"/>
          </p:cNvPicPr>
          <p:nvPr/>
        </p:nvPicPr>
        <p:blipFill>
          <a:blip r:embed="rId2"/>
          <a:stretch>
            <a:fillRect/>
          </a:stretch>
        </p:blipFill>
        <p:spPr>
          <a:xfrm>
            <a:off x="6380703" y="2172107"/>
            <a:ext cx="5417327" cy="2962601"/>
          </a:xfrm>
          <a:prstGeom prst="rect">
            <a:avLst/>
          </a:prstGeom>
        </p:spPr>
      </p:pic>
    </p:spTree>
    <p:extLst>
      <p:ext uri="{BB962C8B-B14F-4D97-AF65-F5344CB8AC3E}">
        <p14:creationId xmlns:p14="http://schemas.microsoft.com/office/powerpoint/2010/main" val="55573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C7F53C-7BF1-B307-CC90-384950664F8F}"/>
              </a:ext>
            </a:extLst>
          </p:cNvPr>
          <p:cNvSpPr>
            <a:spLocks noGrp="1"/>
          </p:cNvSpPr>
          <p:nvPr>
            <p:ph type="sldNum" sz="quarter" idx="12"/>
          </p:nvPr>
        </p:nvSpPr>
        <p:spPr/>
        <p:txBody>
          <a:bodyPr/>
          <a:lstStyle/>
          <a:p>
            <a:fld id="{4909CBAB-84B8-41D7-848B-597D9CC7B00A}" type="slidenum">
              <a:rPr lang="en-US" smtClean="0"/>
              <a:pPr/>
              <a:t>12</a:t>
            </a:fld>
            <a:endParaRPr lang="en-US" dirty="0"/>
          </a:p>
        </p:txBody>
      </p:sp>
      <p:sp>
        <p:nvSpPr>
          <p:cNvPr id="4" name="Title 3">
            <a:extLst>
              <a:ext uri="{FF2B5EF4-FFF2-40B4-BE49-F238E27FC236}">
                <a16:creationId xmlns:a16="http://schemas.microsoft.com/office/drawing/2014/main" id="{5D77E68C-FA74-761A-EAC1-BDDEA82831EC}"/>
              </a:ext>
            </a:extLst>
          </p:cNvPr>
          <p:cNvSpPr>
            <a:spLocks noGrp="1"/>
          </p:cNvSpPr>
          <p:nvPr>
            <p:ph type="title"/>
          </p:nvPr>
        </p:nvSpPr>
        <p:spPr/>
        <p:txBody>
          <a:bodyPr/>
          <a:lstStyle/>
          <a:p>
            <a:r>
              <a:rPr lang="en-US" dirty="0"/>
              <a:t>Housing Element Certification</a:t>
            </a:r>
          </a:p>
        </p:txBody>
      </p:sp>
      <p:graphicFrame>
        <p:nvGraphicFramePr>
          <p:cNvPr id="5" name="Content Placeholder 3">
            <a:extLst>
              <a:ext uri="{FF2B5EF4-FFF2-40B4-BE49-F238E27FC236}">
                <a16:creationId xmlns:a16="http://schemas.microsoft.com/office/drawing/2014/main" id="{536CA7BA-4BAB-2DDB-8713-86EB09C9BE19}"/>
              </a:ext>
            </a:extLst>
          </p:cNvPr>
          <p:cNvGraphicFramePr>
            <a:graphicFrameLocks noGrp="1"/>
          </p:cNvGraphicFramePr>
          <p:nvPr>
            <p:ph idx="1"/>
            <p:extLst>
              <p:ext uri="{D42A27DB-BD31-4B8C-83A1-F6EECF244321}">
                <p14:modId xmlns:p14="http://schemas.microsoft.com/office/powerpoint/2010/main" val="3664269222"/>
              </p:ext>
            </p:extLst>
          </p:nvPr>
        </p:nvGraphicFramePr>
        <p:xfrm>
          <a:off x="560388" y="1774825"/>
          <a:ext cx="11422062" cy="438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Brace 5">
            <a:extLst>
              <a:ext uri="{FF2B5EF4-FFF2-40B4-BE49-F238E27FC236}">
                <a16:creationId xmlns:a16="http://schemas.microsoft.com/office/drawing/2014/main" id="{F02386CB-6DCC-EF65-B237-B8E7093D49AA}"/>
              </a:ext>
            </a:extLst>
          </p:cNvPr>
          <p:cNvSpPr/>
          <p:nvPr/>
        </p:nvSpPr>
        <p:spPr>
          <a:xfrm>
            <a:off x="4045666" y="2549964"/>
            <a:ext cx="222004" cy="956419"/>
          </a:xfrm>
          <a:prstGeom prst="leftBrace">
            <a:avLst>
              <a:gd name="adj1" fmla="val 35000"/>
              <a:gd name="adj2" fmla="val 50000"/>
            </a:avLst>
          </a:prstGeom>
          <a:ln w="38100">
            <a:solidFill>
              <a:schemeClr val="tx1"/>
            </a:solidFill>
          </a:ln>
        </p:spPr>
        <p:style>
          <a:lnRef idx="2">
            <a:scrgbClr r="0" g="0" b="0"/>
          </a:lnRef>
          <a:fillRef idx="0">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7410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842B3-7D68-4EBD-A53F-793F561DBD6F}"/>
              </a:ext>
            </a:extLst>
          </p:cNvPr>
          <p:cNvSpPr>
            <a:spLocks noGrp="1"/>
          </p:cNvSpPr>
          <p:nvPr>
            <p:ph idx="1"/>
          </p:nvPr>
        </p:nvSpPr>
        <p:spPr>
          <a:xfrm>
            <a:off x="560831" y="1774098"/>
            <a:ext cx="10512453" cy="4384739"/>
          </a:xfrm>
        </p:spPr>
        <p:txBody>
          <a:bodyPr>
            <a:normAutofit/>
          </a:bodyPr>
          <a:lstStyle/>
          <a:p>
            <a:r>
              <a:rPr lang="en-US" sz="2800" dirty="0">
                <a:solidFill>
                  <a:srgbClr val="006225"/>
                </a:solidFill>
              </a:rPr>
              <a:t>Section 1: Introduction</a:t>
            </a:r>
          </a:p>
          <a:p>
            <a:r>
              <a:rPr lang="en-US" sz="2800" dirty="0">
                <a:solidFill>
                  <a:srgbClr val="006225"/>
                </a:solidFill>
              </a:rPr>
              <a:t>Section 2: Community Demographic Profile</a:t>
            </a:r>
          </a:p>
          <a:p>
            <a:r>
              <a:rPr lang="en-US" sz="2800" dirty="0">
                <a:solidFill>
                  <a:srgbClr val="006225"/>
                </a:solidFill>
              </a:rPr>
              <a:t>Section 3: Analysis of Housing Constraints, Resources, and Fair Housing</a:t>
            </a:r>
          </a:p>
          <a:p>
            <a:r>
              <a:rPr lang="en-US" sz="2800" dirty="0">
                <a:solidFill>
                  <a:srgbClr val="006225"/>
                </a:solidFill>
              </a:rPr>
              <a:t>Section 4: Housing Plan</a:t>
            </a:r>
          </a:p>
          <a:p>
            <a:r>
              <a:rPr lang="en-US" sz="2800" dirty="0">
                <a:solidFill>
                  <a:srgbClr val="006225"/>
                </a:solidFill>
              </a:rPr>
              <a:t>Appendix A: Review of Past Performance</a:t>
            </a:r>
          </a:p>
          <a:p>
            <a:r>
              <a:rPr lang="en-US" sz="2800" dirty="0">
                <a:solidFill>
                  <a:srgbClr val="006225"/>
                </a:solidFill>
              </a:rPr>
              <a:t>Appendix B: Adequate Sites Analysis</a:t>
            </a:r>
          </a:p>
          <a:p>
            <a:r>
              <a:rPr lang="en-US" sz="2800" dirty="0">
                <a:solidFill>
                  <a:srgbClr val="006225"/>
                </a:solidFill>
              </a:rPr>
              <a:t>Appendix C: Summary of Community Engagement</a:t>
            </a:r>
          </a:p>
          <a:p>
            <a:r>
              <a:rPr lang="en-US" sz="2800" dirty="0"/>
              <a:t>Appendix D: Glossary of Housing Terms</a:t>
            </a:r>
          </a:p>
        </p:txBody>
      </p:sp>
      <p:sp>
        <p:nvSpPr>
          <p:cNvPr id="3" name="Slide Number Placeholder 2">
            <a:extLst>
              <a:ext uri="{FF2B5EF4-FFF2-40B4-BE49-F238E27FC236}">
                <a16:creationId xmlns:a16="http://schemas.microsoft.com/office/drawing/2014/main" id="{3B31FD83-24CD-4AC9-9A1F-2159D6981CD6}"/>
              </a:ext>
            </a:extLst>
          </p:cNvPr>
          <p:cNvSpPr>
            <a:spLocks noGrp="1"/>
          </p:cNvSpPr>
          <p:nvPr>
            <p:ph type="sldNum" sz="quarter" idx="12"/>
          </p:nvPr>
        </p:nvSpPr>
        <p:spPr/>
        <p:txBody>
          <a:bodyPr/>
          <a:lstStyle/>
          <a:p>
            <a:fld id="{4909CBAB-84B8-41D7-848B-597D9CC7B00A}" type="slidenum">
              <a:rPr lang="en-US" smtClean="0"/>
              <a:pPr/>
              <a:t>13</a:t>
            </a:fld>
            <a:endParaRPr lang="en-US" dirty="0"/>
          </a:p>
        </p:txBody>
      </p:sp>
      <p:sp>
        <p:nvSpPr>
          <p:cNvPr id="4" name="Title 3">
            <a:extLst>
              <a:ext uri="{FF2B5EF4-FFF2-40B4-BE49-F238E27FC236}">
                <a16:creationId xmlns:a16="http://schemas.microsoft.com/office/drawing/2014/main" id="{871DF0EE-27EA-47A7-8919-42816A6EE891}"/>
              </a:ext>
            </a:extLst>
          </p:cNvPr>
          <p:cNvSpPr>
            <a:spLocks noGrp="1"/>
          </p:cNvSpPr>
          <p:nvPr>
            <p:ph type="title"/>
          </p:nvPr>
        </p:nvSpPr>
        <p:spPr/>
        <p:txBody>
          <a:bodyPr/>
          <a:lstStyle/>
          <a:p>
            <a:r>
              <a:rPr lang="en-US" sz="2800" dirty="0"/>
              <a:t>Housing Element Components</a:t>
            </a:r>
            <a:endParaRPr lang="en-US" dirty="0"/>
          </a:p>
        </p:txBody>
      </p:sp>
    </p:spTree>
    <p:extLst>
      <p:ext uri="{BB962C8B-B14F-4D97-AF65-F5344CB8AC3E}">
        <p14:creationId xmlns:p14="http://schemas.microsoft.com/office/powerpoint/2010/main" val="2562344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BA627-9030-4CF9-A858-1F6DFE368DB0}"/>
              </a:ext>
            </a:extLst>
          </p:cNvPr>
          <p:cNvSpPr>
            <a:spLocks noGrp="1"/>
          </p:cNvSpPr>
          <p:nvPr>
            <p:ph type="sldNum" sz="quarter" idx="12"/>
          </p:nvPr>
        </p:nvSpPr>
        <p:spPr/>
        <p:txBody>
          <a:bodyPr/>
          <a:lstStyle/>
          <a:p>
            <a:fld id="{4909CBAB-84B8-41D7-848B-597D9CC7B00A}" type="slidenum">
              <a:rPr lang="en-US" smtClean="0"/>
              <a:pPr/>
              <a:t>14</a:t>
            </a:fld>
            <a:endParaRPr lang="en-US" dirty="0"/>
          </a:p>
        </p:txBody>
      </p:sp>
      <p:sp>
        <p:nvSpPr>
          <p:cNvPr id="4" name="Title 3">
            <a:extLst>
              <a:ext uri="{FF2B5EF4-FFF2-40B4-BE49-F238E27FC236}">
                <a16:creationId xmlns:a16="http://schemas.microsoft.com/office/drawing/2014/main" id="{99C0A7D4-E860-4682-B996-9ACF0EE5F988}"/>
              </a:ext>
            </a:extLst>
          </p:cNvPr>
          <p:cNvSpPr>
            <a:spLocks noGrp="1"/>
          </p:cNvSpPr>
          <p:nvPr>
            <p:ph type="title"/>
          </p:nvPr>
        </p:nvSpPr>
        <p:spPr/>
        <p:txBody>
          <a:bodyPr/>
          <a:lstStyle/>
          <a:p>
            <a:r>
              <a:rPr lang="en-US" dirty="0"/>
              <a:t>Housing Element Components</a:t>
            </a:r>
          </a:p>
        </p:txBody>
      </p:sp>
      <p:sp>
        <p:nvSpPr>
          <p:cNvPr id="7" name="TextBox 6">
            <a:extLst>
              <a:ext uri="{FF2B5EF4-FFF2-40B4-BE49-F238E27FC236}">
                <a16:creationId xmlns:a16="http://schemas.microsoft.com/office/drawing/2014/main" id="{FD63F4FF-51F5-4CC8-9983-827407E98AAE}"/>
              </a:ext>
            </a:extLst>
          </p:cNvPr>
          <p:cNvSpPr txBox="1"/>
          <p:nvPr/>
        </p:nvSpPr>
        <p:spPr>
          <a:xfrm>
            <a:off x="550729" y="1612835"/>
            <a:ext cx="8561942" cy="5185009"/>
          </a:xfrm>
          <a:prstGeom prst="rect">
            <a:avLst/>
          </a:prstGeom>
          <a:noFill/>
        </p:spPr>
        <p:txBody>
          <a:bodyPr wrap="square" rtlCol="0">
            <a:spAutoFit/>
          </a:bodyPr>
          <a:lstStyle/>
          <a:p>
            <a:pPr marL="228600" lvl="0" indent="-228600">
              <a:lnSpc>
                <a:spcPct val="90000"/>
              </a:lnSpc>
              <a:spcBef>
                <a:spcPts val="1000"/>
              </a:spcBef>
              <a:spcAft>
                <a:spcPts val="600"/>
              </a:spcAft>
              <a:buClr>
                <a:srgbClr val="006225"/>
              </a:buClr>
              <a:buFont typeface="Arial" panose="020B0604020202020204" pitchFamily="34" charset="0"/>
              <a:buChar char="»"/>
              <a:defRPr/>
            </a:pPr>
            <a:r>
              <a:rPr lang="en-US" sz="2800" b="1" dirty="0">
                <a:solidFill>
                  <a:srgbClr val="006225"/>
                </a:solidFill>
                <a:latin typeface="Arial Narrow" panose="020B0606020202030204" pitchFamily="34" charset="0"/>
                <a:cs typeface="Arial" panose="020B0604020202020204" pitchFamily="34" charset="0"/>
              </a:rPr>
              <a:t>Section 1: Introduction</a:t>
            </a:r>
          </a:p>
          <a:p>
            <a:pPr marL="228600" lvl="0" indent="-228600">
              <a:lnSpc>
                <a:spcPct val="90000"/>
              </a:lnSpc>
              <a:spcBef>
                <a:spcPts val="1000"/>
              </a:spcBef>
              <a:spcAft>
                <a:spcPts val="600"/>
              </a:spcAft>
              <a:buClr>
                <a:srgbClr val="006225"/>
              </a:buClr>
              <a:buFont typeface="Arial" panose="020B0604020202020204" pitchFamily="34" charset="0"/>
              <a:buChar char="»"/>
              <a:defRPr/>
            </a:pPr>
            <a:r>
              <a:rPr lang="en-US" sz="2800" b="1" dirty="0">
                <a:solidFill>
                  <a:srgbClr val="006225"/>
                </a:solidFill>
                <a:latin typeface="Arial Narrow" panose="020B0606020202030204" pitchFamily="34" charset="0"/>
                <a:cs typeface="Arial" panose="020B0604020202020204" pitchFamily="34" charset="0"/>
              </a:rPr>
              <a:t>Section 2: Community Demographic Profile</a:t>
            </a:r>
          </a:p>
          <a:p>
            <a:pPr marL="685800" lvl="1" indent="-228600">
              <a:lnSpc>
                <a:spcPct val="90000"/>
              </a:lnSpc>
              <a:spcBef>
                <a:spcPts val="1000"/>
              </a:spcBef>
              <a:spcAft>
                <a:spcPts val="600"/>
              </a:spcAft>
              <a:buClr>
                <a:srgbClr val="006225"/>
              </a:buClr>
              <a:buFont typeface="Arial" panose="020B0604020202020204" pitchFamily="34" charset="0"/>
              <a:buChar char="»"/>
              <a:defRPr/>
            </a:pPr>
            <a:r>
              <a:rPr lang="en-US" sz="2000" dirty="0">
                <a:latin typeface="Arial Narrow" panose="020B0606020202030204" pitchFamily="34" charset="0"/>
                <a:cs typeface="Arial" panose="020B0604020202020204" pitchFamily="34" charset="0"/>
              </a:rPr>
              <a:t>Analysis of the County’s population, household and employment base, and the characteristics of the housing stock</a:t>
            </a:r>
          </a:p>
          <a:p>
            <a:pPr marL="228600" lvl="0" indent="-228600">
              <a:lnSpc>
                <a:spcPct val="90000"/>
              </a:lnSpc>
              <a:spcBef>
                <a:spcPts val="1000"/>
              </a:spcBef>
              <a:spcAft>
                <a:spcPts val="600"/>
              </a:spcAft>
              <a:buClr>
                <a:srgbClr val="006225"/>
              </a:buClr>
              <a:buFont typeface="Arial" panose="020B0604020202020204" pitchFamily="34" charset="0"/>
              <a:buChar char="»"/>
              <a:defRPr/>
            </a:pPr>
            <a:r>
              <a:rPr lang="en-US" sz="2800" b="1" dirty="0">
                <a:solidFill>
                  <a:srgbClr val="006225"/>
                </a:solidFill>
                <a:latin typeface="Arial Narrow" panose="020B0606020202030204" pitchFamily="34" charset="0"/>
                <a:cs typeface="Arial" panose="020B0604020202020204" pitchFamily="34" charset="0"/>
              </a:rPr>
              <a:t>Section 3: Analysis of Housing Constraints, Resources, and Fair Housing</a:t>
            </a:r>
          </a:p>
          <a:p>
            <a:pPr marL="685800" lvl="1" indent="-228600">
              <a:lnSpc>
                <a:spcPct val="90000"/>
              </a:lnSpc>
              <a:spcBef>
                <a:spcPts val="1000"/>
              </a:spcBef>
              <a:spcAft>
                <a:spcPts val="600"/>
              </a:spcAft>
              <a:buClr>
                <a:srgbClr val="006225"/>
              </a:buClr>
              <a:buFont typeface="Arial" panose="020B0604020202020204" pitchFamily="34" charset="0"/>
              <a:buChar char="»"/>
              <a:defRPr/>
            </a:pPr>
            <a:r>
              <a:rPr lang="en-US" sz="2000" dirty="0">
                <a:latin typeface="Arial Narrow" panose="020B0606020202030204" pitchFamily="34" charset="0"/>
                <a:cs typeface="Arial" panose="020B0604020202020204" pitchFamily="34" charset="0"/>
              </a:rPr>
              <a:t>Governmental and nongovernmental constraints, affordability of housing, housing resources, as well as the Affirmatively Furthering Fair Housing (AFFH) section</a:t>
            </a:r>
          </a:p>
          <a:p>
            <a:pPr marL="228600" lvl="0" indent="-228600">
              <a:lnSpc>
                <a:spcPct val="90000"/>
              </a:lnSpc>
              <a:spcBef>
                <a:spcPts val="1000"/>
              </a:spcBef>
              <a:spcAft>
                <a:spcPts val="600"/>
              </a:spcAft>
              <a:buClr>
                <a:srgbClr val="006225"/>
              </a:buClr>
              <a:buFont typeface="Arial" panose="020B0604020202020204" pitchFamily="34" charset="0"/>
              <a:buChar char="»"/>
              <a:defRPr/>
            </a:pPr>
            <a:r>
              <a:rPr lang="en-US" sz="2800" b="1" dirty="0">
                <a:solidFill>
                  <a:srgbClr val="006225"/>
                </a:solidFill>
                <a:latin typeface="Arial Narrow" panose="020B0606020202030204" pitchFamily="34" charset="0"/>
                <a:cs typeface="Arial" panose="020B0604020202020204" pitchFamily="34" charset="0"/>
              </a:rPr>
              <a:t>Section 4: Housing Plan</a:t>
            </a:r>
          </a:p>
          <a:p>
            <a:pPr marL="685800" lvl="1" indent="-228600">
              <a:lnSpc>
                <a:spcPct val="90000"/>
              </a:lnSpc>
              <a:spcBef>
                <a:spcPts val="1000"/>
              </a:spcBef>
              <a:spcAft>
                <a:spcPts val="600"/>
              </a:spcAft>
              <a:buClr>
                <a:srgbClr val="006225"/>
              </a:buClr>
              <a:buFont typeface="Arial" panose="020B0604020202020204" pitchFamily="34" charset="0"/>
              <a:buChar char="»"/>
              <a:defRPr/>
            </a:pPr>
            <a:r>
              <a:rPr lang="en-US" sz="2000" dirty="0">
                <a:latin typeface="Arial Narrow" panose="020B0606020202030204" pitchFamily="34" charset="0"/>
                <a:cs typeface="Arial" panose="020B0604020202020204" pitchFamily="34" charset="0"/>
              </a:rPr>
              <a:t>Identified housing needs, including housing goals, policies, and programs</a:t>
            </a:r>
          </a:p>
          <a:p>
            <a:pPr marL="228600" marR="0" lvl="0" indent="-228600" algn="l" defTabSz="914400" rtl="0" eaLnBrk="1" fontAlgn="auto" latinLnBrk="0" hangingPunct="1">
              <a:lnSpc>
                <a:spcPct val="90000"/>
              </a:lnSpc>
              <a:spcBef>
                <a:spcPts val="1000"/>
              </a:spcBef>
              <a:spcAft>
                <a:spcPts val="600"/>
              </a:spcAft>
              <a:buClr>
                <a:srgbClr val="006225"/>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6225"/>
              </a:solidFill>
              <a:effectLst/>
              <a:uLnTx/>
              <a:uFillTx/>
              <a:latin typeface="Arial Narrow" panose="020B0606020202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2E1877A-A816-41C8-A1FF-4CC0A0897B93}"/>
              </a:ext>
            </a:extLst>
          </p:cNvPr>
          <p:cNvSpPr/>
          <p:nvPr/>
        </p:nvSpPr>
        <p:spPr>
          <a:xfrm>
            <a:off x="9956800" y="737118"/>
            <a:ext cx="2235200" cy="6120882"/>
          </a:xfrm>
          <a:prstGeom prst="rect">
            <a:avLst/>
          </a:prstGeom>
          <a:solidFill>
            <a:srgbClr val="9F4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Connector 11">
            <a:extLst>
              <a:ext uri="{FF2B5EF4-FFF2-40B4-BE49-F238E27FC236}">
                <a16:creationId xmlns:a16="http://schemas.microsoft.com/office/drawing/2014/main" id="{99B67978-4956-45EB-811D-88747C8850BA}"/>
              </a:ext>
            </a:extLst>
          </p:cNvPr>
          <p:cNvSpPr/>
          <p:nvPr/>
        </p:nvSpPr>
        <p:spPr>
          <a:xfrm>
            <a:off x="9112671" y="1976120"/>
            <a:ext cx="2858135" cy="3078479"/>
          </a:xfrm>
          <a:prstGeom prst="flowChartConnector">
            <a:avLst/>
          </a:prstGeom>
          <a:solidFill>
            <a:srgbClr val="9F4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Universal Access">
            <a:extLst>
              <a:ext uri="{FF2B5EF4-FFF2-40B4-BE49-F238E27FC236}">
                <a16:creationId xmlns:a16="http://schemas.microsoft.com/office/drawing/2014/main" id="{D1C35FF0-FC47-49E4-8A04-C110A735E7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9383" y="2223135"/>
            <a:ext cx="2411730" cy="2411730"/>
          </a:xfrm>
          <a:prstGeom prst="rect">
            <a:avLst/>
          </a:prstGeom>
        </p:spPr>
      </p:pic>
    </p:spTree>
    <p:extLst>
      <p:ext uri="{BB962C8B-B14F-4D97-AF65-F5344CB8AC3E}">
        <p14:creationId xmlns:p14="http://schemas.microsoft.com/office/powerpoint/2010/main" val="164169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BA627-9030-4CF9-A858-1F6DFE368DB0}"/>
              </a:ext>
            </a:extLst>
          </p:cNvPr>
          <p:cNvSpPr>
            <a:spLocks noGrp="1"/>
          </p:cNvSpPr>
          <p:nvPr>
            <p:ph type="sldNum" sz="quarter" idx="12"/>
          </p:nvPr>
        </p:nvSpPr>
        <p:spPr/>
        <p:txBody>
          <a:bodyPr/>
          <a:lstStyle/>
          <a:p>
            <a:fld id="{4909CBAB-84B8-41D7-848B-597D9CC7B00A}" type="slidenum">
              <a:rPr lang="en-US" smtClean="0"/>
              <a:pPr/>
              <a:t>15</a:t>
            </a:fld>
            <a:endParaRPr lang="en-US" dirty="0"/>
          </a:p>
        </p:txBody>
      </p:sp>
      <p:sp>
        <p:nvSpPr>
          <p:cNvPr id="4" name="Title 3">
            <a:extLst>
              <a:ext uri="{FF2B5EF4-FFF2-40B4-BE49-F238E27FC236}">
                <a16:creationId xmlns:a16="http://schemas.microsoft.com/office/drawing/2014/main" id="{99C0A7D4-E860-4682-B996-9ACF0EE5F988}"/>
              </a:ext>
            </a:extLst>
          </p:cNvPr>
          <p:cNvSpPr>
            <a:spLocks noGrp="1"/>
          </p:cNvSpPr>
          <p:nvPr>
            <p:ph type="title"/>
          </p:nvPr>
        </p:nvSpPr>
        <p:spPr/>
        <p:txBody>
          <a:bodyPr/>
          <a:lstStyle/>
          <a:p>
            <a:r>
              <a:rPr lang="en-US" dirty="0"/>
              <a:t>Appendices</a:t>
            </a:r>
          </a:p>
        </p:txBody>
      </p:sp>
      <p:sp>
        <p:nvSpPr>
          <p:cNvPr id="7" name="TextBox 6">
            <a:extLst>
              <a:ext uri="{FF2B5EF4-FFF2-40B4-BE49-F238E27FC236}">
                <a16:creationId xmlns:a16="http://schemas.microsoft.com/office/drawing/2014/main" id="{FD63F4FF-51F5-4CC8-9983-827407E98AAE}"/>
              </a:ext>
            </a:extLst>
          </p:cNvPr>
          <p:cNvSpPr txBox="1"/>
          <p:nvPr/>
        </p:nvSpPr>
        <p:spPr>
          <a:xfrm>
            <a:off x="550729" y="1743943"/>
            <a:ext cx="8712669" cy="5074210"/>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600"/>
              </a:spcAft>
              <a:buClr>
                <a:srgbClr val="006225"/>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006225"/>
                </a:solidFill>
                <a:effectLst/>
                <a:uLnTx/>
                <a:uFillTx/>
                <a:latin typeface="Arial Narrow" panose="020B0606020202030204" pitchFamily="34" charset="0"/>
                <a:ea typeface="+mn-ea"/>
                <a:cs typeface="Arial" panose="020B0604020202020204" pitchFamily="34" charset="0"/>
              </a:rPr>
              <a:t>Appendix A: Review of Past Performance</a:t>
            </a:r>
          </a:p>
          <a:p>
            <a:pPr marL="685800" lvl="1" indent="-228600">
              <a:lnSpc>
                <a:spcPct val="90000"/>
              </a:lnSpc>
              <a:spcBef>
                <a:spcPts val="1000"/>
              </a:spcBef>
              <a:spcAft>
                <a:spcPts val="600"/>
              </a:spcAft>
              <a:buClr>
                <a:srgbClr val="006225"/>
              </a:buClr>
              <a:buFont typeface="Arial" panose="020B0604020202020204" pitchFamily="34" charset="0"/>
              <a:buChar char="»"/>
              <a:defRPr/>
            </a:pPr>
            <a:r>
              <a:rPr lang="en-US" sz="2400" dirty="0">
                <a:latin typeface="Arial Narrow" panose="020B0606020202030204" pitchFamily="34" charset="0"/>
                <a:cs typeface="Arial" panose="020B0604020202020204" pitchFamily="34" charset="0"/>
              </a:rPr>
              <a:t>Housing Plan progress is reported annually to the State through Annual Progress Reports (APRs)</a:t>
            </a:r>
          </a:p>
          <a:p>
            <a:pPr marL="228600" marR="0" lvl="0" indent="-228600" algn="l" defTabSz="914400" rtl="0" eaLnBrk="1" fontAlgn="auto" latinLnBrk="0" hangingPunct="1">
              <a:lnSpc>
                <a:spcPct val="90000"/>
              </a:lnSpc>
              <a:spcBef>
                <a:spcPts val="1000"/>
              </a:spcBef>
              <a:spcAft>
                <a:spcPts val="600"/>
              </a:spcAft>
              <a:buClr>
                <a:srgbClr val="006225"/>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006225"/>
                </a:solidFill>
                <a:effectLst/>
                <a:uLnTx/>
                <a:uFillTx/>
                <a:latin typeface="Arial Narrow" panose="020B0606020202030204" pitchFamily="34" charset="0"/>
                <a:ea typeface="+mn-ea"/>
                <a:cs typeface="Arial" panose="020B0604020202020204" pitchFamily="34" charset="0"/>
              </a:rPr>
              <a:t>Appendix B: Adequate Sites Analysis</a:t>
            </a:r>
          </a:p>
          <a:p>
            <a:pPr marL="685800" lvl="1" indent="-228600">
              <a:lnSpc>
                <a:spcPct val="90000"/>
              </a:lnSpc>
              <a:spcBef>
                <a:spcPts val="1000"/>
              </a:spcBef>
              <a:spcAft>
                <a:spcPts val="600"/>
              </a:spcAft>
              <a:buClr>
                <a:srgbClr val="006225"/>
              </a:buClr>
              <a:buFont typeface="Arial" panose="020B0604020202020204" pitchFamily="34" charset="0"/>
              <a:buChar char="»"/>
              <a:defRPr/>
            </a:pPr>
            <a:r>
              <a:rPr lang="en-US" sz="2400" dirty="0">
                <a:latin typeface="Arial Narrow" panose="020B0606020202030204" pitchFamily="34" charset="0"/>
                <a:cs typeface="Arial" panose="020B0604020202020204" pitchFamily="34" charset="0"/>
              </a:rPr>
              <a:t>Identified sites and strategies to accommodate the 2023-2031 RHNA of 754 housing units</a:t>
            </a:r>
          </a:p>
          <a:p>
            <a:pPr marL="228600" marR="0" lvl="0" indent="-228600" algn="l" defTabSz="914400" rtl="0" eaLnBrk="1" fontAlgn="auto" latinLnBrk="0" hangingPunct="1">
              <a:lnSpc>
                <a:spcPct val="90000"/>
              </a:lnSpc>
              <a:spcBef>
                <a:spcPts val="1000"/>
              </a:spcBef>
              <a:spcAft>
                <a:spcPts val="600"/>
              </a:spcAft>
              <a:buClr>
                <a:srgbClr val="006225"/>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006225"/>
                </a:solidFill>
                <a:effectLst/>
                <a:uLnTx/>
                <a:uFillTx/>
                <a:latin typeface="Arial Narrow" panose="020B0606020202030204" pitchFamily="34" charset="0"/>
                <a:ea typeface="+mn-ea"/>
                <a:cs typeface="Arial" panose="020B0604020202020204" pitchFamily="34" charset="0"/>
              </a:rPr>
              <a:t>Appendix C: Summary of Community Engagement</a:t>
            </a:r>
          </a:p>
          <a:p>
            <a:pPr marL="228600" marR="0" lvl="0" indent="-228600" algn="l" defTabSz="914400" rtl="0" eaLnBrk="1" fontAlgn="auto" latinLnBrk="0" hangingPunct="1">
              <a:lnSpc>
                <a:spcPct val="90000"/>
              </a:lnSpc>
              <a:spcBef>
                <a:spcPts val="1000"/>
              </a:spcBef>
              <a:spcAft>
                <a:spcPts val="600"/>
              </a:spcAft>
              <a:buClr>
                <a:srgbClr val="006225"/>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006225"/>
                </a:solidFill>
                <a:effectLst/>
                <a:uLnTx/>
                <a:uFillTx/>
                <a:latin typeface="Arial Narrow" panose="020B0606020202030204" pitchFamily="34" charset="0"/>
                <a:ea typeface="+mn-ea"/>
                <a:cs typeface="Arial" panose="020B0604020202020204" pitchFamily="34" charset="0"/>
              </a:rPr>
              <a:t>Appendix D: Glossary of Housing Terms</a:t>
            </a:r>
          </a:p>
          <a:p>
            <a:pPr marL="1257300" lvl="2" indent="-342900">
              <a:lnSpc>
                <a:spcPct val="90000"/>
              </a:lnSpc>
              <a:spcBef>
                <a:spcPts val="1000"/>
              </a:spcBef>
              <a:spcAft>
                <a:spcPts val="600"/>
              </a:spcAft>
              <a:buClr>
                <a:srgbClr val="006225"/>
              </a:buClr>
              <a:buFont typeface="Arial" panose="020B0604020202020204" pitchFamily="34" charset="0"/>
              <a:buChar char="•"/>
              <a:defRPr/>
            </a:pPr>
            <a:endParaRPr kumimoji="0" lang="en-US" sz="2400" b="0" i="0" u="none" strike="noStrike" kern="1200" cap="none" spc="0" normalizeH="0" baseline="0" noProof="0" dirty="0">
              <a:ln>
                <a:noFill/>
              </a:ln>
              <a:solidFill>
                <a:srgbClr val="006225"/>
              </a:solidFill>
              <a:effectLst/>
              <a:uLnTx/>
              <a:uFillTx/>
              <a:latin typeface="Arial Narrow" panose="020B060602020203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600"/>
              </a:spcAft>
              <a:buClr>
                <a:srgbClr val="006225"/>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6225"/>
              </a:solidFill>
              <a:effectLst/>
              <a:uLnTx/>
              <a:uFillTx/>
              <a:latin typeface="Arial Narrow" panose="020B060602020203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5A556CFF-012B-4B91-BD11-678EDF555B5F}"/>
              </a:ext>
            </a:extLst>
          </p:cNvPr>
          <p:cNvSpPr/>
          <p:nvPr/>
        </p:nvSpPr>
        <p:spPr>
          <a:xfrm>
            <a:off x="9956800" y="737118"/>
            <a:ext cx="2235200" cy="6120882"/>
          </a:xfrm>
          <a:prstGeom prst="rect">
            <a:avLst/>
          </a:prstGeom>
          <a:solidFill>
            <a:srgbClr val="9F4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a:extLst>
              <a:ext uri="{FF2B5EF4-FFF2-40B4-BE49-F238E27FC236}">
                <a16:creationId xmlns:a16="http://schemas.microsoft.com/office/drawing/2014/main" id="{82C532E4-275D-4A04-A858-24A1B10CC1B6}"/>
              </a:ext>
            </a:extLst>
          </p:cNvPr>
          <p:cNvSpPr/>
          <p:nvPr/>
        </p:nvSpPr>
        <p:spPr>
          <a:xfrm>
            <a:off x="9263399" y="1976120"/>
            <a:ext cx="2858135" cy="3078479"/>
          </a:xfrm>
          <a:prstGeom prst="flowChartConnector">
            <a:avLst/>
          </a:prstGeom>
          <a:solidFill>
            <a:srgbClr val="9F4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Suburban scene">
            <a:extLst>
              <a:ext uri="{FF2B5EF4-FFF2-40B4-BE49-F238E27FC236}">
                <a16:creationId xmlns:a16="http://schemas.microsoft.com/office/drawing/2014/main" id="{3D49A11B-3AE2-49B6-967F-505A03BBCC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617152" y="2083176"/>
            <a:ext cx="2411730" cy="2411730"/>
          </a:xfrm>
          <a:prstGeom prst="rect">
            <a:avLst/>
          </a:prstGeom>
        </p:spPr>
      </p:pic>
    </p:spTree>
    <p:extLst>
      <p:ext uri="{BB962C8B-B14F-4D97-AF65-F5344CB8AC3E}">
        <p14:creationId xmlns:p14="http://schemas.microsoft.com/office/powerpoint/2010/main" val="343059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7B6B6B-BB18-4254-955E-522A0757D172}"/>
              </a:ext>
            </a:extLst>
          </p:cNvPr>
          <p:cNvPicPr>
            <a:picLocks noChangeAspect="1"/>
          </p:cNvPicPr>
          <p:nvPr/>
        </p:nvPicPr>
        <p:blipFill rotWithShape="1">
          <a:blip r:embed="rId3">
            <a:extLst>
              <a:ext uri="{28A0092B-C50C-407E-A947-70E740481C1C}">
                <a14:useLocalDpi xmlns:a14="http://schemas.microsoft.com/office/drawing/2010/main" val="0"/>
              </a:ext>
            </a:extLst>
          </a:blip>
          <a:srcRect t="5184" b="5184"/>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3CD09FB5-0CB6-46CD-AD37-C0DA87EFEB6E}"/>
              </a:ext>
            </a:extLst>
          </p:cNvPr>
          <p:cNvSpPr>
            <a:spLocks noGrp="1"/>
          </p:cNvSpPr>
          <p:nvPr>
            <p:ph type="sldNum" sz="quarter" idx="4294967295"/>
          </p:nvPr>
        </p:nvSpPr>
        <p:spPr>
          <a:xfrm>
            <a:off x="0" y="6356350"/>
            <a:ext cx="550863" cy="365125"/>
          </a:xfrm>
        </p:spPr>
        <p:txBody>
          <a:bodyPr/>
          <a:lstStyle/>
          <a:p>
            <a:fld id="{4909CBAB-84B8-41D7-848B-597D9CC7B00A}" type="slidenum">
              <a:rPr lang="en-US" smtClean="0"/>
              <a:pPr/>
              <a:t>16</a:t>
            </a:fld>
            <a:endParaRPr lang="en-US" dirty="0"/>
          </a:p>
        </p:txBody>
      </p:sp>
      <p:sp>
        <p:nvSpPr>
          <p:cNvPr id="9" name="Rectangle 8">
            <a:extLst>
              <a:ext uri="{FF2B5EF4-FFF2-40B4-BE49-F238E27FC236}">
                <a16:creationId xmlns:a16="http://schemas.microsoft.com/office/drawing/2014/main" id="{198E167E-4DB1-4FF2-8385-4C0A007C5C07}"/>
              </a:ext>
            </a:extLst>
          </p:cNvPr>
          <p:cNvSpPr/>
          <p:nvPr/>
        </p:nvSpPr>
        <p:spPr>
          <a:xfrm>
            <a:off x="-172825" y="-135267"/>
            <a:ext cx="12537649" cy="712853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C468A59-7937-4CBD-AF9E-C018974E292B}"/>
              </a:ext>
            </a:extLst>
          </p:cNvPr>
          <p:cNvSpPr/>
          <p:nvPr/>
        </p:nvSpPr>
        <p:spPr>
          <a:xfrm>
            <a:off x="1407695" y="2002631"/>
            <a:ext cx="9300410" cy="2689685"/>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B1E5350-96ED-4A76-8F34-BF5FB127EA94}"/>
              </a:ext>
            </a:extLst>
          </p:cNvPr>
          <p:cNvSpPr>
            <a:spLocks noGrp="1"/>
          </p:cNvSpPr>
          <p:nvPr>
            <p:ph type="title" idx="4294967295"/>
          </p:nvPr>
        </p:nvSpPr>
        <p:spPr>
          <a:xfrm>
            <a:off x="1407695" y="2002631"/>
            <a:ext cx="9300410" cy="2689685"/>
          </a:xfrm>
          <a:noFill/>
        </p:spPr>
        <p:txBody>
          <a:bodyPr/>
          <a:lstStyle/>
          <a:p>
            <a:pPr algn="ctr"/>
            <a:r>
              <a:rPr lang="en-US" sz="4400" dirty="0"/>
              <a:t>Regional Housing Needs Allocation (RHNA)</a:t>
            </a:r>
            <a:endParaRPr lang="en-US" sz="4400" i="1" dirty="0"/>
          </a:p>
        </p:txBody>
      </p:sp>
    </p:spTree>
    <p:extLst>
      <p:ext uri="{BB962C8B-B14F-4D97-AF65-F5344CB8AC3E}">
        <p14:creationId xmlns:p14="http://schemas.microsoft.com/office/powerpoint/2010/main" val="759726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DBA5CA-C373-A9F4-F874-FF671136FFF8}"/>
              </a:ext>
            </a:extLst>
          </p:cNvPr>
          <p:cNvSpPr>
            <a:spLocks noGrp="1"/>
          </p:cNvSpPr>
          <p:nvPr>
            <p:ph type="sldNum" sz="quarter" idx="12"/>
          </p:nvPr>
        </p:nvSpPr>
        <p:spPr/>
        <p:txBody>
          <a:bodyPr/>
          <a:lstStyle/>
          <a:p>
            <a:fld id="{4909CBAB-84B8-41D7-848B-597D9CC7B00A}" type="slidenum">
              <a:rPr lang="en-US" smtClean="0"/>
              <a:pPr/>
              <a:t>17</a:t>
            </a:fld>
            <a:endParaRPr lang="en-US" dirty="0"/>
          </a:p>
        </p:txBody>
      </p:sp>
      <p:sp>
        <p:nvSpPr>
          <p:cNvPr id="4" name="Title 3">
            <a:extLst>
              <a:ext uri="{FF2B5EF4-FFF2-40B4-BE49-F238E27FC236}">
                <a16:creationId xmlns:a16="http://schemas.microsoft.com/office/drawing/2014/main" id="{E4B89622-BA23-3796-FEC0-293E273AB574}"/>
              </a:ext>
            </a:extLst>
          </p:cNvPr>
          <p:cNvSpPr>
            <a:spLocks noGrp="1"/>
          </p:cNvSpPr>
          <p:nvPr>
            <p:ph type="title"/>
          </p:nvPr>
        </p:nvSpPr>
        <p:spPr/>
        <p:txBody>
          <a:bodyPr/>
          <a:lstStyle/>
          <a:p>
            <a:r>
              <a:rPr lang="en-US" dirty="0"/>
              <a:t>What is RHNA?</a:t>
            </a:r>
          </a:p>
        </p:txBody>
      </p:sp>
      <p:graphicFrame>
        <p:nvGraphicFramePr>
          <p:cNvPr id="5" name="Content Placeholder 3">
            <a:extLst>
              <a:ext uri="{FF2B5EF4-FFF2-40B4-BE49-F238E27FC236}">
                <a16:creationId xmlns:a16="http://schemas.microsoft.com/office/drawing/2014/main" id="{043BD393-0935-8A91-34F2-55B5500B1AC9}"/>
              </a:ext>
            </a:extLst>
          </p:cNvPr>
          <p:cNvGraphicFramePr>
            <a:graphicFrameLocks noGrp="1"/>
          </p:cNvGraphicFramePr>
          <p:nvPr>
            <p:ph idx="1"/>
            <p:extLst>
              <p:ext uri="{D42A27DB-BD31-4B8C-83A1-F6EECF244321}">
                <p14:modId xmlns:p14="http://schemas.microsoft.com/office/powerpoint/2010/main" val="420401067"/>
              </p:ext>
            </p:extLst>
          </p:nvPr>
        </p:nvGraphicFramePr>
        <p:xfrm>
          <a:off x="560388" y="1774825"/>
          <a:ext cx="11422062" cy="438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973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2DC525-0C63-441D-377A-686AD71F6C11}"/>
              </a:ext>
            </a:extLst>
          </p:cNvPr>
          <p:cNvSpPr>
            <a:spLocks noGrp="1"/>
          </p:cNvSpPr>
          <p:nvPr>
            <p:ph idx="1"/>
          </p:nvPr>
        </p:nvSpPr>
        <p:spPr>
          <a:xfrm>
            <a:off x="560832" y="1774097"/>
            <a:ext cx="11420856" cy="4947377"/>
          </a:xfrm>
        </p:spPr>
        <p:txBody>
          <a:bodyPr>
            <a:normAutofit fontScale="92500"/>
          </a:bodyPr>
          <a:lstStyle/>
          <a:p>
            <a:r>
              <a:rPr lang="en-US" dirty="0"/>
              <a:t>Approved by SBCOG on October 20, 2022.</a:t>
            </a:r>
          </a:p>
          <a:p>
            <a:r>
              <a:rPr lang="en-US" dirty="0"/>
              <a:t>The Housing Element must show how the County can </a:t>
            </a:r>
            <a:r>
              <a:rPr lang="en-US" b="1" dirty="0"/>
              <a:t>accommodate</a:t>
            </a:r>
            <a:r>
              <a:rPr lang="en-US" dirty="0"/>
              <a:t> the RHNA. The County is not required to construct the units. </a:t>
            </a:r>
          </a:p>
          <a:p>
            <a:r>
              <a:rPr lang="en-US" dirty="0"/>
              <a:t>The Housing Element must identify candidate sites</a:t>
            </a:r>
            <a:r>
              <a:rPr lang="en-US" b="1" dirty="0"/>
              <a:t> </a:t>
            </a:r>
            <a:r>
              <a:rPr lang="en-US" dirty="0"/>
              <a:t>to accommodate the County’s 2023-2031 RHNA need. </a:t>
            </a:r>
          </a:p>
          <a:p>
            <a:r>
              <a:rPr lang="en-US" dirty="0"/>
              <a:t>Candidate sites must be in areas of the County with existing and/or planned resources and infrastructure.</a:t>
            </a:r>
          </a:p>
          <a:p>
            <a:r>
              <a:rPr lang="en-US" dirty="0"/>
              <a:t>Candidate sites inventory considers:</a:t>
            </a:r>
          </a:p>
          <a:p>
            <a:pPr lvl="1"/>
            <a:r>
              <a:rPr lang="en-US" dirty="0">
                <a:solidFill>
                  <a:schemeClr val="tx1"/>
                </a:solidFill>
              </a:rPr>
              <a:t>Zoning capacity and density assumptions.</a:t>
            </a:r>
          </a:p>
          <a:p>
            <a:pPr lvl="1"/>
            <a:r>
              <a:rPr lang="en-US" dirty="0">
                <a:solidFill>
                  <a:schemeClr val="tx1"/>
                </a:solidFill>
              </a:rPr>
              <a:t>Projected Accessory Dwelling Unit (ADU) production as pre-approved for SBCOG by HCD</a:t>
            </a:r>
          </a:p>
          <a:p>
            <a:pPr lvl="1"/>
            <a:r>
              <a:rPr lang="en-US" dirty="0">
                <a:solidFill>
                  <a:schemeClr val="tx1"/>
                </a:solidFill>
              </a:rPr>
              <a:t>Projects currently in the “pipeline”</a:t>
            </a:r>
          </a:p>
          <a:p>
            <a:pPr lvl="2"/>
            <a:r>
              <a:rPr lang="en-US" dirty="0">
                <a:solidFill>
                  <a:schemeClr val="tx1"/>
                </a:solidFill>
              </a:rPr>
              <a:t>Projects with Planning approval</a:t>
            </a:r>
          </a:p>
          <a:p>
            <a:pPr lvl="1"/>
            <a:r>
              <a:rPr lang="en-US" dirty="0">
                <a:solidFill>
                  <a:schemeClr val="tx1"/>
                </a:solidFill>
              </a:rPr>
              <a:t>Default densities and capacity assumptions by affordability levels.</a:t>
            </a:r>
          </a:p>
          <a:p>
            <a:pPr lvl="1"/>
            <a:r>
              <a:rPr lang="en-US" dirty="0">
                <a:solidFill>
                  <a:schemeClr val="tx1"/>
                </a:solidFill>
              </a:rPr>
              <a:t>“No Net Loss” law and back up sites.</a:t>
            </a:r>
          </a:p>
          <a:p>
            <a:pPr lvl="1"/>
            <a:r>
              <a:rPr lang="en-US" dirty="0">
                <a:solidFill>
                  <a:schemeClr val="tx1"/>
                </a:solidFill>
              </a:rPr>
              <a:t>General Plan consistency.</a:t>
            </a:r>
          </a:p>
          <a:p>
            <a:endParaRPr lang="en-US" dirty="0"/>
          </a:p>
          <a:p>
            <a:endParaRPr lang="en-US" dirty="0"/>
          </a:p>
        </p:txBody>
      </p:sp>
      <p:sp>
        <p:nvSpPr>
          <p:cNvPr id="3" name="Slide Number Placeholder 2">
            <a:extLst>
              <a:ext uri="{FF2B5EF4-FFF2-40B4-BE49-F238E27FC236}">
                <a16:creationId xmlns:a16="http://schemas.microsoft.com/office/drawing/2014/main" id="{AA11F3CB-9D6A-BA11-7A9C-FF733364DBC0}"/>
              </a:ext>
            </a:extLst>
          </p:cNvPr>
          <p:cNvSpPr>
            <a:spLocks noGrp="1"/>
          </p:cNvSpPr>
          <p:nvPr>
            <p:ph type="sldNum" sz="quarter" idx="12"/>
          </p:nvPr>
        </p:nvSpPr>
        <p:spPr/>
        <p:txBody>
          <a:bodyPr/>
          <a:lstStyle/>
          <a:p>
            <a:fld id="{4909CBAB-84B8-41D7-848B-597D9CC7B00A}" type="slidenum">
              <a:rPr lang="en-US" smtClean="0"/>
              <a:pPr/>
              <a:t>18</a:t>
            </a:fld>
            <a:endParaRPr lang="en-US" dirty="0"/>
          </a:p>
        </p:txBody>
      </p:sp>
      <p:sp>
        <p:nvSpPr>
          <p:cNvPr id="4" name="Title 3">
            <a:extLst>
              <a:ext uri="{FF2B5EF4-FFF2-40B4-BE49-F238E27FC236}">
                <a16:creationId xmlns:a16="http://schemas.microsoft.com/office/drawing/2014/main" id="{1C53067D-970C-54C3-ED40-8C87ADFA8B76}"/>
              </a:ext>
            </a:extLst>
          </p:cNvPr>
          <p:cNvSpPr>
            <a:spLocks noGrp="1"/>
          </p:cNvSpPr>
          <p:nvPr>
            <p:ph type="title"/>
          </p:nvPr>
        </p:nvSpPr>
        <p:spPr/>
        <p:txBody>
          <a:bodyPr/>
          <a:lstStyle/>
          <a:p>
            <a:r>
              <a:rPr lang="en-US" dirty="0"/>
              <a:t>Regional Housing Needs Allocation (RHNA)</a:t>
            </a:r>
          </a:p>
        </p:txBody>
      </p:sp>
    </p:spTree>
    <p:extLst>
      <p:ext uri="{BB962C8B-B14F-4D97-AF65-F5344CB8AC3E}">
        <p14:creationId xmlns:p14="http://schemas.microsoft.com/office/powerpoint/2010/main" val="349401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73E8DC-477D-C32C-EF70-57AFEC3C6740}"/>
              </a:ext>
            </a:extLst>
          </p:cNvPr>
          <p:cNvSpPr>
            <a:spLocks noGrp="1"/>
          </p:cNvSpPr>
          <p:nvPr>
            <p:ph type="sldNum" sz="quarter" idx="12"/>
          </p:nvPr>
        </p:nvSpPr>
        <p:spPr/>
        <p:txBody>
          <a:bodyPr/>
          <a:lstStyle/>
          <a:p>
            <a:fld id="{4909CBAB-84B8-41D7-848B-597D9CC7B00A}" type="slidenum">
              <a:rPr lang="en-US" smtClean="0"/>
              <a:pPr/>
              <a:t>19</a:t>
            </a:fld>
            <a:endParaRPr lang="en-US" dirty="0"/>
          </a:p>
        </p:txBody>
      </p:sp>
      <p:sp>
        <p:nvSpPr>
          <p:cNvPr id="4" name="Title 3">
            <a:extLst>
              <a:ext uri="{FF2B5EF4-FFF2-40B4-BE49-F238E27FC236}">
                <a16:creationId xmlns:a16="http://schemas.microsoft.com/office/drawing/2014/main" id="{F6F87186-2193-9B71-0BDA-513C20B64A70}"/>
              </a:ext>
            </a:extLst>
          </p:cNvPr>
          <p:cNvSpPr>
            <a:spLocks noGrp="1"/>
          </p:cNvSpPr>
          <p:nvPr>
            <p:ph type="title"/>
          </p:nvPr>
        </p:nvSpPr>
        <p:spPr/>
        <p:txBody>
          <a:bodyPr/>
          <a:lstStyle/>
          <a:p>
            <a:r>
              <a:rPr lang="en-US" dirty="0"/>
              <a:t>How is RHNA Determined?</a:t>
            </a:r>
          </a:p>
        </p:txBody>
      </p:sp>
      <p:graphicFrame>
        <p:nvGraphicFramePr>
          <p:cNvPr id="5" name="Content Placeholder 7">
            <a:extLst>
              <a:ext uri="{FF2B5EF4-FFF2-40B4-BE49-F238E27FC236}">
                <a16:creationId xmlns:a16="http://schemas.microsoft.com/office/drawing/2014/main" id="{0DAE5192-8009-6ACC-97BE-864F406D34BE}"/>
              </a:ext>
            </a:extLst>
          </p:cNvPr>
          <p:cNvGraphicFramePr>
            <a:graphicFrameLocks noGrp="1"/>
          </p:cNvGraphicFramePr>
          <p:nvPr>
            <p:ph idx="1"/>
            <p:extLst>
              <p:ext uri="{D42A27DB-BD31-4B8C-83A1-F6EECF244321}">
                <p14:modId xmlns:p14="http://schemas.microsoft.com/office/powerpoint/2010/main" val="827624033"/>
              </p:ext>
            </p:extLst>
          </p:nvPr>
        </p:nvGraphicFramePr>
        <p:xfrm>
          <a:off x="560388" y="1774825"/>
          <a:ext cx="11422062" cy="438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533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014C9E-C7F4-4D6B-B688-76A883F567CF}"/>
              </a:ext>
            </a:extLst>
          </p:cNvPr>
          <p:cNvSpPr>
            <a:spLocks noGrp="1"/>
          </p:cNvSpPr>
          <p:nvPr>
            <p:ph idx="1"/>
          </p:nvPr>
        </p:nvSpPr>
        <p:spPr>
          <a:xfrm>
            <a:off x="560832" y="1774098"/>
            <a:ext cx="6240018" cy="4947377"/>
          </a:xfrm>
        </p:spPr>
        <p:txBody>
          <a:bodyPr>
            <a:normAutofit/>
          </a:bodyPr>
          <a:lstStyle/>
          <a:p>
            <a:r>
              <a:rPr lang="en-US" sz="2800" dirty="0"/>
              <a:t>Kimley-Horn Approach</a:t>
            </a:r>
          </a:p>
          <a:p>
            <a:r>
              <a:rPr lang="en-US" sz="2800" dirty="0"/>
              <a:t>Scope of Work</a:t>
            </a:r>
          </a:p>
          <a:p>
            <a:r>
              <a:rPr lang="en-US" sz="2800" dirty="0"/>
              <a:t>Housing Element Overview</a:t>
            </a:r>
          </a:p>
          <a:p>
            <a:r>
              <a:rPr lang="en-US" sz="2800" dirty="0"/>
              <a:t>Regional Housing Needs Allocation (RHNA)</a:t>
            </a:r>
          </a:p>
          <a:p>
            <a:r>
              <a:rPr lang="en-US" sz="2800" dirty="0"/>
              <a:t>Summary of Candidate Sites Strategies</a:t>
            </a:r>
          </a:p>
          <a:p>
            <a:r>
              <a:rPr lang="en-US" sz="2800" dirty="0"/>
              <a:t>Community Engagement Strategy</a:t>
            </a:r>
          </a:p>
        </p:txBody>
      </p:sp>
      <p:sp>
        <p:nvSpPr>
          <p:cNvPr id="4" name="Slide Number Placeholder 3">
            <a:extLst>
              <a:ext uri="{FF2B5EF4-FFF2-40B4-BE49-F238E27FC236}">
                <a16:creationId xmlns:a16="http://schemas.microsoft.com/office/drawing/2014/main" id="{BE7CA388-C35A-4C52-A618-08ADC15E76FC}"/>
              </a:ext>
            </a:extLst>
          </p:cNvPr>
          <p:cNvSpPr>
            <a:spLocks noGrp="1"/>
          </p:cNvSpPr>
          <p:nvPr>
            <p:ph type="sldNum" sz="quarter" idx="12"/>
          </p:nvPr>
        </p:nvSpPr>
        <p:spPr>
          <a:xfrm>
            <a:off x="362712" y="6356350"/>
            <a:ext cx="396240" cy="365125"/>
          </a:xfrm>
        </p:spPr>
        <p:txBody>
          <a:bodyPr/>
          <a:lstStyle/>
          <a:p>
            <a:fld id="{4909CBAB-84B8-41D7-848B-597D9CC7B00A}" type="slidenum">
              <a:rPr lang="en-US" smtClean="0"/>
              <a:pPr/>
              <a:t>2</a:t>
            </a:fld>
            <a:endParaRPr lang="en-US" dirty="0"/>
          </a:p>
        </p:txBody>
      </p:sp>
      <p:sp>
        <p:nvSpPr>
          <p:cNvPr id="5" name="Title 4">
            <a:extLst>
              <a:ext uri="{FF2B5EF4-FFF2-40B4-BE49-F238E27FC236}">
                <a16:creationId xmlns:a16="http://schemas.microsoft.com/office/drawing/2014/main" id="{B2201C31-91C6-4E84-861E-7425A50A3662}"/>
              </a:ext>
            </a:extLst>
          </p:cNvPr>
          <p:cNvSpPr>
            <a:spLocks noGrp="1"/>
          </p:cNvSpPr>
          <p:nvPr>
            <p:ph type="title"/>
          </p:nvPr>
        </p:nvSpPr>
        <p:spPr/>
        <p:txBody>
          <a:bodyPr/>
          <a:lstStyle/>
          <a:p>
            <a:r>
              <a:rPr lang="en-US" dirty="0"/>
              <a:t>Agenda</a:t>
            </a:r>
          </a:p>
        </p:txBody>
      </p:sp>
      <p:pic>
        <p:nvPicPr>
          <p:cNvPr id="9" name="Picture 8" descr="A picture containing building, grass, outdoor, house&#10;&#10;Description automatically generated">
            <a:extLst>
              <a:ext uri="{FF2B5EF4-FFF2-40B4-BE49-F238E27FC236}">
                <a16:creationId xmlns:a16="http://schemas.microsoft.com/office/drawing/2014/main" id="{B930DB28-F9DA-4896-9C93-7F44B5ACA1CE}"/>
              </a:ext>
            </a:extLst>
          </p:cNvPr>
          <p:cNvPicPr>
            <a:picLocks noChangeAspect="1"/>
          </p:cNvPicPr>
          <p:nvPr/>
        </p:nvPicPr>
        <p:blipFill rotWithShape="1">
          <a:blip r:embed="rId3">
            <a:extLst>
              <a:ext uri="{28A0092B-C50C-407E-A947-70E740481C1C}">
                <a14:useLocalDpi xmlns:a14="http://schemas.microsoft.com/office/drawing/2010/main" val="0"/>
              </a:ext>
            </a:extLst>
          </a:blip>
          <a:srcRect l="13217" r="14610" b="1"/>
          <a:stretch/>
        </p:blipFill>
        <p:spPr>
          <a:xfrm>
            <a:off x="7382577" y="741145"/>
            <a:ext cx="4813433" cy="5001907"/>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914018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FA1002-3420-27DF-2699-6EA7B23E4220}"/>
              </a:ext>
            </a:extLst>
          </p:cNvPr>
          <p:cNvSpPr>
            <a:spLocks noGrp="1"/>
          </p:cNvSpPr>
          <p:nvPr>
            <p:ph type="sldNum" sz="quarter" idx="12"/>
          </p:nvPr>
        </p:nvSpPr>
        <p:spPr/>
        <p:txBody>
          <a:bodyPr/>
          <a:lstStyle/>
          <a:p>
            <a:fld id="{4909CBAB-84B8-41D7-848B-597D9CC7B00A}" type="slidenum">
              <a:rPr lang="en-US" smtClean="0"/>
              <a:pPr/>
              <a:t>20</a:t>
            </a:fld>
            <a:endParaRPr lang="en-US" dirty="0"/>
          </a:p>
        </p:txBody>
      </p:sp>
      <p:sp>
        <p:nvSpPr>
          <p:cNvPr id="4" name="Title 3">
            <a:extLst>
              <a:ext uri="{FF2B5EF4-FFF2-40B4-BE49-F238E27FC236}">
                <a16:creationId xmlns:a16="http://schemas.microsoft.com/office/drawing/2014/main" id="{BBB7DF09-0C3D-8108-15B1-FB0A1B5D106A}"/>
              </a:ext>
            </a:extLst>
          </p:cNvPr>
          <p:cNvSpPr>
            <a:spLocks noGrp="1"/>
          </p:cNvSpPr>
          <p:nvPr>
            <p:ph type="title"/>
          </p:nvPr>
        </p:nvSpPr>
        <p:spPr/>
        <p:txBody>
          <a:bodyPr/>
          <a:lstStyle/>
          <a:p>
            <a:r>
              <a:rPr lang="en-US" dirty="0"/>
              <a:t>RHNA Income Categories</a:t>
            </a:r>
          </a:p>
        </p:txBody>
      </p:sp>
      <p:graphicFrame>
        <p:nvGraphicFramePr>
          <p:cNvPr id="5" name="Content Placeholder 4">
            <a:extLst>
              <a:ext uri="{FF2B5EF4-FFF2-40B4-BE49-F238E27FC236}">
                <a16:creationId xmlns:a16="http://schemas.microsoft.com/office/drawing/2014/main" id="{66A37A79-DCC0-9C3C-E9F9-68F73F75FCB0}"/>
              </a:ext>
            </a:extLst>
          </p:cNvPr>
          <p:cNvGraphicFramePr>
            <a:graphicFrameLocks noGrp="1"/>
          </p:cNvGraphicFramePr>
          <p:nvPr>
            <p:ph idx="1"/>
            <p:extLst>
              <p:ext uri="{D42A27DB-BD31-4B8C-83A1-F6EECF244321}">
                <p14:modId xmlns:p14="http://schemas.microsoft.com/office/powerpoint/2010/main" val="715551236"/>
              </p:ext>
            </p:extLst>
          </p:nvPr>
        </p:nvGraphicFramePr>
        <p:xfrm>
          <a:off x="838201" y="1818926"/>
          <a:ext cx="10515598" cy="3746507"/>
        </p:xfrm>
        <a:graphic>
          <a:graphicData uri="http://schemas.openxmlformats.org/drawingml/2006/table">
            <a:tbl>
              <a:tblPr firstRow="1" bandRow="1">
                <a:tableStyleId>{F5AB1C69-6EDB-4FF4-983F-18BD219EF322}</a:tableStyleId>
              </a:tblPr>
              <a:tblGrid>
                <a:gridCol w="2558142">
                  <a:extLst>
                    <a:ext uri="{9D8B030D-6E8A-4147-A177-3AD203B41FA5}">
                      <a16:colId xmlns:a16="http://schemas.microsoft.com/office/drawing/2014/main" val="4235859434"/>
                    </a:ext>
                  </a:extLst>
                </a:gridCol>
                <a:gridCol w="1989364">
                  <a:extLst>
                    <a:ext uri="{9D8B030D-6E8A-4147-A177-3AD203B41FA5}">
                      <a16:colId xmlns:a16="http://schemas.microsoft.com/office/drawing/2014/main" val="3300934926"/>
                    </a:ext>
                  </a:extLst>
                </a:gridCol>
                <a:gridCol w="1989364">
                  <a:extLst>
                    <a:ext uri="{9D8B030D-6E8A-4147-A177-3AD203B41FA5}">
                      <a16:colId xmlns:a16="http://schemas.microsoft.com/office/drawing/2014/main" val="1356745867"/>
                    </a:ext>
                  </a:extLst>
                </a:gridCol>
                <a:gridCol w="1989364">
                  <a:extLst>
                    <a:ext uri="{9D8B030D-6E8A-4147-A177-3AD203B41FA5}">
                      <a16:colId xmlns:a16="http://schemas.microsoft.com/office/drawing/2014/main" val="2579975377"/>
                    </a:ext>
                  </a:extLst>
                </a:gridCol>
                <a:gridCol w="1989364">
                  <a:extLst>
                    <a:ext uri="{9D8B030D-6E8A-4147-A177-3AD203B41FA5}">
                      <a16:colId xmlns:a16="http://schemas.microsoft.com/office/drawing/2014/main" val="4149006646"/>
                    </a:ext>
                  </a:extLst>
                </a:gridCol>
              </a:tblGrid>
              <a:tr h="453962">
                <a:tc rowSpan="2">
                  <a:txBody>
                    <a:bodyPr/>
                    <a:lstStyle/>
                    <a:p>
                      <a:pPr algn="ctr"/>
                      <a:r>
                        <a:rPr lang="en-US" dirty="0"/>
                        <a:t>Income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solidFill>
                  </a:tcPr>
                </a:tc>
                <a:tc rowSpan="2">
                  <a:txBody>
                    <a:bodyPr/>
                    <a:lstStyle/>
                    <a:p>
                      <a:pPr algn="ctr"/>
                      <a:r>
                        <a:rPr lang="en-US" dirty="0"/>
                        <a:t>% of Area Median Income (AMI)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solidFill>
                  </a:tcPr>
                </a:tc>
                <a:tc gridSpan="2">
                  <a:txBody>
                    <a:bodyPr/>
                    <a:lstStyle/>
                    <a:p>
                      <a:pPr algn="ctr"/>
                      <a:r>
                        <a:rPr lang="en-US" dirty="0"/>
                        <a:t>Income Range*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solidFill>
                  </a:tcPr>
                </a:tc>
                <a:tc hMerge="1">
                  <a:txBody>
                    <a:bodyPr/>
                    <a:lstStyle/>
                    <a:p>
                      <a:endParaRPr lang="en-US" dirty="0"/>
                    </a:p>
                  </a:txBody>
                  <a:tcPr/>
                </a:tc>
                <a:tc rowSpan="2">
                  <a:txBody>
                    <a:bodyPr/>
                    <a:lstStyle/>
                    <a:p>
                      <a:pPr algn="ctr"/>
                      <a:r>
                        <a:rPr lang="en-US" dirty="0"/>
                        <a:t>RHNA </a:t>
                      </a:r>
                    </a:p>
                    <a:p>
                      <a:pPr algn="ctr"/>
                      <a:r>
                        <a:rPr lang="en-US" dirty="0"/>
                        <a:t>(Housing Units)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solidFill>
                  </a:tcPr>
                </a:tc>
                <a:extLst>
                  <a:ext uri="{0D108BD9-81ED-4DB2-BD59-A6C34878D82A}">
                    <a16:rowId xmlns:a16="http://schemas.microsoft.com/office/drawing/2014/main" val="1169239831"/>
                  </a:ext>
                </a:extLst>
              </a:tr>
              <a:tr h="430119">
                <a:tc vMerge="1">
                  <a:txBody>
                    <a:bodyPr/>
                    <a:lstStyle/>
                    <a:p>
                      <a:pPr algn="l"/>
                      <a:endParaRPr lang="en-US" dirty="0">
                        <a:solidFill>
                          <a:srgbClr val="000000"/>
                        </a:solidFill>
                      </a:endParaRPr>
                    </a:p>
                  </a:txBody>
                  <a:tcPr anchor="ctr"/>
                </a:tc>
                <a:tc vMerge="1">
                  <a:txBody>
                    <a:bodyPr/>
                    <a:lstStyle/>
                    <a:p>
                      <a:pPr algn="ctr"/>
                      <a:endParaRPr lang="en-US" dirty="0">
                        <a:solidFill>
                          <a:srgbClr val="000000"/>
                        </a:solidFill>
                      </a:endParaRPr>
                    </a:p>
                  </a:txBody>
                  <a:tcPr anchor="ctr"/>
                </a:tc>
                <a:tc>
                  <a:txBody>
                    <a:bodyPr/>
                    <a:lstStyle/>
                    <a:p>
                      <a:pPr algn="ctr"/>
                      <a:r>
                        <a:rPr lang="en-US" sz="1800" b="1" kern="1200" dirty="0">
                          <a:solidFill>
                            <a:schemeClr val="lt1"/>
                          </a:solidFill>
                          <a:latin typeface="+mn-lt"/>
                          <a:ea typeface="+mn-ea"/>
                          <a:cs typeface="+mn-cs"/>
                        </a:rPr>
                        <a:t>Minimum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F5749"/>
                    </a:solidFill>
                  </a:tcPr>
                </a:tc>
                <a:tc>
                  <a:txBody>
                    <a:bodyPr/>
                    <a:lstStyle/>
                    <a:p>
                      <a:pPr algn="ctr"/>
                      <a:r>
                        <a:rPr lang="en-US" sz="1800" b="1" kern="1200" dirty="0">
                          <a:solidFill>
                            <a:schemeClr val="lt1"/>
                          </a:solidFill>
                          <a:latin typeface="+mn-lt"/>
                          <a:ea typeface="+mn-ea"/>
                          <a:cs typeface="+mn-cs"/>
                        </a:rPr>
                        <a:t>Maximum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F5749"/>
                    </a:solidFill>
                  </a:tcPr>
                </a:tc>
                <a:tc vMerge="1">
                  <a:txBody>
                    <a:bodyPr/>
                    <a:lstStyle/>
                    <a:p>
                      <a:pPr algn="ctr"/>
                      <a:endParaRPr lang="en-US" dirty="0">
                        <a:solidFill>
                          <a:srgbClr val="000000"/>
                        </a:solidFill>
                      </a:endParaRPr>
                    </a:p>
                  </a:txBody>
                  <a:tcPr anchor="ctr"/>
                </a:tc>
                <a:extLst>
                  <a:ext uri="{0D108BD9-81ED-4DB2-BD59-A6C34878D82A}">
                    <a16:rowId xmlns:a16="http://schemas.microsoft.com/office/drawing/2014/main" val="2590757448"/>
                  </a:ext>
                </a:extLst>
              </a:tr>
              <a:tr h="453962">
                <a:tc>
                  <a:txBody>
                    <a:bodyPr/>
                    <a:lstStyle/>
                    <a:p>
                      <a:pPr algn="l"/>
                      <a:r>
                        <a:rPr lang="en-US" dirty="0">
                          <a:solidFill>
                            <a:srgbClr val="000000"/>
                          </a:solidFill>
                        </a:rPr>
                        <a:t>Extremely Low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0 – 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$31,550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123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extLst>
                  <a:ext uri="{0D108BD9-81ED-4DB2-BD59-A6C34878D82A}">
                    <a16:rowId xmlns:a16="http://schemas.microsoft.com/office/drawing/2014/main" val="2602370221"/>
                  </a:ext>
                </a:extLst>
              </a:tr>
              <a:tr h="453962">
                <a:tc>
                  <a:txBody>
                    <a:bodyPr/>
                    <a:lstStyle/>
                    <a:p>
                      <a:pPr algn="l"/>
                      <a:r>
                        <a:rPr lang="en-US" dirty="0">
                          <a:solidFill>
                            <a:srgbClr val="000000"/>
                          </a:solidFill>
                        </a:rPr>
                        <a:t>Very Low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tc>
                  <a:txBody>
                    <a:bodyPr/>
                    <a:lstStyle/>
                    <a:p>
                      <a:pPr algn="ctr"/>
                      <a:r>
                        <a:rPr lang="en-US" dirty="0">
                          <a:solidFill>
                            <a:srgbClr val="000000"/>
                          </a:solidFill>
                        </a:rPr>
                        <a:t>31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tc>
                  <a:txBody>
                    <a:bodyPr/>
                    <a:lstStyle/>
                    <a:p>
                      <a:pPr algn="ctr"/>
                      <a:r>
                        <a:rPr lang="en-US" dirty="0">
                          <a:solidFill>
                            <a:srgbClr val="000000"/>
                          </a:solidFill>
                        </a:rPr>
                        <a:t>$31,551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tc>
                  <a:txBody>
                    <a:bodyPr/>
                    <a:lstStyle/>
                    <a:p>
                      <a:pPr algn="ctr"/>
                      <a:r>
                        <a:rPr lang="en-US" dirty="0">
                          <a:solidFill>
                            <a:srgbClr val="000000"/>
                          </a:solidFill>
                        </a:rPr>
                        <a:t>$52,550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tc>
                  <a:txBody>
                    <a:bodyPr/>
                    <a:lstStyle/>
                    <a:p>
                      <a:pPr algn="ctr"/>
                      <a:r>
                        <a:rPr lang="en-US" dirty="0">
                          <a:solidFill>
                            <a:srgbClr val="000000"/>
                          </a:solidFill>
                        </a:rPr>
                        <a:t>123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extLst>
                  <a:ext uri="{0D108BD9-81ED-4DB2-BD59-A6C34878D82A}">
                    <a16:rowId xmlns:a16="http://schemas.microsoft.com/office/drawing/2014/main" val="590626640"/>
                  </a:ext>
                </a:extLst>
              </a:tr>
              <a:tr h="453962">
                <a:tc>
                  <a:txBody>
                    <a:bodyPr/>
                    <a:lstStyle/>
                    <a:p>
                      <a:pPr algn="l"/>
                      <a:r>
                        <a:rPr lang="en-US" dirty="0">
                          <a:solidFill>
                            <a:srgbClr val="000000"/>
                          </a:solidFill>
                        </a:rPr>
                        <a:t>Low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51 – 80%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$52,551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$84,100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extLst>
                  <a:ext uri="{0D108BD9-81ED-4DB2-BD59-A6C34878D82A}">
                    <a16:rowId xmlns:a16="http://schemas.microsoft.com/office/drawing/2014/main" val="3532183070"/>
                  </a:ext>
                </a:extLst>
              </a:tr>
              <a:tr h="453962">
                <a:tc>
                  <a:txBody>
                    <a:bodyPr/>
                    <a:lstStyle/>
                    <a:p>
                      <a:pPr algn="l"/>
                      <a:r>
                        <a:rPr lang="en-US" dirty="0">
                          <a:solidFill>
                            <a:srgbClr val="000000"/>
                          </a:solidFill>
                        </a:rPr>
                        <a:t>Moderate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tc>
                  <a:txBody>
                    <a:bodyPr/>
                    <a:lstStyle/>
                    <a:p>
                      <a:pPr algn="ctr"/>
                      <a:r>
                        <a:rPr lang="en-US" dirty="0">
                          <a:solidFill>
                            <a:srgbClr val="000000"/>
                          </a:solidFill>
                        </a:rPr>
                        <a:t>81 – 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tc>
                  <a:txBody>
                    <a:bodyPr/>
                    <a:lstStyle/>
                    <a:p>
                      <a:pPr algn="ctr"/>
                      <a:r>
                        <a:rPr lang="en-US" dirty="0">
                          <a:solidFill>
                            <a:srgbClr val="000000"/>
                          </a:solidFill>
                        </a:rPr>
                        <a:t>$84,101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tc>
                  <a:txBody>
                    <a:bodyPr/>
                    <a:lstStyle/>
                    <a:p>
                      <a:pPr algn="ctr"/>
                      <a:r>
                        <a:rPr lang="en-US" dirty="0">
                          <a:solidFill>
                            <a:srgbClr val="000000"/>
                          </a:solidFill>
                        </a:rPr>
                        <a:t>$126,100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tc>
                  <a:txBody>
                    <a:bodyPr/>
                    <a:lstStyle/>
                    <a:p>
                      <a:pPr algn="ctr"/>
                      <a:r>
                        <a:rPr lang="en-US" dirty="0">
                          <a:solidFill>
                            <a:srgbClr val="000000"/>
                          </a:solidFill>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extLst>
                  <a:ext uri="{0D108BD9-81ED-4DB2-BD59-A6C34878D82A}">
                    <a16:rowId xmlns:a16="http://schemas.microsoft.com/office/drawing/2014/main" val="196900212"/>
                  </a:ext>
                </a:extLst>
              </a:tr>
              <a:tr h="680818">
                <a:tc>
                  <a:txBody>
                    <a:bodyPr/>
                    <a:lstStyle/>
                    <a:p>
                      <a:pPr algn="l"/>
                      <a:r>
                        <a:rPr lang="en-US" dirty="0">
                          <a:solidFill>
                            <a:srgbClr val="000000"/>
                          </a:solidFill>
                        </a:rPr>
                        <a:t>Above Moderate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&gt;120%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$126,101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tc>
                  <a:txBody>
                    <a:bodyPr/>
                    <a:lstStyle/>
                    <a:p>
                      <a:pPr algn="ctr"/>
                      <a:r>
                        <a:rPr lang="en-US" dirty="0">
                          <a:solidFill>
                            <a:srgbClr val="000000"/>
                          </a:solidFill>
                        </a:rPr>
                        <a:t>207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5749">
                        <a:alpha val="6000"/>
                      </a:srgbClr>
                    </a:solidFill>
                  </a:tcPr>
                </a:tc>
                <a:extLst>
                  <a:ext uri="{0D108BD9-81ED-4DB2-BD59-A6C34878D82A}">
                    <a16:rowId xmlns:a16="http://schemas.microsoft.com/office/drawing/2014/main" val="4109348677"/>
                  </a:ext>
                </a:extLst>
              </a:tr>
              <a:tr h="0">
                <a:tc gridSpan="4">
                  <a:txBody>
                    <a:bodyPr/>
                    <a:lstStyle/>
                    <a:p>
                      <a:pPr algn="r"/>
                      <a:r>
                        <a:rPr lang="en-US" b="1" dirty="0">
                          <a:solidFill>
                            <a:srgbClr val="000000"/>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tc hMerge="1">
                  <a:txBody>
                    <a:bodyPr/>
                    <a:lstStyle/>
                    <a:p>
                      <a:pPr algn="ctr"/>
                      <a:endParaRPr lang="en-US">
                        <a:solidFill>
                          <a:srgbClr val="000000"/>
                        </a:solidFill>
                      </a:endParaRPr>
                    </a:p>
                  </a:txBody>
                  <a:tcPr anchor="ctr"/>
                </a:tc>
                <a:tc hMerge="1">
                  <a:txBody>
                    <a:bodyPr/>
                    <a:lstStyle/>
                    <a:p>
                      <a:pPr algn="ctr"/>
                      <a:endParaRPr lang="en-US">
                        <a:solidFill>
                          <a:srgbClr val="000000"/>
                        </a:solidFill>
                      </a:endParaRPr>
                    </a:p>
                  </a:txBody>
                  <a:tcPr anchor="ctr"/>
                </a:tc>
                <a:tc hMerge="1">
                  <a:txBody>
                    <a:bodyPr/>
                    <a:lstStyle/>
                    <a:p>
                      <a:pPr algn="ctr"/>
                      <a:endParaRPr lang="en-US" dirty="0">
                        <a:solidFill>
                          <a:srgbClr val="000000"/>
                        </a:solidFill>
                      </a:endParaRPr>
                    </a:p>
                  </a:txBody>
                  <a:tcPr anchor="ctr"/>
                </a:tc>
                <a:tc>
                  <a:txBody>
                    <a:bodyPr/>
                    <a:lstStyle/>
                    <a:p>
                      <a:pPr algn="ctr"/>
                      <a:r>
                        <a:rPr lang="en-US" b="1" dirty="0">
                          <a:solidFill>
                            <a:srgbClr val="000000"/>
                          </a:solidFill>
                        </a:rPr>
                        <a:t>754 units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6000"/>
                      </a:schemeClr>
                    </a:solidFill>
                  </a:tcPr>
                </a:tc>
                <a:extLst>
                  <a:ext uri="{0D108BD9-81ED-4DB2-BD59-A6C34878D82A}">
                    <a16:rowId xmlns:a16="http://schemas.microsoft.com/office/drawing/2014/main" val="3572093692"/>
                  </a:ext>
                </a:extLst>
              </a:tr>
            </a:tbl>
          </a:graphicData>
        </a:graphic>
      </p:graphicFrame>
      <p:sp>
        <p:nvSpPr>
          <p:cNvPr id="6" name="TextBox 5">
            <a:extLst>
              <a:ext uri="{FF2B5EF4-FFF2-40B4-BE49-F238E27FC236}">
                <a16:creationId xmlns:a16="http://schemas.microsoft.com/office/drawing/2014/main" id="{6AFEAF95-4340-50E8-1668-1E06089D6FC1}"/>
              </a:ext>
            </a:extLst>
          </p:cNvPr>
          <p:cNvSpPr txBox="1"/>
          <p:nvPr/>
        </p:nvSpPr>
        <p:spPr>
          <a:xfrm>
            <a:off x="758952" y="5664825"/>
            <a:ext cx="10415587" cy="615553"/>
          </a:xfrm>
          <a:prstGeom prst="rect">
            <a:avLst/>
          </a:prstGeom>
          <a:noFill/>
        </p:spPr>
        <p:txBody>
          <a:bodyPr wrap="square" rtlCol="0">
            <a:spAutoFit/>
          </a:bodyPr>
          <a:lstStyle/>
          <a:p>
            <a:r>
              <a:rPr lang="en-US" sz="1600" dirty="0"/>
              <a:t>*Income range is based on the 2022 HUD Area Median Income (AMI) for San Benito County of $105,100 for a family of 4.</a:t>
            </a:r>
          </a:p>
          <a:p>
            <a:endParaRPr lang="en-US" dirty="0"/>
          </a:p>
        </p:txBody>
      </p:sp>
    </p:spTree>
    <p:extLst>
      <p:ext uri="{BB962C8B-B14F-4D97-AF65-F5344CB8AC3E}">
        <p14:creationId xmlns:p14="http://schemas.microsoft.com/office/powerpoint/2010/main" val="48631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7B6B6B-BB18-4254-955E-522A0757D172}"/>
              </a:ext>
            </a:extLst>
          </p:cNvPr>
          <p:cNvPicPr>
            <a:picLocks noChangeAspect="1"/>
          </p:cNvPicPr>
          <p:nvPr/>
        </p:nvPicPr>
        <p:blipFill rotWithShape="1">
          <a:blip r:embed="rId3">
            <a:extLst>
              <a:ext uri="{28A0092B-C50C-407E-A947-70E740481C1C}">
                <a14:useLocalDpi xmlns:a14="http://schemas.microsoft.com/office/drawing/2010/main" val="0"/>
              </a:ext>
            </a:extLst>
          </a:blip>
          <a:srcRect t="5184" b="5184"/>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3CD09FB5-0CB6-46CD-AD37-C0DA87EFEB6E}"/>
              </a:ext>
            </a:extLst>
          </p:cNvPr>
          <p:cNvSpPr>
            <a:spLocks noGrp="1"/>
          </p:cNvSpPr>
          <p:nvPr>
            <p:ph type="sldNum" sz="quarter" idx="4294967295"/>
          </p:nvPr>
        </p:nvSpPr>
        <p:spPr>
          <a:xfrm>
            <a:off x="0" y="6356350"/>
            <a:ext cx="550863" cy="365125"/>
          </a:xfrm>
        </p:spPr>
        <p:txBody>
          <a:bodyPr/>
          <a:lstStyle/>
          <a:p>
            <a:fld id="{4909CBAB-84B8-41D7-848B-597D9CC7B00A}" type="slidenum">
              <a:rPr lang="en-US" smtClean="0"/>
              <a:pPr/>
              <a:t>21</a:t>
            </a:fld>
            <a:endParaRPr lang="en-US" dirty="0"/>
          </a:p>
        </p:txBody>
      </p:sp>
      <p:sp>
        <p:nvSpPr>
          <p:cNvPr id="9" name="Rectangle 8">
            <a:extLst>
              <a:ext uri="{FF2B5EF4-FFF2-40B4-BE49-F238E27FC236}">
                <a16:creationId xmlns:a16="http://schemas.microsoft.com/office/drawing/2014/main" id="{198E167E-4DB1-4FF2-8385-4C0A007C5C07}"/>
              </a:ext>
            </a:extLst>
          </p:cNvPr>
          <p:cNvSpPr/>
          <p:nvPr/>
        </p:nvSpPr>
        <p:spPr>
          <a:xfrm>
            <a:off x="-345649" y="0"/>
            <a:ext cx="12537649" cy="712853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C468A59-7937-4CBD-AF9E-C018974E292B}"/>
              </a:ext>
            </a:extLst>
          </p:cNvPr>
          <p:cNvSpPr/>
          <p:nvPr/>
        </p:nvSpPr>
        <p:spPr>
          <a:xfrm>
            <a:off x="1407695" y="2002631"/>
            <a:ext cx="9300410" cy="2689685"/>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B1E5350-96ED-4A76-8F34-BF5FB127EA94}"/>
              </a:ext>
            </a:extLst>
          </p:cNvPr>
          <p:cNvSpPr>
            <a:spLocks noGrp="1"/>
          </p:cNvSpPr>
          <p:nvPr>
            <p:ph type="title" idx="4294967295"/>
          </p:nvPr>
        </p:nvSpPr>
        <p:spPr>
          <a:xfrm>
            <a:off x="1407695" y="2002631"/>
            <a:ext cx="9300410" cy="2689685"/>
          </a:xfrm>
          <a:noFill/>
        </p:spPr>
        <p:txBody>
          <a:bodyPr/>
          <a:lstStyle/>
          <a:p>
            <a:pPr algn="ctr"/>
            <a:r>
              <a:rPr lang="en-US" sz="4400" dirty="0"/>
              <a:t>Summary of Candidate Sites Strategies</a:t>
            </a:r>
          </a:p>
        </p:txBody>
      </p:sp>
    </p:spTree>
    <p:extLst>
      <p:ext uri="{BB962C8B-B14F-4D97-AF65-F5344CB8AC3E}">
        <p14:creationId xmlns:p14="http://schemas.microsoft.com/office/powerpoint/2010/main" val="987027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5319B-0A8D-4062-8833-7BE8B462FF10}"/>
              </a:ext>
            </a:extLst>
          </p:cNvPr>
          <p:cNvSpPr>
            <a:spLocks noGrp="1"/>
          </p:cNvSpPr>
          <p:nvPr>
            <p:ph idx="1"/>
          </p:nvPr>
        </p:nvSpPr>
        <p:spPr>
          <a:xfrm>
            <a:off x="560832" y="1774098"/>
            <a:ext cx="6442869" cy="4384739"/>
          </a:xfrm>
        </p:spPr>
        <p:txBody>
          <a:bodyPr>
            <a:normAutofit lnSpcReduction="10000"/>
          </a:bodyPr>
          <a:lstStyle/>
          <a:p>
            <a:r>
              <a:rPr lang="en-US" sz="2800" dirty="0"/>
              <a:t>Sites and strategies consider</a:t>
            </a:r>
            <a:r>
              <a:rPr lang="en-US" dirty="0"/>
              <a:t>:</a:t>
            </a:r>
          </a:p>
          <a:p>
            <a:pPr lvl="1"/>
            <a:r>
              <a:rPr lang="en-US" dirty="0">
                <a:solidFill>
                  <a:schemeClr val="tx1"/>
                </a:solidFill>
              </a:rPr>
              <a:t>Access to community resources and services</a:t>
            </a:r>
          </a:p>
          <a:p>
            <a:pPr lvl="1"/>
            <a:r>
              <a:rPr lang="en-US" dirty="0">
                <a:solidFill>
                  <a:schemeClr val="tx1"/>
                </a:solidFill>
              </a:rPr>
              <a:t>Infrastructure (water, sewer, and dry utilities)</a:t>
            </a:r>
          </a:p>
          <a:p>
            <a:pPr lvl="1"/>
            <a:r>
              <a:rPr lang="en-US" dirty="0">
                <a:solidFill>
                  <a:schemeClr val="tx1"/>
                </a:solidFill>
              </a:rPr>
              <a:t>Access to transportation</a:t>
            </a:r>
          </a:p>
          <a:p>
            <a:pPr lvl="1"/>
            <a:r>
              <a:rPr lang="en-US" dirty="0">
                <a:solidFill>
                  <a:schemeClr val="tx1"/>
                </a:solidFill>
              </a:rPr>
              <a:t>Environmental barriers</a:t>
            </a:r>
          </a:p>
          <a:p>
            <a:pPr marL="228600" marR="0" lvl="0" indent="-228600" algn="l" defTabSz="914400" rtl="0" eaLnBrk="1" fontAlgn="auto" latinLnBrk="0" hangingPunct="1">
              <a:lnSpc>
                <a:spcPct val="90000"/>
              </a:lnSpc>
              <a:spcBef>
                <a:spcPts val="1000"/>
              </a:spcBef>
              <a:spcAft>
                <a:spcPts val="0"/>
              </a:spcAft>
              <a:buClr>
                <a:srgbClr val="00622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6225"/>
                </a:solidFill>
                <a:effectLst/>
                <a:uLnTx/>
                <a:uFillTx/>
                <a:latin typeface="Arial Narrow" panose="020B0606020202030204" pitchFamily="34" charset="0"/>
                <a:ea typeface="+mn-ea"/>
                <a:cs typeface="Arial" panose="020B0604020202020204" pitchFamily="34" charset="0"/>
              </a:rPr>
              <a:t>Utilize vacant and underutilized sites to accommodate as much RHNA as possible</a:t>
            </a:r>
          </a:p>
          <a:p>
            <a:pPr marL="228600" marR="0" lvl="0" indent="-228600" algn="l" defTabSz="914400" rtl="0" eaLnBrk="1" fontAlgn="auto" latinLnBrk="0" hangingPunct="1">
              <a:lnSpc>
                <a:spcPct val="90000"/>
              </a:lnSpc>
              <a:spcBef>
                <a:spcPts val="1000"/>
              </a:spcBef>
              <a:spcAft>
                <a:spcPts val="0"/>
              </a:spcAft>
              <a:buClr>
                <a:srgbClr val="00622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6225"/>
                </a:solidFill>
                <a:effectLst/>
                <a:uLnTx/>
                <a:uFillTx/>
                <a:latin typeface="Arial Narrow" panose="020B0606020202030204" pitchFamily="34" charset="0"/>
                <a:ea typeface="+mn-ea"/>
                <a:cs typeface="Arial" panose="020B0604020202020204" pitchFamily="34" charset="0"/>
              </a:rPr>
              <a:t>If sites are not available to accommodate expected RHNA growth in the planning period, the County must provide a rezoning program to address unaccommodated need</a:t>
            </a:r>
            <a:endParaRPr lang="en-US" dirty="0"/>
          </a:p>
        </p:txBody>
      </p:sp>
      <p:sp>
        <p:nvSpPr>
          <p:cNvPr id="3" name="Slide Number Placeholder 2">
            <a:extLst>
              <a:ext uri="{FF2B5EF4-FFF2-40B4-BE49-F238E27FC236}">
                <a16:creationId xmlns:a16="http://schemas.microsoft.com/office/drawing/2014/main" id="{E0915C6F-FAFB-44A9-BEE4-1D842EC65CA7}"/>
              </a:ext>
            </a:extLst>
          </p:cNvPr>
          <p:cNvSpPr>
            <a:spLocks noGrp="1"/>
          </p:cNvSpPr>
          <p:nvPr>
            <p:ph type="sldNum" sz="quarter" idx="12"/>
          </p:nvPr>
        </p:nvSpPr>
        <p:spPr/>
        <p:txBody>
          <a:bodyPr/>
          <a:lstStyle/>
          <a:p>
            <a:fld id="{4909CBAB-84B8-41D7-848B-597D9CC7B00A}" type="slidenum">
              <a:rPr lang="en-US" smtClean="0"/>
              <a:pPr/>
              <a:t>22</a:t>
            </a:fld>
            <a:endParaRPr lang="en-US" dirty="0"/>
          </a:p>
        </p:txBody>
      </p:sp>
      <p:sp>
        <p:nvSpPr>
          <p:cNvPr id="4" name="Title 3">
            <a:extLst>
              <a:ext uri="{FF2B5EF4-FFF2-40B4-BE49-F238E27FC236}">
                <a16:creationId xmlns:a16="http://schemas.microsoft.com/office/drawing/2014/main" id="{A7BD93F8-5141-4DE2-9918-6FF3F2972DB5}"/>
              </a:ext>
            </a:extLst>
          </p:cNvPr>
          <p:cNvSpPr>
            <a:spLocks noGrp="1"/>
          </p:cNvSpPr>
          <p:nvPr>
            <p:ph type="title"/>
          </p:nvPr>
        </p:nvSpPr>
        <p:spPr/>
        <p:txBody>
          <a:bodyPr/>
          <a:lstStyle/>
          <a:p>
            <a:r>
              <a:rPr lang="en-US" dirty="0"/>
              <a:t>Candidate Sites Strategies</a:t>
            </a:r>
          </a:p>
        </p:txBody>
      </p:sp>
      <p:pic>
        <p:nvPicPr>
          <p:cNvPr id="9" name="Picture 8" descr="A row of houses&#10;&#10;Description automatically generated with medium confidence">
            <a:extLst>
              <a:ext uri="{FF2B5EF4-FFF2-40B4-BE49-F238E27FC236}">
                <a16:creationId xmlns:a16="http://schemas.microsoft.com/office/drawing/2014/main" id="{10702EDB-C85C-404A-8652-318908BB2A41}"/>
              </a:ext>
            </a:extLst>
          </p:cNvPr>
          <p:cNvPicPr>
            <a:picLocks noChangeAspect="1"/>
          </p:cNvPicPr>
          <p:nvPr/>
        </p:nvPicPr>
        <p:blipFill rotWithShape="1">
          <a:blip r:embed="rId3">
            <a:extLst>
              <a:ext uri="{28A0092B-C50C-407E-A947-70E740481C1C}">
                <a14:useLocalDpi xmlns:a14="http://schemas.microsoft.com/office/drawing/2010/main" val="0"/>
              </a:ext>
            </a:extLst>
          </a:blip>
          <a:srcRect l="41670" r="20967"/>
          <a:stretch/>
        </p:blipFill>
        <p:spPr>
          <a:xfrm>
            <a:off x="7149957" y="737662"/>
            <a:ext cx="6177503" cy="615883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1886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F5319B-0A8D-4062-8833-7BE8B462FF10}"/>
              </a:ext>
            </a:extLst>
          </p:cNvPr>
          <p:cNvSpPr>
            <a:spLocks noGrp="1"/>
          </p:cNvSpPr>
          <p:nvPr>
            <p:ph idx="1"/>
          </p:nvPr>
        </p:nvSpPr>
        <p:spPr>
          <a:xfrm>
            <a:off x="560832" y="1774098"/>
            <a:ext cx="6442869" cy="4384739"/>
          </a:xfrm>
        </p:spPr>
        <p:txBody>
          <a:bodyPr>
            <a:normAutofit lnSpcReduction="10000"/>
          </a:bodyPr>
          <a:lstStyle/>
          <a:p>
            <a:r>
              <a:rPr lang="en-US" sz="3200" dirty="0"/>
              <a:t>Candidate sites inventory considers:</a:t>
            </a:r>
          </a:p>
          <a:p>
            <a:pPr lvl="1"/>
            <a:r>
              <a:rPr lang="en-US" sz="2800" dirty="0">
                <a:solidFill>
                  <a:schemeClr val="tx1"/>
                </a:solidFill>
              </a:rPr>
              <a:t>Zoning capacity and density assumptions.</a:t>
            </a:r>
          </a:p>
          <a:p>
            <a:pPr lvl="1"/>
            <a:r>
              <a:rPr lang="en-US" sz="2800" dirty="0">
                <a:solidFill>
                  <a:schemeClr val="tx1"/>
                </a:solidFill>
              </a:rPr>
              <a:t>Projected Accessory Dwelling Unit (ADU) production as pre-approved for SBCOG by HCD</a:t>
            </a:r>
          </a:p>
          <a:p>
            <a:pPr lvl="1"/>
            <a:r>
              <a:rPr lang="en-US" sz="2800" dirty="0">
                <a:solidFill>
                  <a:schemeClr val="tx1"/>
                </a:solidFill>
              </a:rPr>
              <a:t>Projects currently in the “pipeline”</a:t>
            </a:r>
          </a:p>
          <a:p>
            <a:pPr lvl="2"/>
            <a:r>
              <a:rPr lang="en-US" sz="2400" dirty="0">
                <a:solidFill>
                  <a:schemeClr val="tx1"/>
                </a:solidFill>
              </a:rPr>
              <a:t>Projects with Planning approval</a:t>
            </a:r>
          </a:p>
          <a:p>
            <a:pPr lvl="1"/>
            <a:r>
              <a:rPr lang="en-US" sz="2800" dirty="0">
                <a:solidFill>
                  <a:schemeClr val="tx1"/>
                </a:solidFill>
              </a:rPr>
              <a:t>Default densities and capacity assumptions by affordability levels</a:t>
            </a:r>
          </a:p>
          <a:p>
            <a:pPr lvl="1"/>
            <a:r>
              <a:rPr lang="en-US" sz="2800" dirty="0">
                <a:solidFill>
                  <a:schemeClr val="tx1"/>
                </a:solidFill>
              </a:rPr>
              <a:t>“No Net Loss” law and back up sites</a:t>
            </a:r>
          </a:p>
          <a:p>
            <a:pPr lvl="1"/>
            <a:r>
              <a:rPr lang="en-US" sz="2800" dirty="0">
                <a:solidFill>
                  <a:schemeClr val="tx1"/>
                </a:solidFill>
              </a:rPr>
              <a:t>General Plan consistency</a:t>
            </a:r>
          </a:p>
        </p:txBody>
      </p:sp>
      <p:sp>
        <p:nvSpPr>
          <p:cNvPr id="3" name="Slide Number Placeholder 2">
            <a:extLst>
              <a:ext uri="{FF2B5EF4-FFF2-40B4-BE49-F238E27FC236}">
                <a16:creationId xmlns:a16="http://schemas.microsoft.com/office/drawing/2014/main" id="{E0915C6F-FAFB-44A9-BEE4-1D842EC65CA7}"/>
              </a:ext>
            </a:extLst>
          </p:cNvPr>
          <p:cNvSpPr>
            <a:spLocks noGrp="1"/>
          </p:cNvSpPr>
          <p:nvPr>
            <p:ph type="sldNum" sz="quarter" idx="12"/>
          </p:nvPr>
        </p:nvSpPr>
        <p:spPr/>
        <p:txBody>
          <a:bodyPr/>
          <a:lstStyle/>
          <a:p>
            <a:fld id="{4909CBAB-84B8-41D7-848B-597D9CC7B00A}" type="slidenum">
              <a:rPr lang="en-US" smtClean="0"/>
              <a:pPr/>
              <a:t>23</a:t>
            </a:fld>
            <a:endParaRPr lang="en-US" dirty="0"/>
          </a:p>
        </p:txBody>
      </p:sp>
      <p:sp>
        <p:nvSpPr>
          <p:cNvPr id="4" name="Title 3">
            <a:extLst>
              <a:ext uri="{FF2B5EF4-FFF2-40B4-BE49-F238E27FC236}">
                <a16:creationId xmlns:a16="http://schemas.microsoft.com/office/drawing/2014/main" id="{A7BD93F8-5141-4DE2-9918-6FF3F2972DB5}"/>
              </a:ext>
            </a:extLst>
          </p:cNvPr>
          <p:cNvSpPr>
            <a:spLocks noGrp="1"/>
          </p:cNvSpPr>
          <p:nvPr>
            <p:ph type="title"/>
          </p:nvPr>
        </p:nvSpPr>
        <p:spPr/>
        <p:txBody>
          <a:bodyPr/>
          <a:lstStyle/>
          <a:p>
            <a:r>
              <a:rPr lang="en-US" dirty="0"/>
              <a:t>Candidate Sites Strategies</a:t>
            </a:r>
          </a:p>
        </p:txBody>
      </p:sp>
      <p:pic>
        <p:nvPicPr>
          <p:cNvPr id="9" name="Picture 8" descr="A row of houses&#10;&#10;Description automatically generated with medium confidence">
            <a:extLst>
              <a:ext uri="{FF2B5EF4-FFF2-40B4-BE49-F238E27FC236}">
                <a16:creationId xmlns:a16="http://schemas.microsoft.com/office/drawing/2014/main" id="{10702EDB-C85C-404A-8652-318908BB2A41}"/>
              </a:ext>
            </a:extLst>
          </p:cNvPr>
          <p:cNvPicPr>
            <a:picLocks noChangeAspect="1"/>
          </p:cNvPicPr>
          <p:nvPr/>
        </p:nvPicPr>
        <p:blipFill rotWithShape="1">
          <a:blip r:embed="rId3">
            <a:extLst>
              <a:ext uri="{28A0092B-C50C-407E-A947-70E740481C1C}">
                <a14:useLocalDpi xmlns:a14="http://schemas.microsoft.com/office/drawing/2010/main" val="0"/>
              </a:ext>
            </a:extLst>
          </a:blip>
          <a:srcRect l="41670" r="27835"/>
          <a:stretch/>
        </p:blipFill>
        <p:spPr>
          <a:xfrm>
            <a:off x="7149957" y="737662"/>
            <a:ext cx="5042043" cy="615883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93604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7B6B6B-BB18-4254-955E-522A0757D172}"/>
              </a:ext>
            </a:extLst>
          </p:cNvPr>
          <p:cNvPicPr>
            <a:picLocks noChangeAspect="1"/>
          </p:cNvPicPr>
          <p:nvPr/>
        </p:nvPicPr>
        <p:blipFill rotWithShape="1">
          <a:blip r:embed="rId3">
            <a:extLst>
              <a:ext uri="{28A0092B-C50C-407E-A947-70E740481C1C}">
                <a14:useLocalDpi xmlns:a14="http://schemas.microsoft.com/office/drawing/2010/main" val="0"/>
              </a:ext>
            </a:extLst>
          </a:blip>
          <a:srcRect t="5184" b="5184"/>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3CD09FB5-0CB6-46CD-AD37-C0DA87EFEB6E}"/>
              </a:ext>
            </a:extLst>
          </p:cNvPr>
          <p:cNvSpPr>
            <a:spLocks noGrp="1"/>
          </p:cNvSpPr>
          <p:nvPr>
            <p:ph type="sldNum" sz="quarter" idx="4294967295"/>
          </p:nvPr>
        </p:nvSpPr>
        <p:spPr>
          <a:xfrm>
            <a:off x="0" y="6356350"/>
            <a:ext cx="550863" cy="365125"/>
          </a:xfrm>
        </p:spPr>
        <p:txBody>
          <a:bodyPr/>
          <a:lstStyle/>
          <a:p>
            <a:fld id="{4909CBAB-84B8-41D7-848B-597D9CC7B00A}" type="slidenum">
              <a:rPr lang="en-US" smtClean="0"/>
              <a:pPr/>
              <a:t>24</a:t>
            </a:fld>
            <a:endParaRPr lang="en-US" dirty="0"/>
          </a:p>
        </p:txBody>
      </p:sp>
      <p:sp>
        <p:nvSpPr>
          <p:cNvPr id="9" name="Rectangle 8">
            <a:extLst>
              <a:ext uri="{FF2B5EF4-FFF2-40B4-BE49-F238E27FC236}">
                <a16:creationId xmlns:a16="http://schemas.microsoft.com/office/drawing/2014/main" id="{198E167E-4DB1-4FF2-8385-4C0A007C5C07}"/>
              </a:ext>
            </a:extLst>
          </p:cNvPr>
          <p:cNvSpPr/>
          <p:nvPr/>
        </p:nvSpPr>
        <p:spPr>
          <a:xfrm>
            <a:off x="-345649" y="0"/>
            <a:ext cx="12537649" cy="712853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C468A59-7937-4CBD-AF9E-C018974E292B}"/>
              </a:ext>
            </a:extLst>
          </p:cNvPr>
          <p:cNvSpPr/>
          <p:nvPr/>
        </p:nvSpPr>
        <p:spPr>
          <a:xfrm>
            <a:off x="1407695" y="2002631"/>
            <a:ext cx="9300410" cy="2689685"/>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B1E5350-96ED-4A76-8F34-BF5FB127EA94}"/>
              </a:ext>
            </a:extLst>
          </p:cNvPr>
          <p:cNvSpPr>
            <a:spLocks noGrp="1"/>
          </p:cNvSpPr>
          <p:nvPr>
            <p:ph type="title" idx="4294967295"/>
          </p:nvPr>
        </p:nvSpPr>
        <p:spPr>
          <a:xfrm>
            <a:off x="1407695" y="2002631"/>
            <a:ext cx="9300410" cy="2689685"/>
          </a:xfrm>
          <a:noFill/>
        </p:spPr>
        <p:txBody>
          <a:bodyPr/>
          <a:lstStyle/>
          <a:p>
            <a:pPr algn="ctr"/>
            <a:r>
              <a:rPr lang="en-US" sz="4400" dirty="0"/>
              <a:t>Community Engagement Strategy</a:t>
            </a:r>
          </a:p>
        </p:txBody>
      </p:sp>
    </p:spTree>
    <p:extLst>
      <p:ext uri="{BB962C8B-B14F-4D97-AF65-F5344CB8AC3E}">
        <p14:creationId xmlns:p14="http://schemas.microsoft.com/office/powerpoint/2010/main" val="2958844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F47680-C04E-E44F-CBFC-336F28A08026}"/>
              </a:ext>
            </a:extLst>
          </p:cNvPr>
          <p:cNvSpPr>
            <a:spLocks noGrp="1"/>
          </p:cNvSpPr>
          <p:nvPr>
            <p:ph idx="1"/>
          </p:nvPr>
        </p:nvSpPr>
        <p:spPr/>
        <p:txBody>
          <a:bodyPr>
            <a:normAutofit lnSpcReduction="10000"/>
          </a:bodyPr>
          <a:lstStyle/>
          <a:p>
            <a:r>
              <a:rPr lang="en-US" sz="3200" b="1" dirty="0"/>
              <a:t>Community engagement tailored to San Benito County</a:t>
            </a:r>
          </a:p>
          <a:p>
            <a:r>
              <a:rPr lang="en-US" sz="3200" b="1" dirty="0"/>
              <a:t>Broad inclusion including those most affected via community stakeholders</a:t>
            </a:r>
          </a:p>
          <a:p>
            <a:r>
              <a:rPr lang="en-US" sz="3200" b="1" dirty="0"/>
              <a:t>Establish the context for </a:t>
            </a:r>
            <a:r>
              <a:rPr lang="en-US" sz="3200" b="1" u="sng" dirty="0"/>
              <a:t>informed</a:t>
            </a:r>
            <a:r>
              <a:rPr lang="en-US" sz="3200" b="1" dirty="0"/>
              <a:t> decision-making</a:t>
            </a:r>
          </a:p>
          <a:p>
            <a:r>
              <a:rPr lang="en-US" sz="3200" b="1" dirty="0"/>
              <a:t>Encourage continual, meaningful, and accessible engagement</a:t>
            </a:r>
          </a:p>
          <a:p>
            <a:pPr lvl="1"/>
            <a:r>
              <a:rPr lang="en-US" sz="2800" dirty="0"/>
              <a:t>Virtual workshops</a:t>
            </a:r>
          </a:p>
          <a:p>
            <a:pPr lvl="1"/>
            <a:r>
              <a:rPr lang="en-US" sz="2800" dirty="0"/>
              <a:t>Live polling tools</a:t>
            </a:r>
          </a:p>
          <a:p>
            <a:pPr lvl="1"/>
            <a:r>
              <a:rPr lang="en-US" sz="2800" dirty="0"/>
              <a:t>Online platforms and surveys</a:t>
            </a:r>
          </a:p>
          <a:p>
            <a:pPr lvl="1"/>
            <a:r>
              <a:rPr lang="en-US" sz="2800" dirty="0">
                <a:solidFill>
                  <a:schemeClr val="tx1"/>
                </a:solidFill>
              </a:rPr>
              <a:t>Multi-lingual efforts / Complete translation services</a:t>
            </a:r>
          </a:p>
          <a:p>
            <a:pPr marL="0" indent="0">
              <a:buNone/>
            </a:pPr>
            <a:endParaRPr lang="en-US" dirty="0"/>
          </a:p>
        </p:txBody>
      </p:sp>
      <p:sp>
        <p:nvSpPr>
          <p:cNvPr id="3" name="Slide Number Placeholder 2">
            <a:extLst>
              <a:ext uri="{FF2B5EF4-FFF2-40B4-BE49-F238E27FC236}">
                <a16:creationId xmlns:a16="http://schemas.microsoft.com/office/drawing/2014/main" id="{B2FF89A2-9C02-039B-CF74-65288C44BA1D}"/>
              </a:ext>
            </a:extLst>
          </p:cNvPr>
          <p:cNvSpPr>
            <a:spLocks noGrp="1"/>
          </p:cNvSpPr>
          <p:nvPr>
            <p:ph type="sldNum" sz="quarter" idx="12"/>
          </p:nvPr>
        </p:nvSpPr>
        <p:spPr/>
        <p:txBody>
          <a:bodyPr/>
          <a:lstStyle/>
          <a:p>
            <a:fld id="{4909CBAB-84B8-41D7-848B-597D9CC7B00A}" type="slidenum">
              <a:rPr lang="en-US" smtClean="0"/>
              <a:pPr/>
              <a:t>25</a:t>
            </a:fld>
            <a:endParaRPr lang="en-US" dirty="0"/>
          </a:p>
        </p:txBody>
      </p:sp>
      <p:sp>
        <p:nvSpPr>
          <p:cNvPr id="4" name="Title 3">
            <a:extLst>
              <a:ext uri="{FF2B5EF4-FFF2-40B4-BE49-F238E27FC236}">
                <a16:creationId xmlns:a16="http://schemas.microsoft.com/office/drawing/2014/main" id="{A301D248-9EFA-F050-735E-A546A98CC2FA}"/>
              </a:ext>
            </a:extLst>
          </p:cNvPr>
          <p:cNvSpPr>
            <a:spLocks noGrp="1"/>
          </p:cNvSpPr>
          <p:nvPr>
            <p:ph type="title"/>
          </p:nvPr>
        </p:nvSpPr>
        <p:spPr/>
        <p:txBody>
          <a:bodyPr/>
          <a:lstStyle/>
          <a:p>
            <a:r>
              <a:rPr lang="en-US" dirty="0"/>
              <a:t>Community Engagement Strategy</a:t>
            </a:r>
          </a:p>
        </p:txBody>
      </p:sp>
    </p:spTree>
    <p:extLst>
      <p:ext uri="{BB962C8B-B14F-4D97-AF65-F5344CB8AC3E}">
        <p14:creationId xmlns:p14="http://schemas.microsoft.com/office/powerpoint/2010/main" val="2886077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842B3-7D68-4EBD-A53F-793F561DBD6F}"/>
              </a:ext>
            </a:extLst>
          </p:cNvPr>
          <p:cNvSpPr>
            <a:spLocks noGrp="1"/>
          </p:cNvSpPr>
          <p:nvPr>
            <p:ph idx="1"/>
          </p:nvPr>
        </p:nvSpPr>
        <p:spPr>
          <a:xfrm>
            <a:off x="557784" y="1663738"/>
            <a:ext cx="11420856" cy="5194262"/>
          </a:xfrm>
        </p:spPr>
        <p:txBody>
          <a:bodyPr>
            <a:normAutofit fontScale="85000" lnSpcReduction="20000"/>
          </a:bodyPr>
          <a:lstStyle/>
          <a:p>
            <a:r>
              <a:rPr lang="en-US" sz="3600" b="1" dirty="0"/>
              <a:t>Community Workshop #1 </a:t>
            </a:r>
            <a:r>
              <a:rPr lang="en-US" sz="3600" dirty="0"/>
              <a:t>- Introduction and Policy Considerations – August 2023</a:t>
            </a:r>
          </a:p>
          <a:p>
            <a:r>
              <a:rPr lang="en-US" sz="3600" b="1" dirty="0"/>
              <a:t>Stakeholder Workshop </a:t>
            </a:r>
            <a:r>
              <a:rPr lang="en-US" sz="3600" dirty="0"/>
              <a:t>- Fair Housing –  August-October 2023 </a:t>
            </a:r>
          </a:p>
          <a:p>
            <a:r>
              <a:rPr lang="en-US" sz="3600" b="1" dirty="0"/>
              <a:t>Community Workshop #2 </a:t>
            </a:r>
            <a:r>
              <a:rPr lang="en-US" sz="3600" dirty="0"/>
              <a:t>- Land Use Strategies and Housing Policies – Dec 2023 or Jan 2024</a:t>
            </a:r>
          </a:p>
          <a:p>
            <a:r>
              <a:rPr lang="en-US" sz="3600" b="1" dirty="0"/>
              <a:t>Joint Planning Commission and Board of Supervisors Study Session </a:t>
            </a:r>
            <a:r>
              <a:rPr lang="en-US" sz="3600" dirty="0"/>
              <a:t>– Dec 2023 or Jan 2024</a:t>
            </a:r>
          </a:p>
          <a:p>
            <a:r>
              <a:rPr lang="en-US" sz="3600" b="1" dirty="0"/>
              <a:t>Planning Commission Public Hearing </a:t>
            </a:r>
            <a:r>
              <a:rPr lang="en-US" sz="3600" dirty="0"/>
              <a:t>– TBD</a:t>
            </a:r>
          </a:p>
          <a:p>
            <a:r>
              <a:rPr lang="en-US" sz="3600" b="1" dirty="0"/>
              <a:t>Board of Supervisors Public Hearing </a:t>
            </a:r>
            <a:r>
              <a:rPr lang="en-US" sz="3600" dirty="0"/>
              <a:t>– TBD</a:t>
            </a:r>
          </a:p>
          <a:p>
            <a:r>
              <a:rPr lang="en-US" sz="3600" b="1" dirty="0"/>
              <a:t>Ongoing Outreach to the Community</a:t>
            </a:r>
          </a:p>
          <a:p>
            <a:pPr lvl="1"/>
            <a:r>
              <a:rPr lang="en-US" sz="3100" dirty="0">
                <a:solidFill>
                  <a:schemeClr val="tx1"/>
                </a:solidFill>
              </a:rPr>
              <a:t>Flyers</a:t>
            </a:r>
          </a:p>
          <a:p>
            <a:pPr lvl="1"/>
            <a:r>
              <a:rPr lang="en-US" sz="3100" dirty="0">
                <a:solidFill>
                  <a:schemeClr val="tx1"/>
                </a:solidFill>
              </a:rPr>
              <a:t>Email blasts</a:t>
            </a:r>
          </a:p>
          <a:p>
            <a:pPr lvl="1"/>
            <a:r>
              <a:rPr lang="en-US" sz="3100" dirty="0">
                <a:solidFill>
                  <a:schemeClr val="tx1"/>
                </a:solidFill>
              </a:rPr>
              <a:t>Community Survey</a:t>
            </a:r>
          </a:p>
        </p:txBody>
      </p:sp>
      <p:sp>
        <p:nvSpPr>
          <p:cNvPr id="3" name="Slide Number Placeholder 2">
            <a:extLst>
              <a:ext uri="{FF2B5EF4-FFF2-40B4-BE49-F238E27FC236}">
                <a16:creationId xmlns:a16="http://schemas.microsoft.com/office/drawing/2014/main" id="{3B31FD83-24CD-4AC9-9A1F-2159D6981CD6}"/>
              </a:ext>
            </a:extLst>
          </p:cNvPr>
          <p:cNvSpPr>
            <a:spLocks noGrp="1"/>
          </p:cNvSpPr>
          <p:nvPr>
            <p:ph type="sldNum" sz="quarter" idx="12"/>
          </p:nvPr>
        </p:nvSpPr>
        <p:spPr/>
        <p:txBody>
          <a:bodyPr/>
          <a:lstStyle/>
          <a:p>
            <a:fld id="{4909CBAB-84B8-41D7-848B-597D9CC7B00A}" type="slidenum">
              <a:rPr lang="en-US" smtClean="0"/>
              <a:pPr/>
              <a:t>26</a:t>
            </a:fld>
            <a:endParaRPr lang="en-US" dirty="0"/>
          </a:p>
        </p:txBody>
      </p:sp>
      <p:sp>
        <p:nvSpPr>
          <p:cNvPr id="4" name="Title 3">
            <a:extLst>
              <a:ext uri="{FF2B5EF4-FFF2-40B4-BE49-F238E27FC236}">
                <a16:creationId xmlns:a16="http://schemas.microsoft.com/office/drawing/2014/main" id="{871DF0EE-27EA-47A7-8919-42816A6EE891}"/>
              </a:ext>
            </a:extLst>
          </p:cNvPr>
          <p:cNvSpPr>
            <a:spLocks noGrp="1"/>
          </p:cNvSpPr>
          <p:nvPr>
            <p:ph type="title"/>
          </p:nvPr>
        </p:nvSpPr>
        <p:spPr/>
        <p:txBody>
          <a:bodyPr/>
          <a:lstStyle/>
          <a:p>
            <a:r>
              <a:rPr lang="en-US" dirty="0"/>
              <a:t>Community Engagement</a:t>
            </a:r>
          </a:p>
        </p:txBody>
      </p:sp>
    </p:spTree>
    <p:extLst>
      <p:ext uri="{BB962C8B-B14F-4D97-AF65-F5344CB8AC3E}">
        <p14:creationId xmlns:p14="http://schemas.microsoft.com/office/powerpoint/2010/main" val="2581455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905E1F-AA8E-FF4F-A174-12BA48678DFF}"/>
              </a:ext>
            </a:extLst>
          </p:cNvPr>
          <p:cNvSpPr>
            <a:spLocks noGrp="1"/>
          </p:cNvSpPr>
          <p:nvPr>
            <p:ph idx="1"/>
          </p:nvPr>
        </p:nvSpPr>
        <p:spPr/>
        <p:txBody>
          <a:bodyPr>
            <a:normAutofit lnSpcReduction="10000"/>
          </a:bodyPr>
          <a:lstStyle/>
          <a:p>
            <a:r>
              <a:rPr lang="en-US" sz="3200" dirty="0"/>
              <a:t>Community workshop via Zoom to discuss the Housing Element update process</a:t>
            </a:r>
          </a:p>
          <a:p>
            <a:r>
              <a:rPr lang="en-US" sz="3200" dirty="0"/>
              <a:t> Kimley-Horn will prepare all noticing materials (e.g., flyer, web notice, etc.), in both English and Spanish and provide translation services in a Zoom “breakout room” as part of the workshop</a:t>
            </a:r>
          </a:p>
          <a:p>
            <a:r>
              <a:rPr lang="en-US" sz="3200" dirty="0"/>
              <a:t>Kimley-Horn will prepare and deliver a PowerPoint presentation, informational handouts, visual aids, and other materials. </a:t>
            </a:r>
          </a:p>
          <a:p>
            <a:r>
              <a:rPr lang="en-US" sz="3200" dirty="0"/>
              <a:t>Participants will identify challenges, issues, and opportunities for the Housing Element</a:t>
            </a:r>
          </a:p>
        </p:txBody>
      </p:sp>
      <p:sp>
        <p:nvSpPr>
          <p:cNvPr id="3" name="Slide Number Placeholder 2">
            <a:extLst>
              <a:ext uri="{FF2B5EF4-FFF2-40B4-BE49-F238E27FC236}">
                <a16:creationId xmlns:a16="http://schemas.microsoft.com/office/drawing/2014/main" id="{9CE67428-5B8E-8B74-4DC1-0E40FA47500B}"/>
              </a:ext>
            </a:extLst>
          </p:cNvPr>
          <p:cNvSpPr>
            <a:spLocks noGrp="1"/>
          </p:cNvSpPr>
          <p:nvPr>
            <p:ph type="sldNum" sz="quarter" idx="12"/>
          </p:nvPr>
        </p:nvSpPr>
        <p:spPr/>
        <p:txBody>
          <a:bodyPr/>
          <a:lstStyle/>
          <a:p>
            <a:fld id="{4909CBAB-84B8-41D7-848B-597D9CC7B00A}" type="slidenum">
              <a:rPr lang="en-US" smtClean="0"/>
              <a:pPr/>
              <a:t>27</a:t>
            </a:fld>
            <a:endParaRPr lang="en-US" dirty="0"/>
          </a:p>
        </p:txBody>
      </p:sp>
      <p:sp>
        <p:nvSpPr>
          <p:cNvPr id="4" name="Title 3">
            <a:extLst>
              <a:ext uri="{FF2B5EF4-FFF2-40B4-BE49-F238E27FC236}">
                <a16:creationId xmlns:a16="http://schemas.microsoft.com/office/drawing/2014/main" id="{EBD57A40-8A51-5610-6F76-89C383B7540A}"/>
              </a:ext>
            </a:extLst>
          </p:cNvPr>
          <p:cNvSpPr>
            <a:spLocks noGrp="1"/>
          </p:cNvSpPr>
          <p:nvPr>
            <p:ph type="title"/>
          </p:nvPr>
        </p:nvSpPr>
        <p:spPr/>
        <p:txBody>
          <a:bodyPr/>
          <a:lstStyle/>
          <a:p>
            <a:r>
              <a:rPr lang="en-US" sz="2800" b="1" dirty="0"/>
              <a:t>Community Workshop #1 </a:t>
            </a:r>
            <a:r>
              <a:rPr lang="en-US" sz="2800" dirty="0"/>
              <a:t>- Introduction and Policy Considerations</a:t>
            </a:r>
            <a:endParaRPr lang="en-US" dirty="0"/>
          </a:p>
        </p:txBody>
      </p:sp>
    </p:spTree>
    <p:extLst>
      <p:ext uri="{BB962C8B-B14F-4D97-AF65-F5344CB8AC3E}">
        <p14:creationId xmlns:p14="http://schemas.microsoft.com/office/powerpoint/2010/main" val="580869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4AE1D0-D4B8-1E97-A4F4-F87538ECC22B}"/>
              </a:ext>
            </a:extLst>
          </p:cNvPr>
          <p:cNvSpPr>
            <a:spLocks noGrp="1"/>
          </p:cNvSpPr>
          <p:nvPr>
            <p:ph idx="1"/>
          </p:nvPr>
        </p:nvSpPr>
        <p:spPr/>
        <p:txBody>
          <a:bodyPr>
            <a:normAutofit/>
          </a:bodyPr>
          <a:lstStyle/>
          <a:p>
            <a:r>
              <a:rPr lang="en-US" sz="3200" dirty="0"/>
              <a:t>Kimley-Horn will facilitate a workshop focusing primarily on Fair Housing related issues to address the requirements to Affirmatively Further Fair Housing through the identification of issues, challenges, contributing factors and opportunities related to fair housing in the County</a:t>
            </a:r>
          </a:p>
          <a:p>
            <a:r>
              <a:rPr lang="en-US" sz="3200" dirty="0"/>
              <a:t>The workshop will primarily be focused on hearing from agencies, services providers, and advocacy groups who have a presence in the County</a:t>
            </a:r>
          </a:p>
          <a:p>
            <a:r>
              <a:rPr lang="en-US" sz="3200" dirty="0"/>
              <a:t>It is assumed the County will assist in the identification of appropriate participants</a:t>
            </a:r>
          </a:p>
        </p:txBody>
      </p:sp>
      <p:sp>
        <p:nvSpPr>
          <p:cNvPr id="3" name="Slide Number Placeholder 2">
            <a:extLst>
              <a:ext uri="{FF2B5EF4-FFF2-40B4-BE49-F238E27FC236}">
                <a16:creationId xmlns:a16="http://schemas.microsoft.com/office/drawing/2014/main" id="{EB48484A-8B9E-4B3A-2429-E6759B93B308}"/>
              </a:ext>
            </a:extLst>
          </p:cNvPr>
          <p:cNvSpPr>
            <a:spLocks noGrp="1"/>
          </p:cNvSpPr>
          <p:nvPr>
            <p:ph type="sldNum" sz="quarter" idx="12"/>
          </p:nvPr>
        </p:nvSpPr>
        <p:spPr/>
        <p:txBody>
          <a:bodyPr/>
          <a:lstStyle/>
          <a:p>
            <a:fld id="{4909CBAB-84B8-41D7-848B-597D9CC7B00A}" type="slidenum">
              <a:rPr lang="en-US" smtClean="0"/>
              <a:pPr/>
              <a:t>28</a:t>
            </a:fld>
            <a:endParaRPr lang="en-US" dirty="0"/>
          </a:p>
        </p:txBody>
      </p:sp>
      <p:sp>
        <p:nvSpPr>
          <p:cNvPr id="4" name="Title 3">
            <a:extLst>
              <a:ext uri="{FF2B5EF4-FFF2-40B4-BE49-F238E27FC236}">
                <a16:creationId xmlns:a16="http://schemas.microsoft.com/office/drawing/2014/main" id="{B5CA26E3-EB5B-172E-7C0F-1FC88BE82F91}"/>
              </a:ext>
            </a:extLst>
          </p:cNvPr>
          <p:cNvSpPr>
            <a:spLocks noGrp="1"/>
          </p:cNvSpPr>
          <p:nvPr>
            <p:ph type="title"/>
          </p:nvPr>
        </p:nvSpPr>
        <p:spPr/>
        <p:txBody>
          <a:bodyPr/>
          <a:lstStyle/>
          <a:p>
            <a:r>
              <a:rPr lang="en-US" sz="2800" b="1" dirty="0"/>
              <a:t>Stakeholder Workshop</a:t>
            </a:r>
            <a:endParaRPr lang="en-US" dirty="0"/>
          </a:p>
        </p:txBody>
      </p:sp>
    </p:spTree>
    <p:extLst>
      <p:ext uri="{BB962C8B-B14F-4D97-AF65-F5344CB8AC3E}">
        <p14:creationId xmlns:p14="http://schemas.microsoft.com/office/powerpoint/2010/main" val="3305409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7B273B-169D-D0F6-43B3-17989F5E953A}"/>
              </a:ext>
            </a:extLst>
          </p:cNvPr>
          <p:cNvSpPr>
            <a:spLocks noGrp="1"/>
          </p:cNvSpPr>
          <p:nvPr>
            <p:ph idx="1"/>
          </p:nvPr>
        </p:nvSpPr>
        <p:spPr/>
        <p:txBody>
          <a:bodyPr>
            <a:normAutofit lnSpcReduction="10000"/>
          </a:bodyPr>
          <a:lstStyle/>
          <a:p>
            <a:r>
              <a:rPr lang="en-US" sz="2800" dirty="0"/>
              <a:t>Results of the alternative land use strategies and initial draft housing policy plan will be compiled into a Land Use Strategies and Policy Report.</a:t>
            </a:r>
          </a:p>
          <a:p>
            <a:r>
              <a:rPr lang="en-US" sz="2800" dirty="0"/>
              <a:t>A PowerPoint presentation summarizing this report will be presented at a second community workshop via Zoom. </a:t>
            </a:r>
          </a:p>
          <a:p>
            <a:r>
              <a:rPr lang="en-US" sz="2800" dirty="0"/>
              <a:t>Kimley-Horn will prepare a draft and final PowerPoint for review by the County prior to the meeting. </a:t>
            </a:r>
          </a:p>
          <a:p>
            <a:r>
              <a:rPr lang="en-US" sz="2800" dirty="0"/>
              <a:t>Kimley-Horn will prepare all noticing materials (e.g., flyer, web notice, etc.), in both English and Spanish and provide translation services in a Zoom “breakout room” as part of the workshop</a:t>
            </a:r>
          </a:p>
          <a:p>
            <a:r>
              <a:rPr lang="en-US" sz="2800" dirty="0"/>
              <a:t>It is assumed the County will assist in the dissemination and distribution to residents and stakeholders.</a:t>
            </a:r>
          </a:p>
        </p:txBody>
      </p:sp>
      <p:sp>
        <p:nvSpPr>
          <p:cNvPr id="3" name="Slide Number Placeholder 2">
            <a:extLst>
              <a:ext uri="{FF2B5EF4-FFF2-40B4-BE49-F238E27FC236}">
                <a16:creationId xmlns:a16="http://schemas.microsoft.com/office/drawing/2014/main" id="{D328ABCE-4348-46FC-9C01-C5CF55C8A082}"/>
              </a:ext>
            </a:extLst>
          </p:cNvPr>
          <p:cNvSpPr>
            <a:spLocks noGrp="1"/>
          </p:cNvSpPr>
          <p:nvPr>
            <p:ph type="sldNum" sz="quarter" idx="12"/>
          </p:nvPr>
        </p:nvSpPr>
        <p:spPr/>
        <p:txBody>
          <a:bodyPr/>
          <a:lstStyle/>
          <a:p>
            <a:fld id="{4909CBAB-84B8-41D7-848B-597D9CC7B00A}" type="slidenum">
              <a:rPr lang="en-US" smtClean="0"/>
              <a:pPr/>
              <a:t>29</a:t>
            </a:fld>
            <a:endParaRPr lang="en-US" dirty="0"/>
          </a:p>
        </p:txBody>
      </p:sp>
      <p:sp>
        <p:nvSpPr>
          <p:cNvPr id="4" name="Title 3">
            <a:extLst>
              <a:ext uri="{FF2B5EF4-FFF2-40B4-BE49-F238E27FC236}">
                <a16:creationId xmlns:a16="http://schemas.microsoft.com/office/drawing/2014/main" id="{1BDCF7F8-2521-AEC3-50C7-A08044BF6141}"/>
              </a:ext>
            </a:extLst>
          </p:cNvPr>
          <p:cNvSpPr>
            <a:spLocks noGrp="1"/>
          </p:cNvSpPr>
          <p:nvPr>
            <p:ph type="title"/>
          </p:nvPr>
        </p:nvSpPr>
        <p:spPr/>
        <p:txBody>
          <a:bodyPr/>
          <a:lstStyle/>
          <a:p>
            <a:r>
              <a:rPr lang="en-US" dirty="0"/>
              <a:t>Community Workshop #2 - Land Use Strategies and Housing Policies</a:t>
            </a:r>
          </a:p>
        </p:txBody>
      </p:sp>
    </p:spTree>
    <p:extLst>
      <p:ext uri="{BB962C8B-B14F-4D97-AF65-F5344CB8AC3E}">
        <p14:creationId xmlns:p14="http://schemas.microsoft.com/office/powerpoint/2010/main" val="411102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FF0AF2-B02B-A015-E504-2888B70B34DE}"/>
              </a:ext>
            </a:extLst>
          </p:cNvPr>
          <p:cNvSpPr>
            <a:spLocks noGrp="1"/>
          </p:cNvSpPr>
          <p:nvPr>
            <p:ph idx="1"/>
          </p:nvPr>
        </p:nvSpPr>
        <p:spPr/>
        <p:txBody>
          <a:bodyPr/>
          <a:lstStyle/>
          <a:p>
            <a:r>
              <a:rPr lang="en-US" sz="3200" dirty="0"/>
              <a:t>Strong interdisciplinary team</a:t>
            </a:r>
          </a:p>
          <a:p>
            <a:r>
              <a:rPr lang="en-US" sz="3200" dirty="0"/>
              <a:t>“Turn-key” approach</a:t>
            </a:r>
          </a:p>
          <a:p>
            <a:r>
              <a:rPr lang="en-US" sz="3200" dirty="0"/>
              <a:t>Understanding of the RHNA/HCD processes</a:t>
            </a:r>
          </a:p>
          <a:p>
            <a:r>
              <a:rPr lang="en-US" sz="3200" dirty="0"/>
              <a:t>Locally-based policy approach</a:t>
            </a:r>
          </a:p>
          <a:p>
            <a:endParaRPr lang="en-US" dirty="0"/>
          </a:p>
        </p:txBody>
      </p:sp>
      <p:sp>
        <p:nvSpPr>
          <p:cNvPr id="3" name="Slide Number Placeholder 2">
            <a:extLst>
              <a:ext uri="{FF2B5EF4-FFF2-40B4-BE49-F238E27FC236}">
                <a16:creationId xmlns:a16="http://schemas.microsoft.com/office/drawing/2014/main" id="{E4F9DAE2-92E4-8FCD-815A-156029B4484C}"/>
              </a:ext>
            </a:extLst>
          </p:cNvPr>
          <p:cNvSpPr>
            <a:spLocks noGrp="1"/>
          </p:cNvSpPr>
          <p:nvPr>
            <p:ph type="sldNum" sz="quarter" idx="12"/>
          </p:nvPr>
        </p:nvSpPr>
        <p:spPr/>
        <p:txBody>
          <a:bodyPr/>
          <a:lstStyle/>
          <a:p>
            <a:fld id="{4909CBAB-84B8-41D7-848B-597D9CC7B00A}" type="slidenum">
              <a:rPr lang="en-US" smtClean="0"/>
              <a:pPr/>
              <a:t>3</a:t>
            </a:fld>
            <a:endParaRPr lang="en-US" dirty="0"/>
          </a:p>
        </p:txBody>
      </p:sp>
      <p:sp>
        <p:nvSpPr>
          <p:cNvPr id="4" name="Title 3">
            <a:extLst>
              <a:ext uri="{FF2B5EF4-FFF2-40B4-BE49-F238E27FC236}">
                <a16:creationId xmlns:a16="http://schemas.microsoft.com/office/drawing/2014/main" id="{B4D6B8A5-9B07-D1D0-5512-F7A5EBE7E30E}"/>
              </a:ext>
            </a:extLst>
          </p:cNvPr>
          <p:cNvSpPr>
            <a:spLocks noGrp="1"/>
          </p:cNvSpPr>
          <p:nvPr>
            <p:ph type="title"/>
          </p:nvPr>
        </p:nvSpPr>
        <p:spPr/>
        <p:txBody>
          <a:bodyPr/>
          <a:lstStyle/>
          <a:p>
            <a:r>
              <a:rPr lang="en-US" dirty="0"/>
              <a:t>Kimley-Horn Approach</a:t>
            </a:r>
          </a:p>
        </p:txBody>
      </p:sp>
    </p:spTree>
    <p:extLst>
      <p:ext uri="{BB962C8B-B14F-4D97-AF65-F5344CB8AC3E}">
        <p14:creationId xmlns:p14="http://schemas.microsoft.com/office/powerpoint/2010/main" val="208687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FF24D6-5129-AA16-EA0B-4F4659640AD8}"/>
              </a:ext>
            </a:extLst>
          </p:cNvPr>
          <p:cNvSpPr>
            <a:spLocks noGrp="1"/>
          </p:cNvSpPr>
          <p:nvPr>
            <p:ph idx="1"/>
          </p:nvPr>
        </p:nvSpPr>
        <p:spPr>
          <a:xfrm>
            <a:off x="560832" y="1774098"/>
            <a:ext cx="7126157" cy="4384739"/>
          </a:xfrm>
        </p:spPr>
        <p:txBody>
          <a:bodyPr>
            <a:normAutofit/>
          </a:bodyPr>
          <a:lstStyle/>
          <a:p>
            <a:r>
              <a:rPr lang="en-US" sz="3200" dirty="0"/>
              <a:t>Kimley-Horn will prepare for and help facilitate a Planning Commission or Board of Supervisors study sessions (up to 2 meetings) to review preliminary Land Use Strategies and Policy Report and associated comments received from the public</a:t>
            </a:r>
          </a:p>
          <a:p>
            <a:r>
              <a:rPr lang="en-US" sz="3200" dirty="0"/>
              <a:t> Kimley-Horn will prepare a draft and final PowerPoint for review by the County prior to these meetings</a:t>
            </a:r>
          </a:p>
        </p:txBody>
      </p:sp>
      <p:sp>
        <p:nvSpPr>
          <p:cNvPr id="3" name="Slide Number Placeholder 2">
            <a:extLst>
              <a:ext uri="{FF2B5EF4-FFF2-40B4-BE49-F238E27FC236}">
                <a16:creationId xmlns:a16="http://schemas.microsoft.com/office/drawing/2014/main" id="{19452451-3727-F18E-503A-7A2DC63EF6ED}"/>
              </a:ext>
            </a:extLst>
          </p:cNvPr>
          <p:cNvSpPr>
            <a:spLocks noGrp="1"/>
          </p:cNvSpPr>
          <p:nvPr>
            <p:ph type="sldNum" sz="quarter" idx="12"/>
          </p:nvPr>
        </p:nvSpPr>
        <p:spPr/>
        <p:txBody>
          <a:bodyPr/>
          <a:lstStyle/>
          <a:p>
            <a:fld id="{4909CBAB-84B8-41D7-848B-597D9CC7B00A}" type="slidenum">
              <a:rPr lang="en-US" smtClean="0"/>
              <a:pPr/>
              <a:t>30</a:t>
            </a:fld>
            <a:endParaRPr lang="en-US" dirty="0"/>
          </a:p>
        </p:txBody>
      </p:sp>
      <p:sp>
        <p:nvSpPr>
          <p:cNvPr id="4" name="Title 3">
            <a:extLst>
              <a:ext uri="{FF2B5EF4-FFF2-40B4-BE49-F238E27FC236}">
                <a16:creationId xmlns:a16="http://schemas.microsoft.com/office/drawing/2014/main" id="{ED7D6E45-B7FE-2284-8D61-7ADF150A493D}"/>
              </a:ext>
            </a:extLst>
          </p:cNvPr>
          <p:cNvSpPr>
            <a:spLocks noGrp="1"/>
          </p:cNvSpPr>
          <p:nvPr>
            <p:ph type="title"/>
          </p:nvPr>
        </p:nvSpPr>
        <p:spPr/>
        <p:txBody>
          <a:bodyPr/>
          <a:lstStyle/>
          <a:p>
            <a:r>
              <a:rPr lang="en-US" dirty="0"/>
              <a:t>Joint Planning Commission and Board of Supervisors Study Session </a:t>
            </a:r>
          </a:p>
        </p:txBody>
      </p:sp>
    </p:spTree>
    <p:extLst>
      <p:ext uri="{BB962C8B-B14F-4D97-AF65-F5344CB8AC3E}">
        <p14:creationId xmlns:p14="http://schemas.microsoft.com/office/powerpoint/2010/main" val="1642159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24315-22CB-FEF3-83B7-ECB3BFDFFB69}"/>
              </a:ext>
            </a:extLst>
          </p:cNvPr>
          <p:cNvSpPr>
            <a:spLocks noGrp="1"/>
          </p:cNvSpPr>
          <p:nvPr>
            <p:ph idx="1"/>
          </p:nvPr>
        </p:nvSpPr>
        <p:spPr/>
        <p:txBody>
          <a:bodyPr>
            <a:normAutofit lnSpcReduction="10000"/>
          </a:bodyPr>
          <a:lstStyle/>
          <a:p>
            <a:r>
              <a:rPr lang="en-US" sz="3200" dirty="0"/>
              <a:t>Kimley-Horn will participate in-person at one public hearing before the Planning Commission and one public hearing before the Board of Supervisors</a:t>
            </a:r>
          </a:p>
          <a:p>
            <a:r>
              <a:rPr lang="en-US" sz="3200" dirty="0"/>
              <a:t>Kimley-Horn will prepare and present a PowerPoint presentation, assist in drafting staff report language, and respond to questions at each of the public hearings</a:t>
            </a:r>
          </a:p>
          <a:p>
            <a:r>
              <a:rPr lang="en-US" sz="3200" dirty="0"/>
              <a:t>Kimley-Horn will prepare all noticing materials (e.g., flyer, web notice, etc.), in both English and Spanish</a:t>
            </a:r>
          </a:p>
          <a:p>
            <a:r>
              <a:rPr lang="en-US" sz="3200" dirty="0"/>
              <a:t>It is assumed the County will be responsible for the dissemination and distribution of these materials</a:t>
            </a:r>
          </a:p>
        </p:txBody>
      </p:sp>
      <p:sp>
        <p:nvSpPr>
          <p:cNvPr id="3" name="Slide Number Placeholder 2">
            <a:extLst>
              <a:ext uri="{FF2B5EF4-FFF2-40B4-BE49-F238E27FC236}">
                <a16:creationId xmlns:a16="http://schemas.microsoft.com/office/drawing/2014/main" id="{CEEFE3E3-99C4-40CE-4312-FD381C9A5DCE}"/>
              </a:ext>
            </a:extLst>
          </p:cNvPr>
          <p:cNvSpPr>
            <a:spLocks noGrp="1"/>
          </p:cNvSpPr>
          <p:nvPr>
            <p:ph type="sldNum" sz="quarter" idx="12"/>
          </p:nvPr>
        </p:nvSpPr>
        <p:spPr/>
        <p:txBody>
          <a:bodyPr/>
          <a:lstStyle/>
          <a:p>
            <a:fld id="{4909CBAB-84B8-41D7-848B-597D9CC7B00A}" type="slidenum">
              <a:rPr lang="en-US" smtClean="0"/>
              <a:pPr/>
              <a:t>31</a:t>
            </a:fld>
            <a:endParaRPr lang="en-US" dirty="0"/>
          </a:p>
        </p:txBody>
      </p:sp>
      <p:sp>
        <p:nvSpPr>
          <p:cNvPr id="4" name="Title 3">
            <a:extLst>
              <a:ext uri="{FF2B5EF4-FFF2-40B4-BE49-F238E27FC236}">
                <a16:creationId xmlns:a16="http://schemas.microsoft.com/office/drawing/2014/main" id="{A0909116-1C64-6065-9A41-75E397D91657}"/>
              </a:ext>
            </a:extLst>
          </p:cNvPr>
          <p:cNvSpPr>
            <a:spLocks noGrp="1"/>
          </p:cNvSpPr>
          <p:nvPr>
            <p:ph type="title"/>
          </p:nvPr>
        </p:nvSpPr>
        <p:spPr/>
        <p:txBody>
          <a:bodyPr/>
          <a:lstStyle/>
          <a:p>
            <a:r>
              <a:rPr lang="en-US" dirty="0"/>
              <a:t>Board of Supervisors and Planning Commission Public Hearings</a:t>
            </a:r>
          </a:p>
        </p:txBody>
      </p:sp>
    </p:spTree>
    <p:extLst>
      <p:ext uri="{BB962C8B-B14F-4D97-AF65-F5344CB8AC3E}">
        <p14:creationId xmlns:p14="http://schemas.microsoft.com/office/powerpoint/2010/main" val="1562454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6A941E-4E5C-F8F9-AC54-C9B3ED9F525B}"/>
              </a:ext>
            </a:extLst>
          </p:cNvPr>
          <p:cNvSpPr>
            <a:spLocks noGrp="1"/>
          </p:cNvSpPr>
          <p:nvPr>
            <p:ph idx="1"/>
          </p:nvPr>
        </p:nvSpPr>
        <p:spPr>
          <a:xfrm>
            <a:off x="557784" y="1612594"/>
            <a:ext cx="11007869" cy="4384739"/>
          </a:xfrm>
        </p:spPr>
        <p:txBody>
          <a:bodyPr>
            <a:normAutofit/>
          </a:bodyPr>
          <a:lstStyle/>
          <a:p>
            <a:r>
              <a:rPr lang="en-US" sz="2800" dirty="0"/>
              <a:t>Community Housing Survey #1 – Resident and Stakeholder Values and Priorities</a:t>
            </a:r>
          </a:p>
          <a:p>
            <a:pPr lvl="1"/>
            <a:r>
              <a:rPr lang="en-US" sz="2400" dirty="0"/>
              <a:t>Kimley-Horn will create a web-based community survey to identify and evaluate community values and priorities for potential housing, housing goals, policies, and programs</a:t>
            </a:r>
          </a:p>
          <a:p>
            <a:pPr lvl="1"/>
            <a:r>
              <a:rPr lang="en-US" sz="2400" dirty="0"/>
              <a:t>The community housing survey will provide tangible data that can be incorporated into the Housing Element to better understand community and stakeholder interests, help determine land use alternatives, and document the County’s outreach efforts to HCD</a:t>
            </a:r>
          </a:p>
          <a:p>
            <a:pPr lvl="1"/>
            <a:r>
              <a:rPr lang="en-US" sz="2400" dirty="0"/>
              <a:t>Results of the survey will be incorporated into a draft and final baseline report. It will include charts and tables that quantify the survey results, a summary of key findings, and an appendix of all response comments.</a:t>
            </a:r>
          </a:p>
          <a:p>
            <a:pPr marL="228600" lvl="1">
              <a:spcBef>
                <a:spcPts val="1000"/>
              </a:spcBef>
            </a:pPr>
            <a:r>
              <a:rPr lang="en-US" sz="2800" dirty="0">
                <a:solidFill>
                  <a:srgbClr val="006225"/>
                </a:solidFill>
              </a:rPr>
              <a:t>Email Blasts</a:t>
            </a:r>
          </a:p>
          <a:p>
            <a:pPr marL="228600" lvl="1">
              <a:spcBef>
                <a:spcPts val="1000"/>
              </a:spcBef>
            </a:pPr>
            <a:r>
              <a:rPr lang="en-US" sz="2800" dirty="0">
                <a:solidFill>
                  <a:srgbClr val="006225"/>
                </a:solidFill>
              </a:rPr>
              <a:t>Noticing materials such as flyers, web notices, etc., in both English and Spanish</a:t>
            </a:r>
          </a:p>
        </p:txBody>
      </p:sp>
      <p:sp>
        <p:nvSpPr>
          <p:cNvPr id="3" name="Slide Number Placeholder 2">
            <a:extLst>
              <a:ext uri="{FF2B5EF4-FFF2-40B4-BE49-F238E27FC236}">
                <a16:creationId xmlns:a16="http://schemas.microsoft.com/office/drawing/2014/main" id="{64C93EA2-0760-A589-71A6-E5015EA75E07}"/>
              </a:ext>
            </a:extLst>
          </p:cNvPr>
          <p:cNvSpPr>
            <a:spLocks noGrp="1"/>
          </p:cNvSpPr>
          <p:nvPr>
            <p:ph type="sldNum" sz="quarter" idx="12"/>
          </p:nvPr>
        </p:nvSpPr>
        <p:spPr/>
        <p:txBody>
          <a:bodyPr/>
          <a:lstStyle/>
          <a:p>
            <a:fld id="{4909CBAB-84B8-41D7-848B-597D9CC7B00A}" type="slidenum">
              <a:rPr lang="en-US" smtClean="0"/>
              <a:pPr/>
              <a:t>32</a:t>
            </a:fld>
            <a:endParaRPr lang="en-US" dirty="0"/>
          </a:p>
        </p:txBody>
      </p:sp>
      <p:sp>
        <p:nvSpPr>
          <p:cNvPr id="4" name="Title 3">
            <a:extLst>
              <a:ext uri="{FF2B5EF4-FFF2-40B4-BE49-F238E27FC236}">
                <a16:creationId xmlns:a16="http://schemas.microsoft.com/office/drawing/2014/main" id="{68C22A3D-92A5-10EA-F005-B4ECD7B95F77}"/>
              </a:ext>
            </a:extLst>
          </p:cNvPr>
          <p:cNvSpPr>
            <a:spLocks noGrp="1"/>
          </p:cNvSpPr>
          <p:nvPr>
            <p:ph type="title"/>
          </p:nvPr>
        </p:nvSpPr>
        <p:spPr>
          <a:xfrm>
            <a:off x="557784" y="915633"/>
            <a:ext cx="11420856" cy="639128"/>
          </a:xfrm>
        </p:spPr>
        <p:txBody>
          <a:bodyPr/>
          <a:lstStyle/>
          <a:p>
            <a:r>
              <a:rPr lang="en-US" dirty="0"/>
              <a:t>Ongoing Outreach</a:t>
            </a:r>
          </a:p>
        </p:txBody>
      </p:sp>
    </p:spTree>
    <p:extLst>
      <p:ext uri="{BB962C8B-B14F-4D97-AF65-F5344CB8AC3E}">
        <p14:creationId xmlns:p14="http://schemas.microsoft.com/office/powerpoint/2010/main" val="241539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7B6B6B-BB18-4254-955E-522A0757D172}"/>
              </a:ext>
            </a:extLst>
          </p:cNvPr>
          <p:cNvPicPr>
            <a:picLocks noChangeAspect="1"/>
          </p:cNvPicPr>
          <p:nvPr/>
        </p:nvPicPr>
        <p:blipFill rotWithShape="1">
          <a:blip r:embed="rId3">
            <a:extLst>
              <a:ext uri="{28A0092B-C50C-407E-A947-70E740481C1C}">
                <a14:useLocalDpi xmlns:a14="http://schemas.microsoft.com/office/drawing/2010/main" val="0"/>
              </a:ext>
            </a:extLst>
          </a:blip>
          <a:srcRect t="5184" b="5184"/>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3CD09FB5-0CB6-46CD-AD37-C0DA87EFEB6E}"/>
              </a:ext>
            </a:extLst>
          </p:cNvPr>
          <p:cNvSpPr>
            <a:spLocks noGrp="1"/>
          </p:cNvSpPr>
          <p:nvPr>
            <p:ph type="sldNum" sz="quarter" idx="4294967295"/>
          </p:nvPr>
        </p:nvSpPr>
        <p:spPr>
          <a:xfrm>
            <a:off x="0" y="6356350"/>
            <a:ext cx="550863" cy="365125"/>
          </a:xfrm>
        </p:spPr>
        <p:txBody>
          <a:bodyPr/>
          <a:lstStyle/>
          <a:p>
            <a:fld id="{4909CBAB-84B8-41D7-848B-597D9CC7B00A}" type="slidenum">
              <a:rPr lang="en-US" smtClean="0"/>
              <a:pPr/>
              <a:t>4</a:t>
            </a:fld>
            <a:endParaRPr lang="en-US" dirty="0"/>
          </a:p>
        </p:txBody>
      </p:sp>
      <p:sp>
        <p:nvSpPr>
          <p:cNvPr id="9" name="Rectangle 8">
            <a:extLst>
              <a:ext uri="{FF2B5EF4-FFF2-40B4-BE49-F238E27FC236}">
                <a16:creationId xmlns:a16="http://schemas.microsoft.com/office/drawing/2014/main" id="{198E167E-4DB1-4FF2-8385-4C0A007C5C07}"/>
              </a:ext>
            </a:extLst>
          </p:cNvPr>
          <p:cNvSpPr/>
          <p:nvPr/>
        </p:nvSpPr>
        <p:spPr>
          <a:xfrm>
            <a:off x="-172825" y="-135267"/>
            <a:ext cx="12537649" cy="712853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C468A59-7937-4CBD-AF9E-C018974E292B}"/>
              </a:ext>
            </a:extLst>
          </p:cNvPr>
          <p:cNvSpPr/>
          <p:nvPr/>
        </p:nvSpPr>
        <p:spPr>
          <a:xfrm>
            <a:off x="1407695" y="2002631"/>
            <a:ext cx="9300410" cy="2689685"/>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B1E5350-96ED-4A76-8F34-BF5FB127EA94}"/>
              </a:ext>
            </a:extLst>
          </p:cNvPr>
          <p:cNvSpPr>
            <a:spLocks noGrp="1"/>
          </p:cNvSpPr>
          <p:nvPr>
            <p:ph type="title" idx="4294967295"/>
          </p:nvPr>
        </p:nvSpPr>
        <p:spPr>
          <a:xfrm>
            <a:off x="1407695" y="2002631"/>
            <a:ext cx="9300410" cy="2689685"/>
          </a:xfrm>
          <a:noFill/>
        </p:spPr>
        <p:txBody>
          <a:bodyPr/>
          <a:lstStyle/>
          <a:p>
            <a:pPr algn="ctr"/>
            <a:r>
              <a:rPr lang="en-US" sz="4400" dirty="0"/>
              <a:t>Scope of Work</a:t>
            </a:r>
            <a:endParaRPr lang="en-US" sz="4400" i="1" dirty="0"/>
          </a:p>
        </p:txBody>
      </p:sp>
    </p:spTree>
    <p:extLst>
      <p:ext uri="{BB962C8B-B14F-4D97-AF65-F5344CB8AC3E}">
        <p14:creationId xmlns:p14="http://schemas.microsoft.com/office/powerpoint/2010/main" val="66790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62BC9E-8A21-9D2A-A643-E1682D2FBDAD}"/>
              </a:ext>
            </a:extLst>
          </p:cNvPr>
          <p:cNvSpPr>
            <a:spLocks noGrp="1"/>
          </p:cNvSpPr>
          <p:nvPr>
            <p:ph idx="1"/>
          </p:nvPr>
        </p:nvSpPr>
        <p:spPr/>
        <p:txBody>
          <a:bodyPr>
            <a:normAutofit/>
          </a:bodyPr>
          <a:lstStyle/>
          <a:p>
            <a:pPr marL="0" indent="0">
              <a:buNone/>
            </a:pPr>
            <a:r>
              <a:rPr lang="en-US" sz="2800" b="1" dirty="0"/>
              <a:t>Task 1: </a:t>
            </a:r>
            <a:r>
              <a:rPr lang="en-US" sz="2800" dirty="0"/>
              <a:t>Project Initiation</a:t>
            </a:r>
          </a:p>
          <a:p>
            <a:pPr marL="0" indent="0">
              <a:buNone/>
            </a:pPr>
            <a:r>
              <a:rPr lang="en-US" sz="2800" b="1" dirty="0"/>
              <a:t>Task 2: </a:t>
            </a:r>
            <a:r>
              <a:rPr lang="en-US" sz="2800" dirty="0"/>
              <a:t>Analyze Regional Housing Needs Assessment (RHNA)</a:t>
            </a:r>
          </a:p>
          <a:p>
            <a:pPr marL="0" indent="0">
              <a:buNone/>
            </a:pPr>
            <a:r>
              <a:rPr lang="en-US" sz="2800" b="1" dirty="0"/>
              <a:t>Task 3: </a:t>
            </a:r>
            <a:r>
              <a:rPr lang="en-US" sz="2800" dirty="0"/>
              <a:t>Land Use Strategies – Prototype and Testing</a:t>
            </a:r>
          </a:p>
          <a:p>
            <a:pPr marL="0" indent="0">
              <a:buNone/>
            </a:pPr>
            <a:r>
              <a:rPr lang="en-US" sz="2800" b="1" dirty="0"/>
              <a:t>Task 4: </a:t>
            </a:r>
            <a:r>
              <a:rPr lang="en-US" sz="2800" dirty="0"/>
              <a:t>Other General Plan Amendments</a:t>
            </a:r>
          </a:p>
          <a:p>
            <a:pPr marL="0" indent="0">
              <a:buNone/>
            </a:pPr>
            <a:r>
              <a:rPr lang="en-US" sz="2800" b="1" dirty="0"/>
              <a:t>Task 5: </a:t>
            </a:r>
            <a:r>
              <a:rPr lang="en-US" sz="2800" dirty="0"/>
              <a:t>CEQA Compliance</a:t>
            </a:r>
          </a:p>
          <a:p>
            <a:pPr marL="0" indent="0">
              <a:buNone/>
            </a:pPr>
            <a:r>
              <a:rPr lang="en-US" sz="2800" b="1" dirty="0"/>
              <a:t>Task 6: </a:t>
            </a:r>
            <a:r>
              <a:rPr lang="en-US" sz="2800" dirty="0"/>
              <a:t>Drafting Housing Element</a:t>
            </a:r>
          </a:p>
          <a:p>
            <a:pPr marL="0" indent="0">
              <a:buNone/>
            </a:pPr>
            <a:r>
              <a:rPr lang="en-US" sz="2800" b="1" dirty="0"/>
              <a:t>Task 7: </a:t>
            </a:r>
            <a:r>
              <a:rPr lang="en-US" sz="2800" dirty="0"/>
              <a:t>Plan Adoption</a:t>
            </a:r>
          </a:p>
          <a:p>
            <a:pPr marL="0" indent="0">
              <a:buNone/>
            </a:pPr>
            <a:r>
              <a:rPr lang="en-US" sz="2800" b="1" dirty="0"/>
              <a:t>Task 8: </a:t>
            </a:r>
            <a:r>
              <a:rPr lang="en-US" sz="2800" dirty="0"/>
              <a:t>Meetings and Project Management</a:t>
            </a:r>
          </a:p>
        </p:txBody>
      </p:sp>
      <p:sp>
        <p:nvSpPr>
          <p:cNvPr id="3" name="Slide Number Placeholder 2">
            <a:extLst>
              <a:ext uri="{FF2B5EF4-FFF2-40B4-BE49-F238E27FC236}">
                <a16:creationId xmlns:a16="http://schemas.microsoft.com/office/drawing/2014/main" id="{84436DBF-E6B8-4F10-3FFB-6743EC59D443}"/>
              </a:ext>
            </a:extLst>
          </p:cNvPr>
          <p:cNvSpPr>
            <a:spLocks noGrp="1"/>
          </p:cNvSpPr>
          <p:nvPr>
            <p:ph type="sldNum" sz="quarter" idx="12"/>
          </p:nvPr>
        </p:nvSpPr>
        <p:spPr/>
        <p:txBody>
          <a:bodyPr/>
          <a:lstStyle/>
          <a:p>
            <a:fld id="{4909CBAB-84B8-41D7-848B-597D9CC7B00A}" type="slidenum">
              <a:rPr lang="en-US" smtClean="0"/>
              <a:pPr/>
              <a:t>5</a:t>
            </a:fld>
            <a:endParaRPr lang="en-US" dirty="0"/>
          </a:p>
        </p:txBody>
      </p:sp>
      <p:sp>
        <p:nvSpPr>
          <p:cNvPr id="4" name="Title 3">
            <a:extLst>
              <a:ext uri="{FF2B5EF4-FFF2-40B4-BE49-F238E27FC236}">
                <a16:creationId xmlns:a16="http://schemas.microsoft.com/office/drawing/2014/main" id="{94579711-A535-CD35-1C48-093C5D044A48}"/>
              </a:ext>
            </a:extLst>
          </p:cNvPr>
          <p:cNvSpPr>
            <a:spLocks noGrp="1"/>
          </p:cNvSpPr>
          <p:nvPr>
            <p:ph type="title"/>
          </p:nvPr>
        </p:nvSpPr>
        <p:spPr/>
        <p:txBody>
          <a:bodyPr/>
          <a:lstStyle/>
          <a:p>
            <a:r>
              <a:rPr lang="en-US" dirty="0"/>
              <a:t>Scope of Work</a:t>
            </a:r>
          </a:p>
        </p:txBody>
      </p:sp>
    </p:spTree>
    <p:extLst>
      <p:ext uri="{BB962C8B-B14F-4D97-AF65-F5344CB8AC3E}">
        <p14:creationId xmlns:p14="http://schemas.microsoft.com/office/powerpoint/2010/main" val="189516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F0291F-03A6-0219-595B-8C17B460AA63}"/>
              </a:ext>
            </a:extLst>
          </p:cNvPr>
          <p:cNvSpPr>
            <a:spLocks noGrp="1"/>
          </p:cNvSpPr>
          <p:nvPr>
            <p:ph idx="1"/>
          </p:nvPr>
        </p:nvSpPr>
        <p:spPr/>
        <p:txBody>
          <a:bodyPr>
            <a:normAutofit/>
          </a:bodyPr>
          <a:lstStyle/>
          <a:p>
            <a:r>
              <a:rPr lang="en-US" sz="3200" b="1" dirty="0"/>
              <a:t>Project Kick-Off Meeting </a:t>
            </a:r>
          </a:p>
          <a:p>
            <a:pPr lvl="1"/>
            <a:r>
              <a:rPr lang="en-US" sz="2800" dirty="0"/>
              <a:t>Kick-off meeting to discuss the update process, answer questions, provide data, and exchange other important procedural aspects of the Housing Element Update. The meeting will address the following:</a:t>
            </a:r>
          </a:p>
          <a:p>
            <a:pPr lvl="2"/>
            <a:r>
              <a:rPr lang="en-US" sz="2400" dirty="0">
                <a:solidFill>
                  <a:schemeClr val="tx1"/>
                </a:solidFill>
              </a:rPr>
              <a:t>Review/Modify Scope of Work and Schedule</a:t>
            </a:r>
          </a:p>
          <a:p>
            <a:pPr lvl="2"/>
            <a:r>
              <a:rPr lang="en-US" sz="2400" dirty="0">
                <a:solidFill>
                  <a:schemeClr val="tx1"/>
                </a:solidFill>
              </a:rPr>
              <a:t>Define Outreach Methodologies</a:t>
            </a:r>
          </a:p>
          <a:p>
            <a:pPr lvl="2"/>
            <a:r>
              <a:rPr lang="en-US" sz="2400" dirty="0">
                <a:solidFill>
                  <a:schemeClr val="tx1"/>
                </a:solidFill>
              </a:rPr>
              <a:t>Data Sharing/Exchanging</a:t>
            </a:r>
          </a:p>
          <a:p>
            <a:pPr lvl="2"/>
            <a:r>
              <a:rPr lang="en-US" sz="2400" dirty="0">
                <a:solidFill>
                  <a:schemeClr val="tx1"/>
                </a:solidFill>
              </a:rPr>
              <a:t>Meetings and public Engagement</a:t>
            </a:r>
          </a:p>
        </p:txBody>
      </p:sp>
      <p:sp>
        <p:nvSpPr>
          <p:cNvPr id="3" name="Slide Number Placeholder 2">
            <a:extLst>
              <a:ext uri="{FF2B5EF4-FFF2-40B4-BE49-F238E27FC236}">
                <a16:creationId xmlns:a16="http://schemas.microsoft.com/office/drawing/2014/main" id="{F0F2D37D-6EB0-27D9-F235-B90D6D42E6AA}"/>
              </a:ext>
            </a:extLst>
          </p:cNvPr>
          <p:cNvSpPr>
            <a:spLocks noGrp="1"/>
          </p:cNvSpPr>
          <p:nvPr>
            <p:ph type="sldNum" sz="quarter" idx="12"/>
          </p:nvPr>
        </p:nvSpPr>
        <p:spPr/>
        <p:txBody>
          <a:bodyPr/>
          <a:lstStyle/>
          <a:p>
            <a:fld id="{4909CBAB-84B8-41D7-848B-597D9CC7B00A}" type="slidenum">
              <a:rPr lang="en-US" smtClean="0"/>
              <a:pPr/>
              <a:t>6</a:t>
            </a:fld>
            <a:endParaRPr lang="en-US" dirty="0"/>
          </a:p>
        </p:txBody>
      </p:sp>
      <p:sp>
        <p:nvSpPr>
          <p:cNvPr id="4" name="Title 3">
            <a:extLst>
              <a:ext uri="{FF2B5EF4-FFF2-40B4-BE49-F238E27FC236}">
                <a16:creationId xmlns:a16="http://schemas.microsoft.com/office/drawing/2014/main" id="{6861F94C-984B-32BD-4DEB-28B9E587E77C}"/>
              </a:ext>
            </a:extLst>
          </p:cNvPr>
          <p:cNvSpPr>
            <a:spLocks noGrp="1"/>
          </p:cNvSpPr>
          <p:nvPr>
            <p:ph type="title"/>
          </p:nvPr>
        </p:nvSpPr>
        <p:spPr/>
        <p:txBody>
          <a:bodyPr/>
          <a:lstStyle/>
          <a:p>
            <a:r>
              <a:rPr lang="en-US" sz="2800" dirty="0"/>
              <a:t>Project Initiation</a:t>
            </a:r>
            <a:endParaRPr lang="en-US" dirty="0"/>
          </a:p>
        </p:txBody>
      </p:sp>
    </p:spTree>
    <p:extLst>
      <p:ext uri="{BB962C8B-B14F-4D97-AF65-F5344CB8AC3E}">
        <p14:creationId xmlns:p14="http://schemas.microsoft.com/office/powerpoint/2010/main" val="275569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1F9AA7-4645-9DFF-A63E-8C468A4B2882}"/>
              </a:ext>
            </a:extLst>
          </p:cNvPr>
          <p:cNvSpPr>
            <a:spLocks noGrp="1"/>
          </p:cNvSpPr>
          <p:nvPr>
            <p:ph type="sldNum" sz="quarter" idx="12"/>
          </p:nvPr>
        </p:nvSpPr>
        <p:spPr/>
        <p:txBody>
          <a:bodyPr/>
          <a:lstStyle/>
          <a:p>
            <a:fld id="{4909CBAB-84B8-41D7-848B-597D9CC7B00A}" type="slidenum">
              <a:rPr lang="en-US" smtClean="0"/>
              <a:pPr/>
              <a:t>7</a:t>
            </a:fld>
            <a:endParaRPr lang="en-US" dirty="0"/>
          </a:p>
        </p:txBody>
      </p:sp>
      <p:sp>
        <p:nvSpPr>
          <p:cNvPr id="4" name="Title 3">
            <a:extLst>
              <a:ext uri="{FF2B5EF4-FFF2-40B4-BE49-F238E27FC236}">
                <a16:creationId xmlns:a16="http://schemas.microsoft.com/office/drawing/2014/main" id="{71B3B0C5-F636-A17E-88AB-E448305C9042}"/>
              </a:ext>
            </a:extLst>
          </p:cNvPr>
          <p:cNvSpPr>
            <a:spLocks noGrp="1"/>
          </p:cNvSpPr>
          <p:nvPr>
            <p:ph type="title"/>
          </p:nvPr>
        </p:nvSpPr>
        <p:spPr/>
        <p:txBody>
          <a:bodyPr/>
          <a:lstStyle/>
          <a:p>
            <a:r>
              <a:rPr lang="en-US" dirty="0"/>
              <a:t>Tentative Project Schedule</a:t>
            </a:r>
          </a:p>
        </p:txBody>
      </p:sp>
      <p:pic>
        <p:nvPicPr>
          <p:cNvPr id="14" name="Content Placeholder 13">
            <a:extLst>
              <a:ext uri="{FF2B5EF4-FFF2-40B4-BE49-F238E27FC236}">
                <a16:creationId xmlns:a16="http://schemas.microsoft.com/office/drawing/2014/main" id="{D7E7CB63-ECE7-B8BB-BB30-C2C5641E3E46}"/>
              </a:ext>
            </a:extLst>
          </p:cNvPr>
          <p:cNvPicPr>
            <a:picLocks noGrp="1" noChangeAspect="1"/>
          </p:cNvPicPr>
          <p:nvPr>
            <p:ph idx="1"/>
          </p:nvPr>
        </p:nvPicPr>
        <p:blipFill>
          <a:blip r:embed="rId2"/>
          <a:stretch>
            <a:fillRect/>
          </a:stretch>
        </p:blipFill>
        <p:spPr>
          <a:xfrm>
            <a:off x="1590428" y="1553753"/>
            <a:ext cx="9011143" cy="5304247"/>
          </a:xfrm>
          <a:prstGeom prst="rect">
            <a:avLst/>
          </a:prstGeom>
        </p:spPr>
      </p:pic>
    </p:spTree>
    <p:extLst>
      <p:ext uri="{BB962C8B-B14F-4D97-AF65-F5344CB8AC3E}">
        <p14:creationId xmlns:p14="http://schemas.microsoft.com/office/powerpoint/2010/main" val="317298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D31DEC-C8F7-798B-A416-CFBA79DE87D1}"/>
              </a:ext>
            </a:extLst>
          </p:cNvPr>
          <p:cNvSpPr>
            <a:spLocks noGrp="1"/>
          </p:cNvSpPr>
          <p:nvPr>
            <p:ph type="sldNum" sz="quarter" idx="12"/>
          </p:nvPr>
        </p:nvSpPr>
        <p:spPr/>
        <p:txBody>
          <a:bodyPr/>
          <a:lstStyle/>
          <a:p>
            <a:fld id="{4909CBAB-84B8-41D7-848B-597D9CC7B00A}" type="slidenum">
              <a:rPr lang="en-US" smtClean="0"/>
              <a:pPr/>
              <a:t>8</a:t>
            </a:fld>
            <a:endParaRPr lang="en-US" dirty="0"/>
          </a:p>
        </p:txBody>
      </p:sp>
      <p:sp>
        <p:nvSpPr>
          <p:cNvPr id="4" name="Title 3">
            <a:extLst>
              <a:ext uri="{FF2B5EF4-FFF2-40B4-BE49-F238E27FC236}">
                <a16:creationId xmlns:a16="http://schemas.microsoft.com/office/drawing/2014/main" id="{E0C09F2A-D524-4D61-2AEC-AC8C5A5C802F}"/>
              </a:ext>
            </a:extLst>
          </p:cNvPr>
          <p:cNvSpPr>
            <a:spLocks noGrp="1"/>
          </p:cNvSpPr>
          <p:nvPr>
            <p:ph type="title"/>
          </p:nvPr>
        </p:nvSpPr>
        <p:spPr/>
        <p:txBody>
          <a:bodyPr/>
          <a:lstStyle/>
          <a:p>
            <a:r>
              <a:rPr lang="en-US" dirty="0"/>
              <a:t>Tentative Project Schedule</a:t>
            </a:r>
          </a:p>
        </p:txBody>
      </p:sp>
      <p:graphicFrame>
        <p:nvGraphicFramePr>
          <p:cNvPr id="5" name="Content Placeholder 3">
            <a:extLst>
              <a:ext uri="{FF2B5EF4-FFF2-40B4-BE49-F238E27FC236}">
                <a16:creationId xmlns:a16="http://schemas.microsoft.com/office/drawing/2014/main" id="{C89441F7-71C2-0C6D-FCCC-36FA80D70EC6}"/>
              </a:ext>
            </a:extLst>
          </p:cNvPr>
          <p:cNvGraphicFramePr>
            <a:graphicFrameLocks noGrp="1"/>
          </p:cNvGraphicFramePr>
          <p:nvPr>
            <p:ph idx="1"/>
            <p:extLst>
              <p:ext uri="{D42A27DB-BD31-4B8C-83A1-F6EECF244321}">
                <p14:modId xmlns:p14="http://schemas.microsoft.com/office/powerpoint/2010/main" val="3989954493"/>
              </p:ext>
            </p:extLst>
          </p:nvPr>
        </p:nvGraphicFramePr>
        <p:xfrm>
          <a:off x="181356" y="1612835"/>
          <a:ext cx="11829288" cy="4584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412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7B6B6B-BB18-4254-955E-522A0757D172}"/>
              </a:ext>
            </a:extLst>
          </p:cNvPr>
          <p:cNvPicPr>
            <a:picLocks noChangeAspect="1"/>
          </p:cNvPicPr>
          <p:nvPr/>
        </p:nvPicPr>
        <p:blipFill rotWithShape="1">
          <a:blip r:embed="rId3">
            <a:extLst>
              <a:ext uri="{28A0092B-C50C-407E-A947-70E740481C1C}">
                <a14:useLocalDpi xmlns:a14="http://schemas.microsoft.com/office/drawing/2010/main" val="0"/>
              </a:ext>
            </a:extLst>
          </a:blip>
          <a:srcRect t="5184" b="5184"/>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3CD09FB5-0CB6-46CD-AD37-C0DA87EFEB6E}"/>
              </a:ext>
            </a:extLst>
          </p:cNvPr>
          <p:cNvSpPr>
            <a:spLocks noGrp="1"/>
          </p:cNvSpPr>
          <p:nvPr>
            <p:ph type="sldNum" sz="quarter" idx="4294967295"/>
          </p:nvPr>
        </p:nvSpPr>
        <p:spPr>
          <a:xfrm>
            <a:off x="0" y="6356350"/>
            <a:ext cx="550863" cy="365125"/>
          </a:xfrm>
        </p:spPr>
        <p:txBody>
          <a:bodyPr/>
          <a:lstStyle/>
          <a:p>
            <a:fld id="{4909CBAB-84B8-41D7-848B-597D9CC7B00A}" type="slidenum">
              <a:rPr lang="en-US" smtClean="0"/>
              <a:pPr/>
              <a:t>9</a:t>
            </a:fld>
            <a:endParaRPr lang="en-US" dirty="0"/>
          </a:p>
        </p:txBody>
      </p:sp>
      <p:sp>
        <p:nvSpPr>
          <p:cNvPr id="9" name="Rectangle 8">
            <a:extLst>
              <a:ext uri="{FF2B5EF4-FFF2-40B4-BE49-F238E27FC236}">
                <a16:creationId xmlns:a16="http://schemas.microsoft.com/office/drawing/2014/main" id="{198E167E-4DB1-4FF2-8385-4C0A007C5C07}"/>
              </a:ext>
            </a:extLst>
          </p:cNvPr>
          <p:cNvSpPr/>
          <p:nvPr/>
        </p:nvSpPr>
        <p:spPr>
          <a:xfrm>
            <a:off x="-172825" y="-135267"/>
            <a:ext cx="12537649" cy="7128534"/>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C468A59-7937-4CBD-AF9E-C018974E292B}"/>
              </a:ext>
            </a:extLst>
          </p:cNvPr>
          <p:cNvSpPr/>
          <p:nvPr/>
        </p:nvSpPr>
        <p:spPr>
          <a:xfrm>
            <a:off x="1407695" y="2002631"/>
            <a:ext cx="9300410" cy="2689685"/>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B1E5350-96ED-4A76-8F34-BF5FB127EA94}"/>
              </a:ext>
            </a:extLst>
          </p:cNvPr>
          <p:cNvSpPr>
            <a:spLocks noGrp="1"/>
          </p:cNvSpPr>
          <p:nvPr>
            <p:ph type="title" idx="4294967295"/>
          </p:nvPr>
        </p:nvSpPr>
        <p:spPr>
          <a:xfrm>
            <a:off x="1407695" y="2002631"/>
            <a:ext cx="9300410" cy="2689685"/>
          </a:xfrm>
          <a:noFill/>
        </p:spPr>
        <p:txBody>
          <a:bodyPr/>
          <a:lstStyle/>
          <a:p>
            <a:pPr algn="ctr"/>
            <a:r>
              <a:rPr lang="en-US" sz="4400" dirty="0"/>
              <a:t>Housing Element Overview</a:t>
            </a:r>
            <a:endParaRPr lang="en-US" sz="4400" i="1" dirty="0"/>
          </a:p>
        </p:txBody>
      </p:sp>
    </p:spTree>
    <p:extLst>
      <p:ext uri="{BB962C8B-B14F-4D97-AF65-F5344CB8AC3E}">
        <p14:creationId xmlns:p14="http://schemas.microsoft.com/office/powerpoint/2010/main" val="3684189717"/>
      </p:ext>
    </p:extLst>
  </p:cSld>
  <p:clrMapOvr>
    <a:masterClrMapping/>
  </p:clrMapOvr>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Kimley-Horn">
      <a:dk1>
        <a:srgbClr val="292929"/>
      </a:dk1>
      <a:lt1>
        <a:sysClr val="window" lastClr="FFFFFF"/>
      </a:lt1>
      <a:dk2>
        <a:srgbClr val="3A617A"/>
      </a:dk2>
      <a:lt2>
        <a:srgbClr val="EAEAEA"/>
      </a:lt2>
      <a:accent1>
        <a:srgbClr val="A20C33"/>
      </a:accent1>
      <a:accent2>
        <a:srgbClr val="DE6420"/>
      </a:accent2>
      <a:accent3>
        <a:srgbClr val="71ADB7"/>
      </a:accent3>
      <a:accent4>
        <a:srgbClr val="9E9314"/>
      </a:accent4>
      <a:accent5>
        <a:srgbClr val="F58022"/>
      </a:accent5>
      <a:accent6>
        <a:srgbClr val="B5C327"/>
      </a:accent6>
      <a:hlink>
        <a:srgbClr val="3A617A"/>
      </a:hlink>
      <a:folHlink>
        <a:srgbClr val="A20C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61222C6784797F45A8AF81A845551A48" ma:contentTypeVersion="16" ma:contentTypeDescription="Create a new document." ma:contentTypeScope="" ma:versionID="aa73edf5ad0450c992e0371a7b69d9b0">
  <xsd:schema xmlns:xsd="http://www.w3.org/2001/XMLSchema" xmlns:xs="http://www.w3.org/2001/XMLSchema" xmlns:p="http://schemas.microsoft.com/office/2006/metadata/properties" xmlns:ns3="c18e8617-fc0f-4dda-a87a-c0ec120ddf92" xmlns:ns4="f868a4bf-fd39-48d2-88d9-6bc989228a6a" xmlns:ns5="16ede8ef-26af-4fc8-8999-25d99076c675" targetNamespace="http://schemas.microsoft.com/office/2006/metadata/properties" ma:root="true" ma:fieldsID="e9af40221bb2f432463ed944bb9df464" ns3:_="" ns4:_="" ns5:_="">
    <xsd:import namespace="c18e8617-fc0f-4dda-a87a-c0ec120ddf92"/>
    <xsd:import namespace="f868a4bf-fd39-48d2-88d9-6bc989228a6a"/>
    <xsd:import namespace="16ede8ef-26af-4fc8-8999-25d99076c675"/>
    <xsd:element name="properties">
      <xsd:complexType>
        <xsd:sequence>
          <xsd:element name="documentManagement">
            <xsd:complexType>
              <xsd:all>
                <xsd:element ref="ns3:_dlc_DocId" minOccurs="0"/>
                <xsd:element ref="ns3:_dlc_DocIdUrl" minOccurs="0"/>
                <xsd:element ref="ns3:_dlc_DocIdPersistId" minOccurs="0"/>
                <xsd:element ref="ns4:MediaServiceMetadata" minOccurs="0"/>
                <xsd:element ref="ns4:MediaServiceFastMetadata" minOccurs="0"/>
                <xsd:element ref="ns4:MediaServiceDateTaken" minOccurs="0"/>
                <xsd:element ref="ns5:SharedWithUsers" minOccurs="0"/>
                <xsd:element ref="ns4:MediaServiceAutoTags" minOccurs="0"/>
                <xsd:element ref="ns5:SharedWithDetails" minOccurs="0"/>
                <xsd:element ref="ns5:SharingHintHash"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e8617-fc0f-4dda-a87a-c0ec120ddf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868a4bf-fd39-48d2-88d9-6bc989228a6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ede8ef-26af-4fc8-8999-25d99076c675"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element name="SharingHintHash" ma:index="1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81a52b0-d0f4-44f0-98bb-0d102f5fd161" ContentTypeId="0x0101" PreviousValue="false"/>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ADB54B-50A2-495E-B4E9-4D95BD319774}">
  <ds:schemaRefs>
    <ds:schemaRef ds:uri="http://schemas.microsoft.com/sharepoint/v3/contenttype/forms"/>
  </ds:schemaRefs>
</ds:datastoreItem>
</file>

<file path=customXml/itemProps2.xml><?xml version="1.0" encoding="utf-8"?>
<ds:datastoreItem xmlns:ds="http://schemas.openxmlformats.org/officeDocument/2006/customXml" ds:itemID="{32168866-98A2-4C47-88DC-83A0F3A815DA}">
  <ds:schemaRefs>
    <ds:schemaRef ds:uri="http://schemas.microsoft.com/sharepoint/events"/>
  </ds:schemaRefs>
</ds:datastoreItem>
</file>

<file path=customXml/itemProps3.xml><?xml version="1.0" encoding="utf-8"?>
<ds:datastoreItem xmlns:ds="http://schemas.openxmlformats.org/officeDocument/2006/customXml" ds:itemID="{B6DCC857-CE72-4ABE-81FF-F80E1042AA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8e8617-fc0f-4dda-a87a-c0ec120ddf92"/>
    <ds:schemaRef ds:uri="f868a4bf-fd39-48d2-88d9-6bc989228a6a"/>
    <ds:schemaRef ds:uri="16ede8ef-26af-4fc8-8999-25d99076c6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B347058-4780-4DF1-B8DB-02D685D897CE}">
  <ds:schemaRefs>
    <ds:schemaRef ds:uri="Microsoft.SharePoint.Taxonomy.ContentTypeSync"/>
  </ds:schemaRefs>
</ds:datastoreItem>
</file>

<file path=customXml/itemProps5.xml><?xml version="1.0" encoding="utf-8"?>
<ds:datastoreItem xmlns:ds="http://schemas.openxmlformats.org/officeDocument/2006/customXml" ds:itemID="{A5A4791F-65EB-49E0-A96F-90CD6B520847}">
  <ds:schemaRefs>
    <ds:schemaRef ds:uri="http://schemas.microsoft.com/office/2006/metadata/properties"/>
    <ds:schemaRef ds:uri="c18e8617-fc0f-4dda-a87a-c0ec120ddf92"/>
    <ds:schemaRef ds:uri="f868a4bf-fd39-48d2-88d9-6bc989228a6a"/>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16ede8ef-26af-4fc8-8999-25d99076c67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1842</Words>
  <Application>Microsoft Office PowerPoint</Application>
  <PresentationFormat>Widescreen</PresentationFormat>
  <Paragraphs>252</Paragraphs>
  <Slides>32</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Arial Black</vt:lpstr>
      <vt:lpstr>Arial Narrow</vt:lpstr>
      <vt:lpstr>Calibri</vt:lpstr>
      <vt:lpstr>Office Theme</vt:lpstr>
      <vt:lpstr>1_Office Theme</vt:lpstr>
      <vt:lpstr>San Benito County  6th Cycle Housing Element Update  2023-2031</vt:lpstr>
      <vt:lpstr>Agenda</vt:lpstr>
      <vt:lpstr>Kimley-Horn Approach</vt:lpstr>
      <vt:lpstr>Scope of Work</vt:lpstr>
      <vt:lpstr>Scope of Work</vt:lpstr>
      <vt:lpstr>Project Initiation</vt:lpstr>
      <vt:lpstr>Tentative Project Schedule</vt:lpstr>
      <vt:lpstr>Tentative Project Schedule</vt:lpstr>
      <vt:lpstr>Housing Element Overview</vt:lpstr>
      <vt:lpstr>What is a Housing Element?</vt:lpstr>
      <vt:lpstr>Why are Housing Elements Updated?</vt:lpstr>
      <vt:lpstr>Housing Element Certification</vt:lpstr>
      <vt:lpstr>Housing Element Components</vt:lpstr>
      <vt:lpstr>Housing Element Components</vt:lpstr>
      <vt:lpstr>Appendices</vt:lpstr>
      <vt:lpstr>Regional Housing Needs Allocation (RHNA)</vt:lpstr>
      <vt:lpstr>What is RHNA?</vt:lpstr>
      <vt:lpstr>Regional Housing Needs Allocation (RHNA)</vt:lpstr>
      <vt:lpstr>How is RHNA Determined?</vt:lpstr>
      <vt:lpstr>RHNA Income Categories</vt:lpstr>
      <vt:lpstr>Summary of Candidate Sites Strategies</vt:lpstr>
      <vt:lpstr>Candidate Sites Strategies</vt:lpstr>
      <vt:lpstr>Candidate Sites Strategies</vt:lpstr>
      <vt:lpstr>Community Engagement Strategy</vt:lpstr>
      <vt:lpstr>Community Engagement Strategy</vt:lpstr>
      <vt:lpstr>Community Engagement</vt:lpstr>
      <vt:lpstr>Community Workshop #1 - Introduction and Policy Considerations</vt:lpstr>
      <vt:lpstr>Stakeholder Workshop</vt:lpstr>
      <vt:lpstr>Community Workshop #2 - Land Use Strategies and Housing Policies</vt:lpstr>
      <vt:lpstr>Joint Planning Commission and Board of Supervisors Study Session </vt:lpstr>
      <vt:lpstr>Board of Supervisors and Planning Commission Public Hearings</vt:lpstr>
      <vt:lpstr>Ongoing Outreach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Ornelas, Lawrence</dc:creator>
  <cp:lastModifiedBy>DeLaTorre, Alvar</cp:lastModifiedBy>
  <cp:revision>296</cp:revision>
  <cp:lastPrinted>2022-09-26T22:52:59Z</cp:lastPrinted>
  <dcterms:created xsi:type="dcterms:W3CDTF">2020-07-02T23:01:03Z</dcterms:created>
  <dcterms:modified xsi:type="dcterms:W3CDTF">2023-06-06T00:23:24Z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0x01010061222C6784797F45A8AF81A845551A48</vt:lpwstr>
  </property>
</Properties>
</file>