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0"/>
  </p:notesMasterIdLst>
  <p:sldIdLst>
    <p:sldId id="256" r:id="rId3"/>
    <p:sldId id="290" r:id="rId4"/>
    <p:sldId id="281" r:id="rId5"/>
    <p:sldId id="289" r:id="rId6"/>
    <p:sldId id="264" r:id="rId7"/>
    <p:sldId id="646" r:id="rId8"/>
    <p:sldId id="639" r:id="rId9"/>
    <p:sldId id="654" r:id="rId10"/>
    <p:sldId id="653" r:id="rId11"/>
    <p:sldId id="641" r:id="rId12"/>
    <p:sldId id="651" r:id="rId13"/>
    <p:sldId id="649" r:id="rId14"/>
    <p:sldId id="652" r:id="rId15"/>
    <p:sldId id="640" r:id="rId16"/>
    <p:sldId id="647" r:id="rId17"/>
    <p:sldId id="648" r:id="rId18"/>
    <p:sldId id="634" r:id="rId19"/>
  </p:sldIdLst>
  <p:sldSz cx="12192000" cy="6858000"/>
  <p:notesSz cx="7315200" cy="96012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EB Garamond" panose="00000500000000000000" pitchFamily="2" charset="0"/>
      <p:regular r:id="rId25"/>
      <p:bold r:id="rId26"/>
      <p:italic r:id="rId27"/>
      <p:boldItalic r:id="rId28"/>
    </p:embeddedFont>
    <p:embeddedFont>
      <p:font typeface="Garamond" panose="02020404030301010803" pitchFamily="18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j2+imgXNDS+QYhxlZmLSSQxnBe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02EA7-3355-43AC-B759-658271C0D923}">
  <a:tblStyle styleId="{91E02EA7-3355-43AC-B759-658271C0D923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5828" autoAdjust="0"/>
  </p:normalViewPr>
  <p:slideViewPr>
    <p:cSldViewPr snapToGrid="0">
      <p:cViewPr varScale="1">
        <p:scale>
          <a:sx n="112" d="100"/>
          <a:sy n="112" d="100"/>
        </p:scale>
        <p:origin x="1098" y="2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42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6"/>
            <a:ext cx="3170249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13" y="6"/>
            <a:ext cx="3170249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55" y="4561308"/>
            <a:ext cx="5851504" cy="432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355"/>
            <a:ext cx="3170249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13" y="9119355"/>
            <a:ext cx="3170249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731855" y="4561308"/>
            <a:ext cx="5851504" cy="432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t" anchorCtr="0">
            <a:norm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4143313" y="9119355"/>
            <a:ext cx="3170249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052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868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0509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2010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11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062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183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31855" y="4561308"/>
            <a:ext cx="5851504" cy="432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t" anchorCtr="0">
            <a:normAutofit/>
          </a:bodyPr>
          <a:lstStyle/>
          <a:p>
            <a:pPr marL="0" indent="0"/>
            <a:r>
              <a:rPr lang="en-US" dirty="0"/>
              <a:t>Jeff</a:t>
            </a: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4143313" y="9119355"/>
            <a:ext cx="3170249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7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731855" y="4561308"/>
            <a:ext cx="5851504" cy="432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t" anchorCtr="0">
            <a:norm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4143313" y="9119355"/>
            <a:ext cx="3170249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31855" y="4561308"/>
            <a:ext cx="5851504" cy="4320377"/>
          </a:xfrm>
          <a:prstGeom prst="rect">
            <a:avLst/>
          </a:prstGeom>
        </p:spPr>
        <p:txBody>
          <a:bodyPr spcFirstLastPara="1" wrap="square" lIns="93474" tIns="46724" rIns="93474" bIns="4672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285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31856" y="4591101"/>
            <a:ext cx="5851504" cy="4348595"/>
          </a:xfrm>
          <a:prstGeom prst="rect">
            <a:avLst/>
          </a:prstGeom>
        </p:spPr>
        <p:txBody>
          <a:bodyPr spcFirstLastPara="1" wrap="square" lIns="93474" tIns="46724" rIns="93474" bIns="4672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31856" y="4591101"/>
            <a:ext cx="5851504" cy="43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t" anchorCtr="0">
            <a:normAutofit/>
          </a:bodyPr>
          <a:lstStyle/>
          <a:p>
            <a:pPr marL="0" indent="0"/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4143314" y="9178917"/>
            <a:ext cx="3170249" cy="48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4" tIns="46724" rIns="93474" bIns="4672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029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0226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31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741468" y="4666856"/>
            <a:ext cx="5928358" cy="4420349"/>
          </a:xfrm>
          <a:prstGeom prst="rect">
            <a:avLst/>
          </a:prstGeom>
        </p:spPr>
        <p:txBody>
          <a:bodyPr spcFirstLastPara="1" wrap="square" lIns="94876" tIns="47425" rIns="94876" bIns="47425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36600"/>
            <a:ext cx="6548438" cy="36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982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101600" y="6068699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42" y="0"/>
            <a:ext cx="253295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2540000" y="152400"/>
            <a:ext cx="12192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2133600" y="5486400"/>
            <a:ext cx="975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Garamond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Garamond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Garamond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Garamond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Garamond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/>
          <p:nvPr/>
        </p:nvSpPr>
        <p:spPr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aramond"/>
              <a:buNone/>
              <a:defRPr sz="28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/>
          <p:nvPr/>
        </p:nvSpPr>
        <p:spPr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" name="Google Shape;92;p27"/>
          <p:cNvSpPr txBox="1">
            <a:spLocks noGrp="1"/>
          </p:cNvSpPr>
          <p:nvPr>
            <p:ph type="dt" idx="10"/>
          </p:nvPr>
        </p:nvSpPr>
        <p:spPr>
          <a:xfrm>
            <a:off x="83312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930400" cy="663578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2133600" y="6248207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95" name="Google Shape;95;p27"/>
          <p:cNvSpPr>
            <a:spLocks noGrp="1"/>
          </p:cNvSpPr>
          <p:nvPr>
            <p:ph type="pic" idx="2"/>
          </p:nvPr>
        </p:nvSpPr>
        <p:spPr>
          <a:xfrm>
            <a:off x="2080768" y="0"/>
            <a:ext cx="10111232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 rot="5400000">
            <a:off x="3989324" y="-1572260"/>
            <a:ext cx="4526280" cy="108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8"/>
          <p:cNvSpPr txBox="1">
            <a:spLocks noGrp="1"/>
          </p:cNvSpPr>
          <p:nvPr>
            <p:ph type="ftr" idx="11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1" name="Google Shape;101;p2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 rot="5400000">
            <a:off x="7350920" y="1996281"/>
            <a:ext cx="5516563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1"/>
          </p:nvPr>
        </p:nvSpPr>
        <p:spPr>
          <a:xfrm rot="5400000">
            <a:off x="1559718" y="-340518"/>
            <a:ext cx="5516564" cy="74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dt" idx="10"/>
          </p:nvPr>
        </p:nvSpPr>
        <p:spPr>
          <a:xfrm>
            <a:off x="8737600" y="6248403"/>
            <a:ext cx="294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9"/>
          <p:cNvSpPr txBox="1">
            <a:spLocks noGrp="1"/>
          </p:cNvSpPr>
          <p:nvPr>
            <p:ph type="ftr" idx="11"/>
          </p:nvPr>
        </p:nvSpPr>
        <p:spPr>
          <a:xfrm>
            <a:off x="609602" y="6248208"/>
            <a:ext cx="743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7" name="Google Shape;107;p29"/>
          <p:cNvSpPr/>
          <p:nvPr/>
        </p:nvSpPr>
        <p:spPr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 rot="5400000">
            <a:off x="8075084" y="103716"/>
            <a:ext cx="533400" cy="325968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0"/>
          <p:cNvCxnSpPr/>
          <p:nvPr/>
        </p:nvCxnSpPr>
        <p:spPr>
          <a:xfrm>
            <a:off x="1727200" y="6360318"/>
            <a:ext cx="10451381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406400" y="0"/>
            <a:ext cx="1128166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9347200" y="6360318"/>
            <a:ext cx="2120181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11467381" y="6360318"/>
            <a:ext cx="7112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406400" y="1143008"/>
            <a:ext cx="11281664" cy="495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3420" y="6019800"/>
            <a:ext cx="1828528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/>
          <p:nvPr/>
        </p:nvSpPr>
        <p:spPr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" name="Google Shape;43;p18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4" name="Google Shape;44;p18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" name="Google Shape;45;p18"/>
          <p:cNvSpPr txBox="1"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101600" y="6068699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Google Shape;4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42" y="0"/>
            <a:ext cx="253295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18"/>
          <p:cNvCxnSpPr/>
          <p:nvPr/>
        </p:nvCxnSpPr>
        <p:spPr>
          <a:xfrm>
            <a:off x="-2540000" y="152400"/>
            <a:ext cx="12192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3" name="Google Shape;53;p21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4" name="Google Shape;54;p21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aramond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727200" cy="7016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8" name="Google Shape;5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748" y="1"/>
            <a:ext cx="222815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>
            <a:spLocks noGrp="1"/>
          </p:cNvSpPr>
          <p:nvPr>
            <p:ph type="title"/>
          </p:nvPr>
        </p:nvSpPr>
        <p:spPr>
          <a:xfrm>
            <a:off x="2946400" y="228600"/>
            <a:ext cx="873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1"/>
          </p:nvPr>
        </p:nvSpPr>
        <p:spPr>
          <a:xfrm>
            <a:off x="812800" y="1589567"/>
            <a:ext cx="5181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2"/>
          </p:nvPr>
        </p:nvSpPr>
        <p:spPr>
          <a:xfrm>
            <a:off x="6459868" y="1589567"/>
            <a:ext cx="5181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8636000" y="6492876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5" name="Google Shape;6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748" y="1"/>
            <a:ext cx="222815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12800" y="2438400"/>
            <a:ext cx="5181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2"/>
          </p:nvPr>
        </p:nvSpPr>
        <p:spPr>
          <a:xfrm>
            <a:off x="6400800" y="2438400"/>
            <a:ext cx="5181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3"/>
          </p:nvPr>
        </p:nvSpPr>
        <p:spPr>
          <a:xfrm>
            <a:off x="812800" y="1752600"/>
            <a:ext cx="51816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4"/>
          </p:nvPr>
        </p:nvSpPr>
        <p:spPr>
          <a:xfrm>
            <a:off x="6400800" y="1752600"/>
            <a:ext cx="51816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711200" cy="3810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812800" y="0"/>
            <a:ext cx="107696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0" y="6492876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3" name="Google Shape;13;p17"/>
          <p:cNvSpPr/>
          <p:nvPr/>
        </p:nvSpPr>
        <p:spPr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" name="Google Shape;14;p1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/>
          <p:nvPr/>
        </p:nvSpPr>
        <p:spPr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" name="Google Shape;31;p16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" name="Google Shape;32;p16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608489" y="4180226"/>
            <a:ext cx="10790337" cy="151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b="1" dirty="0"/>
              <a:t>Redistricting Boundary and Map Adoption</a:t>
            </a:r>
            <a:endParaRPr b="1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608490" y="6059368"/>
            <a:ext cx="221054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latin typeface="EB Garamond"/>
                <a:ea typeface="EB Garamond"/>
                <a:cs typeface="EB Garamond"/>
                <a:sym typeface="EB Garamond"/>
              </a:rPr>
              <a:t>November 23, 2021</a:t>
            </a:r>
            <a:endParaRPr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5434444" y="6096000"/>
            <a:ext cx="515735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indent="0" algn="r">
              <a:spcBef>
                <a:spcPts val="0"/>
              </a:spcBef>
              <a:buSzPct val="60000"/>
            </a:pPr>
            <a:r>
              <a:rPr lang="en-US" dirty="0"/>
              <a:t> </a:t>
            </a:r>
            <a:r>
              <a:rPr lang="en-US" sz="3600" dirty="0"/>
              <a:t>Dr. Jeff Tilton, Senior Consultant</a:t>
            </a:r>
            <a:endParaRPr dirty="0"/>
          </a:p>
          <a:p>
            <a:pPr marL="0" indent="0" algn="r">
              <a:buSzPct val="60000"/>
            </a:pPr>
            <a:r>
              <a:rPr lang="en-US" sz="3600" dirty="0"/>
              <a:t>National Demographics Corporation</a:t>
            </a:r>
            <a:endParaRPr dirty="0"/>
          </a:p>
        </p:txBody>
      </p:sp>
      <p:sp>
        <p:nvSpPr>
          <p:cNvPr id="120" name="Google Shape;120;p1"/>
          <p:cNvSpPr txBox="1"/>
          <p:nvPr/>
        </p:nvSpPr>
        <p:spPr>
          <a:xfrm>
            <a:off x="8470726" y="6068698"/>
            <a:ext cx="4430799" cy="66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buClr>
                <a:srgbClr val="002060"/>
              </a:buClr>
              <a:buSzPts val="3200"/>
            </a:pPr>
            <a:endParaRPr sz="3200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B2FE28-DA49-428E-9317-6A7A009FA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499" y="-135082"/>
            <a:ext cx="5079002" cy="5301905"/>
          </a:xfrm>
          <a:prstGeom prst="rect">
            <a:avLst/>
          </a:prstGeom>
          <a:effectLst>
            <a:glow rad="520700">
              <a:schemeClr val="tx2">
                <a:lumMod val="50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F5326E-BE3D-466C-A6B3-E2B85743C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446"/>
            <a:ext cx="5855430" cy="5482999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38562" y="-31173"/>
            <a:ext cx="9133936" cy="64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Public Map: d77572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39098" y="6173263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0075" y="620671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48962" y="6338455"/>
            <a:ext cx="1590000" cy="332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931A6-7813-46A4-BB55-84B51E2086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9" t="266" r="14759" b="-266"/>
          <a:stretch/>
        </p:blipFill>
        <p:spPr>
          <a:xfrm>
            <a:off x="5752421" y="875412"/>
            <a:ext cx="5593081" cy="5077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3312C2-59DB-47B7-96D7-B098EA36B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962" y="5314583"/>
            <a:ext cx="212189" cy="235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C9299-93E0-41AF-A933-DAFBCD87F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825" y="3871122"/>
            <a:ext cx="202952" cy="24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5A5036-1AE4-4DCB-9D5F-F6EE2632485C}"/>
              </a:ext>
            </a:extLst>
          </p:cNvPr>
          <p:cNvSpPr/>
          <p:nvPr/>
        </p:nvSpPr>
        <p:spPr>
          <a:xfrm>
            <a:off x="1313426" y="1366917"/>
            <a:ext cx="467591" cy="4618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FB976C-681A-430B-8464-CE5128817F99}"/>
              </a:ext>
            </a:extLst>
          </p:cNvPr>
          <p:cNvCxnSpPr>
            <a:cxnSpLocks/>
          </p:cNvCxnSpPr>
          <p:nvPr/>
        </p:nvCxnSpPr>
        <p:spPr>
          <a:xfrm flipH="1">
            <a:off x="1313427" y="859835"/>
            <a:ext cx="4438994" cy="50708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8744BF-E344-4949-99F4-FE63289633CA}"/>
              </a:ext>
            </a:extLst>
          </p:cNvPr>
          <p:cNvCxnSpPr>
            <a:cxnSpLocks/>
          </p:cNvCxnSpPr>
          <p:nvPr/>
        </p:nvCxnSpPr>
        <p:spPr>
          <a:xfrm>
            <a:off x="1313426" y="1828782"/>
            <a:ext cx="4438995" cy="412461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552841E-A6C1-4C58-AC04-E74318E82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2" y="3729981"/>
            <a:ext cx="2123340" cy="2137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3D111D-DEC3-422F-8D64-17673C540F77}"/>
              </a:ext>
            </a:extLst>
          </p:cNvPr>
          <p:cNvSpPr txBox="1"/>
          <p:nvPr/>
        </p:nvSpPr>
        <p:spPr>
          <a:xfrm>
            <a:off x="1781017" y="5550349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Max. Population Deviation = 0.78%</a:t>
            </a:r>
          </a:p>
        </p:txBody>
      </p:sp>
    </p:spTree>
    <p:extLst>
      <p:ext uri="{BB962C8B-B14F-4D97-AF65-F5344CB8AC3E}">
        <p14:creationId xmlns:p14="http://schemas.microsoft.com/office/powerpoint/2010/main" val="200375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F75F30-9C16-496F-ADF4-B890BF0D6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6" y="343794"/>
            <a:ext cx="5882406" cy="5395633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Public Map: d78269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20DB60-8AB0-4580-A2E9-3FFB62AE1625}"/>
              </a:ext>
            </a:extLst>
          </p:cNvPr>
          <p:cNvGrpSpPr/>
          <p:nvPr/>
        </p:nvGrpSpPr>
        <p:grpSpPr>
          <a:xfrm>
            <a:off x="5853690" y="891492"/>
            <a:ext cx="5509635" cy="5243759"/>
            <a:chOff x="5280502" y="807120"/>
            <a:chExt cx="5509635" cy="52437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DCD8EE-8AA1-4AD4-B2F2-E6F4ECB02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r="20283"/>
            <a:stretch/>
          </p:blipFill>
          <p:spPr>
            <a:xfrm>
              <a:off x="5280502" y="807120"/>
              <a:ext cx="5509635" cy="52437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7799F4-18FF-42B4-8126-53C421944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0536" y="5410900"/>
              <a:ext cx="219740" cy="2441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224C1D-8E3C-4BEA-8C91-79249015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8954" y="3871140"/>
              <a:ext cx="202952" cy="2435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06231C7-9EE9-48A6-B6E4-8162AF85A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11" y="3691250"/>
            <a:ext cx="2061711" cy="20481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56B16-91F1-4FE7-8089-F97BBB069FD5}"/>
              </a:ext>
            </a:extLst>
          </p:cNvPr>
          <p:cNvSpPr txBox="1"/>
          <p:nvPr/>
        </p:nvSpPr>
        <p:spPr>
          <a:xfrm>
            <a:off x="1663647" y="5950800"/>
            <a:ext cx="2977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Max. Population Deviation = 1.11%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F83E08-1B2F-4C1B-9AD6-581E5074025F}"/>
              </a:ext>
            </a:extLst>
          </p:cNvPr>
          <p:cNvSpPr/>
          <p:nvPr/>
        </p:nvSpPr>
        <p:spPr>
          <a:xfrm>
            <a:off x="1226128" y="1118573"/>
            <a:ext cx="623454" cy="5543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6CB6D8-A5EF-4AB2-B10A-2FA9E727E060}"/>
              </a:ext>
            </a:extLst>
          </p:cNvPr>
          <p:cNvCxnSpPr>
            <a:cxnSpLocks/>
          </p:cNvCxnSpPr>
          <p:nvPr/>
        </p:nvCxnSpPr>
        <p:spPr>
          <a:xfrm flipV="1">
            <a:off x="1226128" y="891492"/>
            <a:ext cx="4627562" cy="22708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B76C92-0231-4429-B448-174B3D39ABAF}"/>
              </a:ext>
            </a:extLst>
          </p:cNvPr>
          <p:cNvCxnSpPr>
            <a:cxnSpLocks/>
          </p:cNvCxnSpPr>
          <p:nvPr/>
        </p:nvCxnSpPr>
        <p:spPr>
          <a:xfrm>
            <a:off x="1226128" y="1672936"/>
            <a:ext cx="4627562" cy="446231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56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F7807-55C5-4896-A8ED-680F259B5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36" y="167896"/>
            <a:ext cx="6226741" cy="5842191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Public Map: d78263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C8941F-34D2-449E-ACA0-4B0E0F3D34C1}"/>
              </a:ext>
            </a:extLst>
          </p:cNvPr>
          <p:cNvGrpSpPr/>
          <p:nvPr/>
        </p:nvGrpSpPr>
        <p:grpSpPr>
          <a:xfrm>
            <a:off x="6078834" y="904704"/>
            <a:ext cx="5237700" cy="5213453"/>
            <a:chOff x="6032087" y="822273"/>
            <a:chExt cx="5237700" cy="52134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B9583E-2EBC-4CED-ABDF-30A5FA31D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891"/>
            <a:stretch/>
          </p:blipFill>
          <p:spPr>
            <a:xfrm>
              <a:off x="6032087" y="822273"/>
              <a:ext cx="5237700" cy="5213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49FB12-69E2-48EF-8EA0-2F0A5430C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1627" y="3871140"/>
              <a:ext cx="202952" cy="2435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D1CDE3-4501-46D0-B7C4-E1C343833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2896" y="5520814"/>
              <a:ext cx="219740" cy="2441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760D5B-1863-4483-B1E1-0633AB7E2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9557" y="3691746"/>
            <a:ext cx="2338767" cy="23183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2D1DA0-B6D8-400A-BB92-BEA57A2A8C41}"/>
              </a:ext>
            </a:extLst>
          </p:cNvPr>
          <p:cNvSpPr txBox="1"/>
          <p:nvPr/>
        </p:nvSpPr>
        <p:spPr>
          <a:xfrm>
            <a:off x="1960904" y="5915821"/>
            <a:ext cx="2977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Max. Population Deviation = 3.67%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E9EAB-8C17-4904-B8D2-F31AB960D742}"/>
              </a:ext>
            </a:extLst>
          </p:cNvPr>
          <p:cNvSpPr/>
          <p:nvPr/>
        </p:nvSpPr>
        <p:spPr>
          <a:xfrm>
            <a:off x="1039091" y="987136"/>
            <a:ext cx="623454" cy="61306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7C679B-8D78-4CC1-9F68-806C964CAE99}"/>
              </a:ext>
            </a:extLst>
          </p:cNvPr>
          <p:cNvCxnSpPr>
            <a:cxnSpLocks/>
          </p:cNvCxnSpPr>
          <p:nvPr/>
        </p:nvCxnSpPr>
        <p:spPr>
          <a:xfrm flipV="1">
            <a:off x="1039091" y="904704"/>
            <a:ext cx="4992995" cy="8243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526137-C8CD-4BF9-8F71-DD420A8D553B}"/>
              </a:ext>
            </a:extLst>
          </p:cNvPr>
          <p:cNvCxnSpPr>
            <a:cxnSpLocks/>
          </p:cNvCxnSpPr>
          <p:nvPr/>
        </p:nvCxnSpPr>
        <p:spPr>
          <a:xfrm>
            <a:off x="1039091" y="1600200"/>
            <a:ext cx="5039743" cy="453505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949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BF7E8B-2843-49D4-A718-54E9F1045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576" y="202683"/>
            <a:ext cx="6160403" cy="5799758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Board Advanced Map: d71963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13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294EF-070D-44F6-888B-1DC8FABBD436}"/>
              </a:ext>
            </a:extLst>
          </p:cNvPr>
          <p:cNvGrpSpPr/>
          <p:nvPr/>
        </p:nvGrpSpPr>
        <p:grpSpPr>
          <a:xfrm>
            <a:off x="6045827" y="818438"/>
            <a:ext cx="5322592" cy="5332916"/>
            <a:chOff x="2954198" y="945072"/>
            <a:chExt cx="5037979" cy="49631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3439D9-F308-41C2-9730-AFDFA02CE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10" t="-746" r="25321" b="746"/>
            <a:stretch/>
          </p:blipFill>
          <p:spPr>
            <a:xfrm>
              <a:off x="2954198" y="945072"/>
              <a:ext cx="5037979" cy="49631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1330D3-03F2-4363-97EA-86DC72CCC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4033" y="1499535"/>
              <a:ext cx="224808" cy="2697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5481C4-C1DB-43F5-AFAA-B1FC94F9E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9150" y="5256102"/>
              <a:ext cx="219950" cy="2443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9D5555-2DC0-4076-8166-DD06B05A3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8267" y="1255994"/>
              <a:ext cx="224808" cy="2435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5B3D40-6EA1-4C15-AC91-F5A817B52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6266" y="3594564"/>
              <a:ext cx="182883" cy="2226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8404C6-5F3D-4557-AB4D-43B1806D3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2072" y="2662722"/>
              <a:ext cx="210205" cy="25590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E6E904-29E0-498E-8B30-9AC3909472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737499"/>
            <a:ext cx="2200940" cy="2276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21A9E9-CF7C-4E91-9408-FFCA65A1C70B}"/>
              </a:ext>
            </a:extLst>
          </p:cNvPr>
          <p:cNvSpPr txBox="1"/>
          <p:nvPr/>
        </p:nvSpPr>
        <p:spPr>
          <a:xfrm>
            <a:off x="1865080" y="5883252"/>
            <a:ext cx="2977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Max. Population Deviation = 1.46%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A2DADA-9F39-4416-9E18-218945B4FCDC}"/>
              </a:ext>
            </a:extLst>
          </p:cNvPr>
          <p:cNvSpPr/>
          <p:nvPr/>
        </p:nvSpPr>
        <p:spPr>
          <a:xfrm>
            <a:off x="997527" y="955964"/>
            <a:ext cx="665018" cy="602672"/>
          </a:xfrm>
          <a:prstGeom prst="rect">
            <a:avLst/>
          </a:prstGeom>
          <a:noFill/>
          <a:ln w="95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AD1D3-D26E-4222-993C-D9F3F12786B6}"/>
              </a:ext>
            </a:extLst>
          </p:cNvPr>
          <p:cNvCxnSpPr>
            <a:cxnSpLocks/>
          </p:cNvCxnSpPr>
          <p:nvPr/>
        </p:nvCxnSpPr>
        <p:spPr>
          <a:xfrm flipV="1">
            <a:off x="997527" y="830002"/>
            <a:ext cx="5048300" cy="12596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85274C-3962-4D0C-9BE6-80BB5A7BD8DB}"/>
              </a:ext>
            </a:extLst>
          </p:cNvPr>
          <p:cNvCxnSpPr>
            <a:cxnSpLocks/>
          </p:cNvCxnSpPr>
          <p:nvPr/>
        </p:nvCxnSpPr>
        <p:spPr>
          <a:xfrm>
            <a:off x="997527" y="1558636"/>
            <a:ext cx="5048300" cy="457661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92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D2689-837A-4CC8-AEF5-9E22F370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536" y="307035"/>
            <a:ext cx="6008227" cy="5576031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Alternative Map: d79138 (d71963a)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14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451272" y="6360317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C8667-ACEB-4276-98B6-0F3D99BD9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600"/>
          <a:stretch/>
        </p:blipFill>
        <p:spPr>
          <a:xfrm>
            <a:off x="5905691" y="802335"/>
            <a:ext cx="5371909" cy="53518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5FEEC-0AC5-40AF-8D92-471C0C3F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409" y="5513950"/>
            <a:ext cx="185526" cy="206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A2B81-F8AE-4D70-9BEE-9C759BA3B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708" y="3975049"/>
            <a:ext cx="202952" cy="243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A2347-861A-486C-8AE8-4874BDBD6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535" y="3740726"/>
            <a:ext cx="2255988" cy="2286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C6858-6828-40F3-B787-FBA84E27C054}"/>
              </a:ext>
            </a:extLst>
          </p:cNvPr>
          <p:cNvSpPr txBox="1"/>
          <p:nvPr/>
        </p:nvSpPr>
        <p:spPr>
          <a:xfrm>
            <a:off x="1984663" y="5918853"/>
            <a:ext cx="2977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Max. Population Deviation = 4.39%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07615A-D850-4362-AD00-0A970DD2889D}"/>
              </a:ext>
            </a:extLst>
          </p:cNvPr>
          <p:cNvSpPr/>
          <p:nvPr/>
        </p:nvSpPr>
        <p:spPr>
          <a:xfrm>
            <a:off x="1025459" y="1070264"/>
            <a:ext cx="616305" cy="54032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635802-8957-42C6-9FE0-D8F4988FB14A}"/>
              </a:ext>
            </a:extLst>
          </p:cNvPr>
          <p:cNvCxnSpPr/>
          <p:nvPr/>
        </p:nvCxnSpPr>
        <p:spPr>
          <a:xfrm flipV="1">
            <a:off x="1025459" y="831273"/>
            <a:ext cx="4880232" cy="23899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4BDB0E-C54C-4F3A-8CAB-40A237B1DDEF}"/>
              </a:ext>
            </a:extLst>
          </p:cNvPr>
          <p:cNvCxnSpPr/>
          <p:nvPr/>
        </p:nvCxnSpPr>
        <p:spPr>
          <a:xfrm>
            <a:off x="1025459" y="1610591"/>
            <a:ext cx="4880232" cy="454359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92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AD944-3BF1-4852-9E2B-2C605DCD7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4" y="307035"/>
            <a:ext cx="5974221" cy="5663137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Alternative Map: d79142 (d71963b)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5F727-BB15-479A-9A14-DBFC5B09F3B4}"/>
              </a:ext>
            </a:extLst>
          </p:cNvPr>
          <p:cNvGrpSpPr/>
          <p:nvPr/>
        </p:nvGrpSpPr>
        <p:grpSpPr>
          <a:xfrm>
            <a:off x="5930317" y="887828"/>
            <a:ext cx="5429835" cy="5274289"/>
            <a:chOff x="3633192" y="804611"/>
            <a:chExt cx="5429835" cy="52742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6E6E86-A188-4031-A7B0-7CA8F9BE9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416"/>
            <a:stretch/>
          </p:blipFill>
          <p:spPr>
            <a:xfrm>
              <a:off x="3633192" y="804611"/>
              <a:ext cx="5429835" cy="52742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FD640D-2675-4C89-B628-B88B8F74B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5570" y="5680968"/>
              <a:ext cx="212189" cy="2357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5290C8-62B8-4028-89C0-AED6792E7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0772" y="4224431"/>
              <a:ext cx="202952" cy="2435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E8DAE869-162F-45D4-91AC-7899EEF1B5B2}"/>
              </a:ext>
            </a:extLst>
          </p:cNvPr>
          <p:cNvSpPr/>
          <p:nvPr/>
        </p:nvSpPr>
        <p:spPr>
          <a:xfrm>
            <a:off x="8534400" y="4941911"/>
            <a:ext cx="966355" cy="82227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123E49-FB0B-4D19-B3F6-90FC22C2C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104" y="3740700"/>
            <a:ext cx="2194617" cy="2204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2907E6-DEEE-4A5B-B96E-BEBFA81E0F08}"/>
              </a:ext>
            </a:extLst>
          </p:cNvPr>
          <p:cNvSpPr txBox="1"/>
          <p:nvPr/>
        </p:nvSpPr>
        <p:spPr>
          <a:xfrm>
            <a:off x="2234046" y="5970172"/>
            <a:ext cx="2972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Max. Population Deviation – 4.39%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E487F4-51CE-4E09-BEC5-7C086808EE59}"/>
              </a:ext>
            </a:extLst>
          </p:cNvPr>
          <p:cNvSpPr/>
          <p:nvPr/>
        </p:nvSpPr>
        <p:spPr>
          <a:xfrm>
            <a:off x="1132609" y="1111827"/>
            <a:ext cx="644236" cy="59228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7CD258-D69D-4CA3-ABDC-69EFA9045C3C}"/>
              </a:ext>
            </a:extLst>
          </p:cNvPr>
          <p:cNvCxnSpPr>
            <a:cxnSpLocks/>
          </p:cNvCxnSpPr>
          <p:nvPr/>
        </p:nvCxnSpPr>
        <p:spPr>
          <a:xfrm flipV="1">
            <a:off x="1132609" y="887828"/>
            <a:ext cx="4797708" cy="22399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EE6433-78EB-4101-9D3E-49403F9E80BB}"/>
              </a:ext>
            </a:extLst>
          </p:cNvPr>
          <p:cNvCxnSpPr>
            <a:cxnSpLocks/>
          </p:cNvCxnSpPr>
          <p:nvPr/>
        </p:nvCxnSpPr>
        <p:spPr>
          <a:xfrm>
            <a:off x="1132609" y="1704109"/>
            <a:ext cx="4797708" cy="443805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E451FB-D896-4757-BB14-1BA2273BA538}"/>
              </a:ext>
            </a:extLst>
          </p:cNvPr>
          <p:cNvSpPr txBox="1"/>
          <p:nvPr/>
        </p:nvSpPr>
        <p:spPr>
          <a:xfrm>
            <a:off x="8476637" y="5214549"/>
            <a:ext cx="1095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Non-compliant</a:t>
            </a:r>
          </a:p>
        </p:txBody>
      </p:sp>
    </p:spTree>
    <p:extLst>
      <p:ext uri="{BB962C8B-B14F-4D97-AF65-F5344CB8AC3E}">
        <p14:creationId xmlns:p14="http://schemas.microsoft.com/office/powerpoint/2010/main" val="100950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0C38D6-8E07-48F1-8978-948CE1F30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3" y="276241"/>
            <a:ext cx="6049135" cy="5682739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sz="3200" b="1" dirty="0"/>
              <a:t>Alternative Map: d80191 (d71963c)</a:t>
            </a:r>
            <a:endParaRPr sz="3200"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32D74B-6F23-483B-9119-89C189CB78EF}"/>
              </a:ext>
            </a:extLst>
          </p:cNvPr>
          <p:cNvGrpSpPr/>
          <p:nvPr/>
        </p:nvGrpSpPr>
        <p:grpSpPr>
          <a:xfrm>
            <a:off x="6064398" y="899019"/>
            <a:ext cx="5451326" cy="5059962"/>
            <a:chOff x="3126298" y="864434"/>
            <a:chExt cx="5618284" cy="52883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58A481-B3B3-4FD7-8CFA-CC5FBDED7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312"/>
            <a:stretch/>
          </p:blipFill>
          <p:spPr>
            <a:xfrm>
              <a:off x="3126298" y="864434"/>
              <a:ext cx="5618284" cy="52883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88808D-B38A-41AC-B470-6E8AC4BCA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7326" y="5718288"/>
              <a:ext cx="219950" cy="2443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5B4E7F-006C-4FC6-BF66-442456081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6081" y="1314976"/>
              <a:ext cx="202952" cy="2435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7D2EB2-12F7-4D01-A9CE-312F14A29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512" y="3724021"/>
            <a:ext cx="2210452" cy="22349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CEAAA-EB0D-4A98-AB81-6404811A3F25}"/>
              </a:ext>
            </a:extLst>
          </p:cNvPr>
          <p:cNvSpPr txBox="1"/>
          <p:nvPr/>
        </p:nvSpPr>
        <p:spPr>
          <a:xfrm>
            <a:off x="2107931" y="5870864"/>
            <a:ext cx="2977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Max. Population Deviation = 2.33%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68E4B-0DFB-4EB1-8C24-5D594A785952}"/>
              </a:ext>
            </a:extLst>
          </p:cNvPr>
          <p:cNvSpPr/>
          <p:nvPr/>
        </p:nvSpPr>
        <p:spPr>
          <a:xfrm>
            <a:off x="1007918" y="899019"/>
            <a:ext cx="675409" cy="5764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A16DD3-4D56-406D-BAE4-800008DC28A3}"/>
              </a:ext>
            </a:extLst>
          </p:cNvPr>
          <p:cNvCxnSpPr>
            <a:cxnSpLocks/>
          </p:cNvCxnSpPr>
          <p:nvPr/>
        </p:nvCxnSpPr>
        <p:spPr>
          <a:xfrm>
            <a:off x="1007918" y="899019"/>
            <a:ext cx="505648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F21CD-4100-43DB-AD2B-770B1716F982}"/>
              </a:ext>
            </a:extLst>
          </p:cNvPr>
          <p:cNvCxnSpPr>
            <a:cxnSpLocks/>
          </p:cNvCxnSpPr>
          <p:nvPr/>
        </p:nvCxnSpPr>
        <p:spPr>
          <a:xfrm>
            <a:off x="1007918" y="1475509"/>
            <a:ext cx="5056480" cy="448347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653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3F0B59-A495-4FB5-BBA3-DEF6C974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20" y="0"/>
            <a:ext cx="6371589" cy="5985662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3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Public Hearing/Action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17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55513" y="873537"/>
            <a:ext cx="3270910" cy="10125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21B58-EA3B-4928-B0F4-32486A9AB585}"/>
              </a:ext>
            </a:extLst>
          </p:cNvPr>
          <p:cNvSpPr txBox="1"/>
          <p:nvPr/>
        </p:nvSpPr>
        <p:spPr>
          <a:xfrm>
            <a:off x="6752795" y="1020974"/>
            <a:ext cx="5334430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Garamond" panose="02020404030301010803" pitchFamily="18" charset="0"/>
              </a:rPr>
              <a:t>Staff Recommendation:</a:t>
            </a:r>
            <a:r>
              <a:rPr lang="en-US" sz="2400" b="1" dirty="0">
                <a:latin typeface="Garamond" panose="02020404030301010803" pitchFamily="18" charset="0"/>
              </a:rPr>
              <a:t> </a:t>
            </a:r>
          </a:p>
          <a:p>
            <a:pPr algn="just"/>
            <a:endParaRPr lang="en-US" sz="800" b="1" dirty="0">
              <a:latin typeface="Garamond" panose="02020404030301010803" pitchFamily="18" charset="0"/>
            </a:endParaRPr>
          </a:p>
          <a:p>
            <a:r>
              <a:rPr lang="en-US" sz="2800" b="1" dirty="0">
                <a:latin typeface="Garamond" panose="02020404030301010803" pitchFamily="18" charset="0"/>
              </a:rPr>
              <a:t>Adopt Resolution adopting d80191 (d71963c) supervisorial district boundaries and map.</a:t>
            </a:r>
          </a:p>
          <a:p>
            <a:endParaRPr lang="en-US" sz="800" b="1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Equal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No gerrymandering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Contiguous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Undivided neighborhoods – communities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Cities &amp; CDPs respected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Easily identifiable boundaries (roads, natural barriers,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Compact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Preserves core of existing districts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10124536" y="6360318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 dirty="0"/>
          </a:p>
        </p:txBody>
      </p:sp>
      <p:graphicFrame>
        <p:nvGraphicFramePr>
          <p:cNvPr id="129" name="Google Shape;129;p2"/>
          <p:cNvGraphicFramePr/>
          <p:nvPr>
            <p:extLst>
              <p:ext uri="{D42A27DB-BD31-4B8C-83A1-F6EECF244321}">
                <p14:modId xmlns:p14="http://schemas.microsoft.com/office/powerpoint/2010/main" val="3197861914"/>
              </p:ext>
            </p:extLst>
          </p:nvPr>
        </p:nvGraphicFramePr>
        <p:xfrm>
          <a:off x="1523998" y="1019176"/>
          <a:ext cx="9133936" cy="4615594"/>
        </p:xfrm>
        <a:graphic>
          <a:graphicData uri="http://schemas.openxmlformats.org/drawingml/2006/table">
            <a:tbl>
              <a:tblPr firstRow="1" bandRow="1"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{91E02EA7-3355-43AC-B759-658271C0D923}</a:tableStyleId>
              </a:tblPr>
              <a:tblGrid>
                <a:gridCol w="2285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7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Step</a:t>
                      </a:r>
                      <a:endParaRPr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Description</a:t>
                      </a:r>
                      <a:endParaRPr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25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Staff Public Hearing</a:t>
                      </a:r>
                      <a:endParaRPr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September 27, 2021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Held prior to release of draft maps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Educate, solicit input on the communities in the Districts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06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Public Town Halls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Tw Cen MT"/>
                          <a:cs typeface="Tw Cen MT"/>
                          <a:sym typeface="Arial"/>
                        </a:rPr>
                        <a:t>Wednesday, October 6, 1 p.m. (California National Guard Armory)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Tw Cen MT"/>
                          <a:cs typeface="Tw Cen MT"/>
                          <a:sym typeface="Arial"/>
                        </a:rPr>
                        <a:t>Saturday, October 9, 10 a.m. (Immaculate Conception Church)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Tw Cen MT"/>
                          <a:cs typeface="Tw Cen MT"/>
                          <a:sym typeface="Arial"/>
                        </a:rPr>
                        <a:t>Saturday, October 9, 2 p.m. (Calaveras Elementary School)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Tw Cen MT"/>
                          <a:cs typeface="Tw Cen MT"/>
                          <a:sym typeface="Arial"/>
                        </a:rPr>
                        <a:t>Friday, October 22, 4 p.m. (San Juan Bautista Community Center)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Tw Cen MT"/>
                          <a:cs typeface="Tw Cen MT"/>
                          <a:sym typeface="Arial"/>
                        </a:rPr>
                        <a:t>Monday, October 25, 7 p.m. (via Zoom)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Census Data Releases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Census Bureau releases official 2020 Census population data – Aug. 12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California’s official ‘prisoner-adjusted’ 2020 redistricting data – Sept. 21, 27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6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BOS Public Hearing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October 26, 2021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Held prior to release of draft maps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Educate and to solicit input on the communities in the Districts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999685697"/>
                  </a:ext>
                </a:extLst>
              </a:tr>
              <a:tr h="5737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BOS Public Hearing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November 9, 2021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Discuss draft maps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194112527"/>
                  </a:ext>
                </a:extLst>
              </a:tr>
              <a:tr h="57419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BOS Public Hearing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November 23, 2021</a:t>
                      </a:r>
                      <a:endParaRPr lang="en-US" sz="160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Garamond"/>
                          <a:cs typeface="Garamond"/>
                          <a:sym typeface="Garamond"/>
                        </a:rPr>
                        <a:t>Determine and Adopt Final map</a:t>
                      </a:r>
                      <a:endParaRPr lang="en-US" sz="16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905679343"/>
                  </a:ext>
                </a:extLst>
              </a:tr>
            </a:tbl>
          </a:graphicData>
        </a:graphic>
      </p:graphicFrame>
      <p:sp>
        <p:nvSpPr>
          <p:cNvPr id="9" name="Google Shape;127;p2">
            <a:extLst>
              <a:ext uri="{FF2B5EF4-FFF2-40B4-BE49-F238E27FC236}">
                <a16:creationId xmlns:a16="http://schemas.microsoft.com/office/drawing/2014/main" id="{1426885E-CE91-45B9-A4C7-EB302ACC9F0F}"/>
              </a:ext>
            </a:extLst>
          </p:cNvPr>
          <p:cNvSpPr txBox="1">
            <a:spLocks/>
          </p:cNvSpPr>
          <p:nvPr/>
        </p:nvSpPr>
        <p:spPr>
          <a:xfrm>
            <a:off x="1524000" y="-158509"/>
            <a:ext cx="913393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Garamond"/>
              <a:buNone/>
              <a:defRPr sz="36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</a:pPr>
            <a:r>
              <a:rPr lang="en-US" b="1" dirty="0"/>
              <a:t>Redistricting Process</a:t>
            </a:r>
            <a:endParaRPr lang="en-US" dirty="0"/>
          </a:p>
        </p:txBody>
      </p:sp>
      <p:sp>
        <p:nvSpPr>
          <p:cNvPr id="6" name="Google Shape;168;p5">
            <a:extLst>
              <a:ext uri="{FF2B5EF4-FFF2-40B4-BE49-F238E27FC236}">
                <a16:creationId xmlns:a16="http://schemas.microsoft.com/office/drawing/2014/main" id="{9B3A50B6-FD74-433C-A2DC-B51DD3EBDCC9}"/>
              </a:ext>
            </a:extLst>
          </p:cNvPr>
          <p:cNvSpPr txBox="1">
            <a:spLocks/>
          </p:cNvSpPr>
          <p:nvPr/>
        </p:nvSpPr>
        <p:spPr>
          <a:xfrm>
            <a:off x="8534536" y="6360317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</p:spTree>
    <p:extLst>
      <p:ext uri="{BB962C8B-B14F-4D97-AF65-F5344CB8AC3E}">
        <p14:creationId xmlns:p14="http://schemas.microsoft.com/office/powerpoint/2010/main" val="238741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635576" y="2013045"/>
            <a:ext cx="2590800" cy="2095064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002060"/>
                </a:solidFill>
              </a:rPr>
              <a:t>Equal Population</a:t>
            </a:r>
          </a:p>
          <a:p>
            <a:pPr marL="0" indent="0">
              <a:buNone/>
            </a:pPr>
            <a:endParaRPr lang="en-US" sz="6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002060"/>
                </a:solidFill>
              </a:rPr>
              <a:t>Federal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b="1" dirty="0">
                <a:solidFill>
                  <a:srgbClr val="002060"/>
                </a:solidFill>
              </a:rPr>
              <a:t>Voting Rights Act</a:t>
            </a:r>
          </a:p>
          <a:p>
            <a:pPr marL="0" indent="0">
              <a:buNone/>
            </a:pPr>
            <a:endParaRPr lang="en-US" sz="6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002060"/>
                </a:solidFill>
              </a:rPr>
              <a:t>No Racial Gerrymandering</a:t>
            </a:r>
            <a:endParaRPr lang="en-US" sz="6600" dirty="0">
              <a:solidFill>
                <a:srgbClr val="002060"/>
              </a:solidFill>
            </a:endParaRPr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4294967295"/>
          </p:nvPr>
        </p:nvSpPr>
        <p:spPr>
          <a:xfrm>
            <a:off x="7549200" y="1983575"/>
            <a:ext cx="3007200" cy="2124534"/>
          </a:xfrm>
          <a:prstGeom prst="rect">
            <a:avLst/>
          </a:prstGeom>
          <a:noFill/>
          <a:ln w="9525" cap="flat" cmpd="sng">
            <a:solidFill>
              <a:srgbClr val="AFC9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Minimize voters shifted to different election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Respect voters’ choices / continuity in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Future population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Preserving the core of existing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635576" y="1368522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accent2"/>
              </a:buClr>
              <a:buSzPts val="960"/>
            </a:pPr>
            <a:r>
              <a:rPr lang="en-US" sz="1800" b="1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4366875" y="1368525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accent2"/>
              </a:buClr>
              <a:buSzPts val="960"/>
            </a:pPr>
            <a:r>
              <a:rPr lang="en-US" sz="1800" b="1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Counties</a:t>
            </a:r>
            <a:endParaRPr sz="1800" dirty="0"/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2414" y="4314109"/>
            <a:ext cx="2457125" cy="162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Google Shape;143;p3"/>
          <p:cNvSpPr txBox="1"/>
          <p:nvPr/>
        </p:nvSpPr>
        <p:spPr>
          <a:xfrm>
            <a:off x="4381788" y="1983575"/>
            <a:ext cx="3009600" cy="422096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1. Geographically contiguous</a:t>
            </a:r>
            <a:endParaRPr sz="1600" dirty="0">
              <a:solidFill>
                <a:srgbClr val="002060"/>
              </a:solidFill>
            </a:endParaRPr>
          </a:p>
          <a:p>
            <a:pPr>
              <a:spcBef>
                <a:spcPts val="700"/>
              </a:spcBef>
            </a:pPr>
            <a:r>
              <a:rPr lang="en-US" sz="16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2. Undivided neighborhoods and “communities of interest” </a:t>
            </a:r>
            <a:br>
              <a:rPr lang="en-US" sz="18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(Socio-economic geographic areas that should be kept together)</a:t>
            </a:r>
            <a:endParaRPr sz="1450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>
              <a:spcBef>
                <a:spcPts val="700"/>
              </a:spcBef>
            </a:pPr>
            <a:r>
              <a:rPr lang="en-US" sz="16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3. Cities and CDPs</a:t>
            </a:r>
            <a:endParaRPr sz="1600" dirty="0">
              <a:solidFill>
                <a:srgbClr val="002060"/>
              </a:solidFill>
            </a:endParaRPr>
          </a:p>
          <a:p>
            <a:pPr>
              <a:spcBef>
                <a:spcPts val="700"/>
              </a:spcBef>
            </a:pPr>
            <a:r>
              <a:rPr lang="en-US" sz="16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4. Easily identifiable boundaries</a:t>
            </a:r>
            <a:endParaRPr sz="1600" dirty="0">
              <a:solidFill>
                <a:srgbClr val="002060"/>
              </a:solidFill>
            </a:endParaRPr>
          </a:p>
          <a:p>
            <a:pPr>
              <a:spcBef>
                <a:spcPts val="700"/>
              </a:spcBef>
            </a:pPr>
            <a:r>
              <a:rPr lang="en-US" sz="16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5. Compact</a:t>
            </a:r>
            <a:br>
              <a:rPr lang="en-US" sz="18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(Do not bypass one group of people to get to a more distant group of people)</a:t>
            </a:r>
            <a:endParaRPr sz="1450" dirty="0">
              <a:solidFill>
                <a:srgbClr val="002060"/>
              </a:solidFill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ts val="1080"/>
            </a:pPr>
            <a:endParaRPr lang="en-US" sz="800" b="1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ts val="1080"/>
            </a:pPr>
            <a:r>
              <a:rPr lang="en-US" sz="1600" b="1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Prohibited:</a:t>
            </a:r>
            <a:endParaRPr sz="1600" b="1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ts val="840"/>
            </a:pPr>
            <a:r>
              <a:rPr lang="en-US" sz="1450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450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7546937" y="1368525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accent2"/>
              </a:buClr>
              <a:buSzPts val="960"/>
            </a:pPr>
            <a:r>
              <a:rPr lang="en-US" sz="1800" b="1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dirty="0"/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2627250" y="94664"/>
            <a:ext cx="69375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Redistricting Rules and Goals</a:t>
            </a:r>
            <a:endParaRPr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3</a:t>
            </a:fld>
            <a:endParaRPr dirty="0"/>
          </a:p>
        </p:txBody>
      </p:sp>
      <p:cxnSp>
        <p:nvCxnSpPr>
          <p:cNvPr id="147" name="Google Shape;147;p3"/>
          <p:cNvCxnSpPr>
            <a:cxnSpLocks/>
          </p:cNvCxnSpPr>
          <p:nvPr/>
        </p:nvCxnSpPr>
        <p:spPr>
          <a:xfrm>
            <a:off x="4554876" y="1098775"/>
            <a:ext cx="3056124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3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</p:spTree>
    <p:extLst>
      <p:ext uri="{BB962C8B-B14F-4D97-AF65-F5344CB8AC3E}">
        <p14:creationId xmlns:p14="http://schemas.microsoft.com/office/powerpoint/2010/main" val="141373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1865400" y="17964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2020 Census</a:t>
            </a:r>
            <a:endParaRPr dirty="0"/>
          </a:p>
        </p:txBody>
      </p:sp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 dirty="0"/>
          </a:p>
        </p:txBody>
      </p:sp>
      <p:cxnSp>
        <p:nvCxnSpPr>
          <p:cNvPr id="157" name="Google Shape;157;p4"/>
          <p:cNvCxnSpPr>
            <a:cxnSpLocks/>
          </p:cNvCxnSpPr>
          <p:nvPr/>
        </p:nvCxnSpPr>
        <p:spPr>
          <a:xfrm>
            <a:off x="4575426" y="1022064"/>
            <a:ext cx="3022075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9EC27E6-2DEA-4FFB-86D1-F853A0E6A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3" t="2718" r="28782" b="76951"/>
          <a:stretch/>
        </p:blipFill>
        <p:spPr>
          <a:xfrm>
            <a:off x="1710430" y="1260629"/>
            <a:ext cx="8788895" cy="3533314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165;p5">
            <a:extLst>
              <a:ext uri="{FF2B5EF4-FFF2-40B4-BE49-F238E27FC236}">
                <a16:creationId xmlns:a16="http://schemas.microsoft.com/office/drawing/2014/main" id="{AC3ECAA8-6E0D-4787-A204-CD5EF76CDCAC}"/>
              </a:ext>
            </a:extLst>
          </p:cNvPr>
          <p:cNvSpPr txBox="1"/>
          <p:nvPr/>
        </p:nvSpPr>
        <p:spPr>
          <a:xfrm>
            <a:off x="2499900" y="5368478"/>
            <a:ext cx="7192200" cy="5231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Ideal population per District: 12,867</a:t>
            </a:r>
            <a:endParaRPr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5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1851900" y="5135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Neighborhoods/Communities of Interest</a:t>
            </a:r>
            <a:endParaRPr dirty="0"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1865401" y="1274550"/>
            <a:ext cx="3963899" cy="483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200"/>
              <a:buNone/>
            </a:pPr>
            <a:r>
              <a:rPr lang="en-US" sz="2400" b="1" i="1" dirty="0">
                <a:solidFill>
                  <a:srgbClr val="002060"/>
                </a:solidFill>
              </a:rPr>
              <a:t>Neighborhoods</a:t>
            </a: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sz="2000" b="1" i="1" dirty="0">
              <a:solidFill>
                <a:srgbClr val="002060"/>
              </a:solidFill>
            </a:endParaRPr>
          </a:p>
          <a:p>
            <a:pPr indent="-457200">
              <a:spcBef>
                <a:spcPts val="0"/>
              </a:spcBef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is your neighborhood?</a:t>
            </a:r>
          </a:p>
          <a:p>
            <a:pPr indent="-457200"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are its geographic boundaries?</a:t>
            </a:r>
          </a:p>
          <a:p>
            <a:pPr marL="0" indent="0">
              <a:buSzPts val="1200"/>
              <a:buNone/>
            </a:pPr>
            <a:endParaRPr sz="2000" dirty="0">
              <a:solidFill>
                <a:srgbClr val="C13F3F"/>
              </a:solidFill>
            </a:endParaRPr>
          </a:p>
          <a:p>
            <a:pPr marL="0" indent="0">
              <a:spcBef>
                <a:spcPts val="0"/>
              </a:spcBef>
              <a:buSzPts val="960"/>
              <a:buNone/>
            </a:pPr>
            <a:endParaRPr sz="2000" b="1" dirty="0">
              <a:solidFill>
                <a:srgbClr val="7030A0"/>
              </a:solidFill>
            </a:endParaRPr>
          </a:p>
          <a:p>
            <a:pPr marL="320040" indent="0">
              <a:spcBef>
                <a:spcPts val="0"/>
              </a:spcBef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320040" indent="0">
              <a:spcBef>
                <a:spcPts val="0"/>
              </a:spcBef>
              <a:buNone/>
            </a:pPr>
            <a:endParaRPr sz="2000" dirty="0">
              <a:solidFill>
                <a:srgbClr val="002060"/>
              </a:solidFill>
            </a:endParaRPr>
          </a:p>
          <a:p>
            <a:pPr marL="0" indent="0">
              <a:buSzPts val="1200"/>
              <a:buNone/>
            </a:pPr>
            <a:r>
              <a:rPr lang="en-US" sz="2000" i="1" dirty="0">
                <a:solidFill>
                  <a:srgbClr val="002060"/>
                </a:solidFill>
              </a:rPr>
              <a:t>In the absence of public testimony, planning records and other similar documents may provide definition.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 dirty="0"/>
          </a:p>
        </p:txBody>
      </p: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sp>
        <p:nvSpPr>
          <p:cNvPr id="10" name="Google Shape;154;p4">
            <a:extLst>
              <a:ext uri="{FF2B5EF4-FFF2-40B4-BE49-F238E27FC236}">
                <a16:creationId xmlns:a16="http://schemas.microsoft.com/office/drawing/2014/main" id="{FB5208D6-8914-4C24-B56B-002A8A4FE5EE}"/>
              </a:ext>
            </a:extLst>
          </p:cNvPr>
          <p:cNvSpPr txBox="1">
            <a:spLocks/>
          </p:cNvSpPr>
          <p:nvPr/>
        </p:nvSpPr>
        <p:spPr>
          <a:xfrm>
            <a:off x="6219827" y="1274550"/>
            <a:ext cx="4120276" cy="4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indent="0">
              <a:spcBef>
                <a:spcPts val="0"/>
              </a:spcBef>
              <a:buSzPts val="1200"/>
              <a:buNone/>
            </a:pPr>
            <a:r>
              <a:rPr lang="en-US" sz="2400" b="1" i="1" dirty="0">
                <a:solidFill>
                  <a:srgbClr val="002060"/>
                </a:solidFill>
              </a:rPr>
              <a:t>Communities of Interest</a:t>
            </a: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sz="2000" b="1" i="1" dirty="0">
              <a:solidFill>
                <a:srgbClr val="002060"/>
              </a:solidFill>
            </a:endParaRPr>
          </a:p>
          <a:p>
            <a:pPr indent="-457200">
              <a:spcBef>
                <a:spcPts val="0"/>
              </a:spcBef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defines your community?</a:t>
            </a:r>
            <a:endParaRPr lang="en-US" sz="2000" dirty="0">
              <a:solidFill>
                <a:srgbClr val="C13F3F"/>
              </a:solidFill>
            </a:endParaRPr>
          </a:p>
          <a:p>
            <a:pPr indent="-457200"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Would this community benefit from being “included within a single district for purposes of its effective and fair representation”?</a:t>
            </a:r>
          </a:p>
          <a:p>
            <a:pPr indent="-457200">
              <a:buSzPts val="1200"/>
              <a:buFont typeface="+mj-lt"/>
              <a:buAutoNum type="arabicPeriod"/>
            </a:pPr>
            <a:endParaRPr lang="en-US" sz="2000" b="1" dirty="0">
              <a:solidFill>
                <a:srgbClr val="C13F3F"/>
              </a:solidFill>
            </a:endParaRPr>
          </a:p>
          <a:p>
            <a:pPr marL="0" indent="0">
              <a:buSzPts val="1200"/>
              <a:buNone/>
            </a:pPr>
            <a:r>
              <a:rPr lang="en-US" sz="2000" i="1" dirty="0">
                <a:solidFill>
                  <a:srgbClr val="002060"/>
                </a:solidFill>
              </a:rPr>
              <a:t>Communities of Interest may </a:t>
            </a:r>
            <a:r>
              <a:rPr lang="en-US" sz="2000" i="1" u="sng" dirty="0">
                <a:solidFill>
                  <a:srgbClr val="002060"/>
                </a:solidFill>
              </a:rPr>
              <a:t>not</a:t>
            </a:r>
            <a:r>
              <a:rPr lang="en-US" sz="2000" i="1" dirty="0">
                <a:solidFill>
                  <a:srgbClr val="002060"/>
                </a:solidFill>
              </a:rPr>
              <a:t> include relationships with political parties, incumbents, or political candidates.</a:t>
            </a:r>
          </a:p>
          <a:p>
            <a:pPr marL="0" indent="0">
              <a:buSzPts val="1200"/>
              <a:buNone/>
            </a:pPr>
            <a:endParaRPr lang="en-US" sz="2000" dirty="0">
              <a:solidFill>
                <a:srgbClr val="C13F3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99CA73-2B3C-4A7B-8175-09203909FEE9}"/>
              </a:ext>
            </a:extLst>
          </p:cNvPr>
          <p:cNvCxnSpPr>
            <a:cxnSpLocks/>
          </p:cNvCxnSpPr>
          <p:nvPr/>
        </p:nvCxnSpPr>
        <p:spPr>
          <a:xfrm>
            <a:off x="5972175" y="2676525"/>
            <a:ext cx="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oogle Shape;157;p4">
            <a:extLst>
              <a:ext uri="{FF2B5EF4-FFF2-40B4-BE49-F238E27FC236}">
                <a16:creationId xmlns:a16="http://schemas.microsoft.com/office/drawing/2014/main" id="{B266AEF9-5256-47D9-90C0-09CFCD24C9D7}"/>
              </a:ext>
            </a:extLst>
          </p:cNvPr>
          <p:cNvCxnSpPr/>
          <p:nvPr/>
        </p:nvCxnSpPr>
        <p:spPr>
          <a:xfrm>
            <a:off x="4567500" y="104195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1524000" y="12363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The Maps:</a:t>
            </a:r>
            <a:br>
              <a:rPr lang="en-US" b="1" dirty="0"/>
            </a:br>
            <a:r>
              <a:rPr lang="en-US" b="1" dirty="0"/>
              <a:t>November 23, 2021, Public Hearing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10124536" y="6360318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 dirty="0"/>
          </a:p>
        </p:txBody>
      </p: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cxnSp>
        <p:nvCxnSpPr>
          <p:cNvPr id="7" name="Google Shape;147;p3">
            <a:extLst>
              <a:ext uri="{FF2B5EF4-FFF2-40B4-BE49-F238E27FC236}">
                <a16:creationId xmlns:a16="http://schemas.microsoft.com/office/drawing/2014/main" id="{1E6D7908-5466-4603-865E-5DE156091DFB}"/>
              </a:ext>
            </a:extLst>
          </p:cNvPr>
          <p:cNvCxnSpPr/>
          <p:nvPr/>
        </p:nvCxnSpPr>
        <p:spPr>
          <a:xfrm>
            <a:off x="4581000" y="121358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54;p4">
            <a:extLst>
              <a:ext uri="{FF2B5EF4-FFF2-40B4-BE49-F238E27FC236}">
                <a16:creationId xmlns:a16="http://schemas.microsoft.com/office/drawing/2014/main" id="{EE305A11-2484-4428-9DDA-B00B4F9BD624}"/>
              </a:ext>
            </a:extLst>
          </p:cNvPr>
          <p:cNvSpPr txBox="1">
            <a:spLocks/>
          </p:cNvSpPr>
          <p:nvPr/>
        </p:nvSpPr>
        <p:spPr>
          <a:xfrm>
            <a:off x="1865401" y="1132515"/>
            <a:ext cx="8373975" cy="526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indent="0">
              <a:spcBef>
                <a:spcPts val="0"/>
              </a:spcBef>
              <a:buSzPts val="1200"/>
              <a:buNone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Public drafts maps: </a:t>
            </a:r>
            <a:r>
              <a:rPr lang="en-US" sz="2400" b="1" dirty="0">
                <a:solidFill>
                  <a:srgbClr val="002060"/>
                </a:solidFill>
              </a:rPr>
              <a:t>6</a:t>
            </a:r>
          </a:p>
          <a:p>
            <a:pPr marL="342900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endParaRPr lang="en-US" sz="1800" b="1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Compliant maps: </a:t>
            </a:r>
            <a:r>
              <a:rPr lang="en-US" sz="2400" b="1" dirty="0">
                <a:solidFill>
                  <a:srgbClr val="002060"/>
                </a:solidFill>
              </a:rPr>
              <a:t>7</a:t>
            </a: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Noncompliant maps: </a:t>
            </a:r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  <a:p>
            <a:pPr marL="342900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Board advanced maps: </a:t>
            </a:r>
            <a:r>
              <a:rPr lang="en-US" sz="2400" b="1" dirty="0">
                <a:solidFill>
                  <a:srgbClr val="002060"/>
                </a:solidFill>
              </a:rPr>
              <a:t>1 </a:t>
            </a:r>
          </a:p>
          <a:p>
            <a:pPr marL="800100" lvl="1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d71963</a:t>
            </a: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Alternative maps based 11.9.2021 Board comments: </a:t>
            </a:r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  <a:p>
            <a:pPr marL="800100" lvl="1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d79138 (d71963a)</a:t>
            </a:r>
          </a:p>
          <a:p>
            <a:pPr marL="800100" lvl="1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d79142 (d71963b)</a:t>
            </a:r>
          </a:p>
          <a:p>
            <a:pPr marL="800100" lvl="1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d80191 (d71963c) – staff recommended for approval </a:t>
            </a:r>
          </a:p>
          <a:p>
            <a:pPr marL="342900" indent="-342900">
              <a:spcBef>
                <a:spcPts val="0"/>
              </a:spcBef>
              <a:buSzPts val="1200"/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0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86CDD-0691-4914-BED6-6E898F24E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" y="848871"/>
            <a:ext cx="5709050" cy="5112070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Noncompliant Maps: d57629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7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877E1F-7351-4EA7-9C52-D042BFA52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005" y="872965"/>
            <a:ext cx="5670325" cy="5221543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0E0471-9484-4C4C-B09B-2AB34CB37FB9}"/>
              </a:ext>
            </a:extLst>
          </p:cNvPr>
          <p:cNvSpPr/>
          <p:nvPr/>
        </p:nvSpPr>
        <p:spPr>
          <a:xfrm>
            <a:off x="1038225" y="1693718"/>
            <a:ext cx="752475" cy="70658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77813E-C755-4BA9-A0DD-2FDC17C1FF8D}"/>
              </a:ext>
            </a:extLst>
          </p:cNvPr>
          <p:cNvCxnSpPr>
            <a:cxnSpLocks/>
          </p:cNvCxnSpPr>
          <p:nvPr/>
        </p:nvCxnSpPr>
        <p:spPr>
          <a:xfrm flipH="1">
            <a:off x="1038225" y="872965"/>
            <a:ext cx="4573780" cy="82075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A8054-07AE-401F-88DD-6BBB04DCDD7C}"/>
              </a:ext>
            </a:extLst>
          </p:cNvPr>
          <p:cNvCxnSpPr>
            <a:cxnSpLocks/>
          </p:cNvCxnSpPr>
          <p:nvPr/>
        </p:nvCxnSpPr>
        <p:spPr>
          <a:xfrm>
            <a:off x="1038225" y="2400300"/>
            <a:ext cx="4573780" cy="373495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6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85AA6-D133-4002-BD32-4EBEEEBFA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0190"/>
            <a:ext cx="5336341" cy="4817620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Noncompliant Maps: d57929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E8958-DABA-469D-A367-1D84DD1BB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80" r="5651" b="12391"/>
          <a:stretch/>
        </p:blipFill>
        <p:spPr>
          <a:xfrm>
            <a:off x="5354180" y="878330"/>
            <a:ext cx="5942470" cy="531642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B0B00C-7438-4E56-855B-6A2AB39F7574}"/>
              </a:ext>
            </a:extLst>
          </p:cNvPr>
          <p:cNvSpPr/>
          <p:nvPr/>
        </p:nvSpPr>
        <p:spPr>
          <a:xfrm>
            <a:off x="1127414" y="1643950"/>
            <a:ext cx="509154" cy="4342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7E9BE9-8B18-449C-9627-758383DBFD09}"/>
              </a:ext>
            </a:extLst>
          </p:cNvPr>
          <p:cNvCxnSpPr>
            <a:cxnSpLocks/>
          </p:cNvCxnSpPr>
          <p:nvPr/>
        </p:nvCxnSpPr>
        <p:spPr>
          <a:xfrm>
            <a:off x="1127414" y="2078182"/>
            <a:ext cx="4226766" cy="405706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70DF3B-D636-4D08-BE0C-6D37CC25A56A}"/>
              </a:ext>
            </a:extLst>
          </p:cNvPr>
          <p:cNvCxnSpPr>
            <a:cxnSpLocks/>
          </p:cNvCxnSpPr>
          <p:nvPr/>
        </p:nvCxnSpPr>
        <p:spPr>
          <a:xfrm flipH="1">
            <a:off x="1127415" y="878330"/>
            <a:ext cx="4226765" cy="77904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930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724080-578E-4050-95E5-6098CB6BE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210"/>
            <a:ext cx="6016337" cy="5489820"/>
          </a:xfrm>
          <a:prstGeom prst="rect">
            <a:avLst/>
          </a:prstGeom>
        </p:spPr>
      </p:pic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1524000" y="-188265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b="1" dirty="0"/>
              <a:t>Noncompliant Maps: d79130</a:t>
            </a:r>
            <a:endParaRPr dirty="0"/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10124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 dirty="0"/>
          </a:p>
        </p:txBody>
      </p:sp>
      <p:cxnSp>
        <p:nvCxnSpPr>
          <p:cNvPr id="260" name="Google Shape;260;p14"/>
          <p:cNvCxnSpPr>
            <a:cxnSpLocks/>
          </p:cNvCxnSpPr>
          <p:nvPr/>
        </p:nvCxnSpPr>
        <p:spPr>
          <a:xfrm flipV="1">
            <a:off x="4471850" y="722749"/>
            <a:ext cx="3270910" cy="1018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4"/>
          <p:cNvSpPr txBox="1">
            <a:spLocks noGrp="1"/>
          </p:cNvSpPr>
          <p:nvPr>
            <p:ph type="dt" idx="10"/>
          </p:nvPr>
        </p:nvSpPr>
        <p:spPr>
          <a:xfrm>
            <a:off x="8534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November 23,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22133-FA01-4967-B801-E6D96D9E8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62" r="6552" b="20515"/>
          <a:stretch/>
        </p:blipFill>
        <p:spPr>
          <a:xfrm>
            <a:off x="6016337" y="1042555"/>
            <a:ext cx="5133108" cy="513212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1FB011-7398-4DE1-BD85-36FF37641E6C}"/>
              </a:ext>
            </a:extLst>
          </p:cNvPr>
          <p:cNvSpPr/>
          <p:nvPr/>
        </p:nvSpPr>
        <p:spPr>
          <a:xfrm>
            <a:off x="1085852" y="1275504"/>
            <a:ext cx="654627" cy="64423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B63A8C-8D9A-47FE-8CE5-24A4768A406E}"/>
              </a:ext>
            </a:extLst>
          </p:cNvPr>
          <p:cNvCxnSpPr>
            <a:cxnSpLocks/>
          </p:cNvCxnSpPr>
          <p:nvPr/>
        </p:nvCxnSpPr>
        <p:spPr>
          <a:xfrm flipV="1">
            <a:off x="1085852" y="1042555"/>
            <a:ext cx="4930485" cy="2329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90352A3-067B-4F6A-A6C8-0F89E32E6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82775"/>
            <a:ext cx="2014800" cy="20192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A9B361-49D1-4BD1-AA6D-D113E4442116}"/>
              </a:ext>
            </a:extLst>
          </p:cNvPr>
          <p:cNvCxnSpPr>
            <a:cxnSpLocks/>
          </p:cNvCxnSpPr>
          <p:nvPr/>
        </p:nvCxnSpPr>
        <p:spPr>
          <a:xfrm flipH="1" flipV="1">
            <a:off x="1147677" y="1919741"/>
            <a:ext cx="4868660" cy="4254935"/>
          </a:xfrm>
          <a:prstGeom prst="line">
            <a:avLst/>
          </a:prstGeom>
          <a:ln w="63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64DF74-2EB5-4744-BA8E-AAE8F2C177E9}"/>
              </a:ext>
            </a:extLst>
          </p:cNvPr>
          <p:cNvSpPr txBox="1"/>
          <p:nvPr/>
        </p:nvSpPr>
        <p:spPr>
          <a:xfrm>
            <a:off x="1735282" y="6002013"/>
            <a:ext cx="3751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Max. Population Deviation = 6.35%</a:t>
            </a:r>
          </a:p>
        </p:txBody>
      </p:sp>
    </p:spTree>
    <p:extLst>
      <p:ext uri="{BB962C8B-B14F-4D97-AF65-F5344CB8AC3E}">
        <p14:creationId xmlns:p14="http://schemas.microsoft.com/office/powerpoint/2010/main" val="2622918395"/>
      </p:ext>
    </p:extLst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9F0403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11213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70101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B61314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715</Words>
  <Application>Microsoft Office PowerPoint</Application>
  <PresentationFormat>Widescreen</PresentationFormat>
  <Paragraphs>155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EB Garamond</vt:lpstr>
      <vt:lpstr>Wingdings</vt:lpstr>
      <vt:lpstr>Noto Sans Symbols</vt:lpstr>
      <vt:lpstr>Garamond</vt:lpstr>
      <vt:lpstr>Calibri</vt:lpstr>
      <vt:lpstr>Twentieth Century</vt:lpstr>
      <vt:lpstr>Median</vt:lpstr>
      <vt:lpstr>Median</vt:lpstr>
      <vt:lpstr>Redistricting Boundary and Map Adoption</vt:lpstr>
      <vt:lpstr>PowerPoint Presentation</vt:lpstr>
      <vt:lpstr>Redistricting Rules and Goals</vt:lpstr>
      <vt:lpstr>2020 Census</vt:lpstr>
      <vt:lpstr>Neighborhoods/Communities of Interest</vt:lpstr>
      <vt:lpstr>The Maps: November 23, 2021, Public Hearing</vt:lpstr>
      <vt:lpstr>Noncompliant Maps: d57629</vt:lpstr>
      <vt:lpstr>Noncompliant Maps: d57929</vt:lpstr>
      <vt:lpstr>Noncompliant Maps: d79130</vt:lpstr>
      <vt:lpstr>Public Map: d77572</vt:lpstr>
      <vt:lpstr>Public Map: d78269</vt:lpstr>
      <vt:lpstr>Public Map: d78263</vt:lpstr>
      <vt:lpstr>Board Advanced Map: d71963</vt:lpstr>
      <vt:lpstr>Alternative Map: d79138 (d71963a)</vt:lpstr>
      <vt:lpstr>Alternative Map: d79142 (d71963b)</vt:lpstr>
      <vt:lpstr>Alternative Map: d80191 (d71963c)</vt:lpstr>
      <vt:lpstr>Public Hearing/Action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of Merced Introduction to Redistricting</dc:title>
  <dc:creator>Douglas Johnson</dc:creator>
  <cp:lastModifiedBy>Francisco Diaz</cp:lastModifiedBy>
  <cp:revision>37</cp:revision>
  <cp:lastPrinted>2021-11-16T21:57:00Z</cp:lastPrinted>
  <dcterms:created xsi:type="dcterms:W3CDTF">2011-05-19T00:29:13Z</dcterms:created>
  <dcterms:modified xsi:type="dcterms:W3CDTF">2021-11-17T17:04:32Z</dcterms:modified>
</cp:coreProperties>
</file>