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19"/>
  </p:notesMasterIdLst>
  <p:sldIdLst>
    <p:sldId id="256" r:id="rId2"/>
    <p:sldId id="302" r:id="rId3"/>
    <p:sldId id="303" r:id="rId4"/>
    <p:sldId id="304" r:id="rId5"/>
    <p:sldId id="311" r:id="rId6"/>
    <p:sldId id="305" r:id="rId7"/>
    <p:sldId id="306" r:id="rId8"/>
    <p:sldId id="307" r:id="rId9"/>
    <p:sldId id="308" r:id="rId10"/>
    <p:sldId id="309" r:id="rId11"/>
    <p:sldId id="310" r:id="rId12"/>
    <p:sldId id="257" r:id="rId13"/>
    <p:sldId id="292" r:id="rId14"/>
    <p:sldId id="324" r:id="rId15"/>
    <p:sldId id="325" r:id="rId16"/>
    <p:sldId id="326" r:id="rId17"/>
    <p:sldId id="32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snapToGrid="0">
      <p:cViewPr varScale="1">
        <p:scale>
          <a:sx n="108" d="100"/>
          <a:sy n="108" d="100"/>
        </p:scale>
        <p:origin x="7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C6BF4-F443-431E-A273-12470044415A}"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32E1F-D788-4FFC-B154-16FE3F17FFBF}" type="slidenum">
              <a:rPr lang="en-US" smtClean="0"/>
              <a:t>‹#›</a:t>
            </a:fld>
            <a:endParaRPr lang="en-US"/>
          </a:p>
        </p:txBody>
      </p:sp>
    </p:spTree>
    <p:extLst>
      <p:ext uri="{BB962C8B-B14F-4D97-AF65-F5344CB8AC3E}">
        <p14:creationId xmlns:p14="http://schemas.microsoft.com/office/powerpoint/2010/main" val="420468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32E1F-D788-4FFC-B154-16FE3F17FFBF}" type="slidenum">
              <a:rPr lang="en-US" smtClean="0"/>
              <a:t>2</a:t>
            </a:fld>
            <a:endParaRPr lang="en-US"/>
          </a:p>
        </p:txBody>
      </p:sp>
    </p:spTree>
    <p:extLst>
      <p:ext uri="{BB962C8B-B14F-4D97-AF65-F5344CB8AC3E}">
        <p14:creationId xmlns:p14="http://schemas.microsoft.com/office/powerpoint/2010/main" val="64082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32E1F-D788-4FFC-B154-16FE3F17FFBF}" type="slidenum">
              <a:rPr lang="en-US" smtClean="0"/>
              <a:t>3</a:t>
            </a:fld>
            <a:endParaRPr lang="en-US"/>
          </a:p>
        </p:txBody>
      </p:sp>
    </p:spTree>
    <p:extLst>
      <p:ext uri="{BB962C8B-B14F-4D97-AF65-F5344CB8AC3E}">
        <p14:creationId xmlns:p14="http://schemas.microsoft.com/office/powerpoint/2010/main" val="27738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exceptions</a:t>
            </a:r>
          </a:p>
        </p:txBody>
      </p:sp>
      <p:sp>
        <p:nvSpPr>
          <p:cNvPr id="4" name="Slide Number Placeholder 3"/>
          <p:cNvSpPr>
            <a:spLocks noGrp="1"/>
          </p:cNvSpPr>
          <p:nvPr>
            <p:ph type="sldNum" sz="quarter" idx="5"/>
          </p:nvPr>
        </p:nvSpPr>
        <p:spPr/>
        <p:txBody>
          <a:bodyPr/>
          <a:lstStyle/>
          <a:p>
            <a:fld id="{70632E1F-D788-4FFC-B154-16FE3F17FFBF}" type="slidenum">
              <a:rPr lang="en-US" smtClean="0"/>
              <a:t>5</a:t>
            </a:fld>
            <a:endParaRPr lang="en-US"/>
          </a:p>
        </p:txBody>
      </p:sp>
    </p:spTree>
    <p:extLst>
      <p:ext uri="{BB962C8B-B14F-4D97-AF65-F5344CB8AC3E}">
        <p14:creationId xmlns:p14="http://schemas.microsoft.com/office/powerpoint/2010/main" val="39177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cs typeface="Calibri" panose="020F0502020204030204" pitchFamily="34" charset="0"/>
              </a:rPr>
              <a:t>If there are any changes to the medical information listed in the A-8, the A-8 must be updated to reflect those changes within 24 hours of the change</a:t>
            </a:r>
          </a:p>
          <a:p>
            <a:pPr marL="0" indent="0">
              <a:spcBef>
                <a:spcPct val="0"/>
              </a:spcBef>
              <a:buNone/>
            </a:pPr>
            <a:r>
              <a:rPr lang="en-US" altLang="en-US" dirty="0">
                <a:cs typeface="Calibri" panose="020F0502020204030204" pitchFamily="34" charset="0"/>
              </a:rPr>
              <a:t> </a:t>
            </a:r>
          </a:p>
          <a:p>
            <a:pPr>
              <a:spcBef>
                <a:spcPct val="0"/>
              </a:spcBef>
            </a:pPr>
            <a:r>
              <a:rPr lang="en-US" altLang="en-US" dirty="0">
                <a:cs typeface="Calibri" panose="020F0502020204030204" pitchFamily="34" charset="0"/>
              </a:rPr>
              <a:t>Upon an employee’s request, the employer must read the PSIS A-8 in a language the employee can understand</a:t>
            </a:r>
          </a:p>
          <a:p>
            <a:endParaRPr lang="en-US" dirty="0"/>
          </a:p>
        </p:txBody>
      </p:sp>
      <p:sp>
        <p:nvSpPr>
          <p:cNvPr id="4" name="Slide Number Placeholder 3"/>
          <p:cNvSpPr>
            <a:spLocks noGrp="1"/>
          </p:cNvSpPr>
          <p:nvPr>
            <p:ph type="sldNum" sz="quarter" idx="5"/>
          </p:nvPr>
        </p:nvSpPr>
        <p:spPr/>
        <p:txBody>
          <a:bodyPr/>
          <a:lstStyle/>
          <a:p>
            <a:fld id="{70632E1F-D788-4FFC-B154-16FE3F17FFBF}" type="slidenum">
              <a:rPr lang="en-US" smtClean="0"/>
              <a:t>13</a:t>
            </a:fld>
            <a:endParaRPr lang="en-US"/>
          </a:p>
        </p:txBody>
      </p:sp>
    </p:spTree>
    <p:extLst>
      <p:ext uri="{BB962C8B-B14F-4D97-AF65-F5344CB8AC3E}">
        <p14:creationId xmlns:p14="http://schemas.microsoft.com/office/powerpoint/2010/main" val="392411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rPr>
              <a:t>Growers must display application specific information when they receive notice of a completed application and before any fieldworkers are allowed to enter the treated field</a:t>
            </a:r>
          </a:p>
          <a:p>
            <a:r>
              <a:rPr lang="en-US" dirty="0"/>
              <a:t>The information must be displayed until the field is no longer considered treated</a:t>
            </a:r>
          </a:p>
        </p:txBody>
      </p:sp>
      <p:sp>
        <p:nvSpPr>
          <p:cNvPr id="4" name="Slide Number Placeholder 3"/>
          <p:cNvSpPr>
            <a:spLocks noGrp="1"/>
          </p:cNvSpPr>
          <p:nvPr>
            <p:ph type="sldNum" sz="quarter" idx="5"/>
          </p:nvPr>
        </p:nvSpPr>
        <p:spPr/>
        <p:txBody>
          <a:bodyPr/>
          <a:lstStyle/>
          <a:p>
            <a:fld id="{70632E1F-D788-4FFC-B154-16FE3F17FFBF}" type="slidenum">
              <a:rPr lang="en-US" smtClean="0"/>
              <a:t>15</a:t>
            </a:fld>
            <a:endParaRPr lang="en-US"/>
          </a:p>
        </p:txBody>
      </p:sp>
    </p:spTree>
    <p:extLst>
      <p:ext uri="{BB962C8B-B14F-4D97-AF65-F5344CB8AC3E}">
        <p14:creationId xmlns:p14="http://schemas.microsoft.com/office/powerpoint/2010/main" val="427957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236088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192873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BD0C6F-8E6A-4A5C-B702-8B05CEE8E4A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622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868892D-7399-43E6-B7C9-EC2ABC5F05A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758460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868892D-7399-43E6-B7C9-EC2ABC5F05A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BD0C6F-8E6A-4A5C-B702-8B05CEE8E4A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927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868892D-7399-43E6-B7C9-EC2ABC5F05A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271960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129257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228424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229842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33245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8892D-7399-43E6-B7C9-EC2ABC5F05A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191223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8892D-7399-43E6-B7C9-EC2ABC5F05A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15923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8892D-7399-43E6-B7C9-EC2ABC5F05A6}"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230898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8892D-7399-43E6-B7C9-EC2ABC5F05A6}"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398393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8892D-7399-43E6-B7C9-EC2ABC5F05A6}"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100357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8892D-7399-43E6-B7C9-EC2ABC5F05A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40180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8892D-7399-43E6-B7C9-EC2ABC5F05A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BD0C6F-8E6A-4A5C-B702-8B05CEE8E4A0}" type="slidenum">
              <a:rPr lang="en-US" smtClean="0"/>
              <a:t>‹#›</a:t>
            </a:fld>
            <a:endParaRPr lang="en-US"/>
          </a:p>
        </p:txBody>
      </p:sp>
    </p:spTree>
    <p:extLst>
      <p:ext uri="{BB962C8B-B14F-4D97-AF65-F5344CB8AC3E}">
        <p14:creationId xmlns:p14="http://schemas.microsoft.com/office/powerpoint/2010/main" val="277365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868892D-7399-43E6-B7C9-EC2ABC5F05A6}" type="datetimeFigureOut">
              <a:rPr lang="en-US" smtClean="0"/>
              <a:t>12/6/2021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BD0C6F-8E6A-4A5C-B702-8B05CEE8E4A0}" type="slidenum">
              <a:rPr lang="en-US" smtClean="0"/>
              <a:t>‹#›</a:t>
            </a:fld>
            <a:endParaRPr lang="en-US"/>
          </a:p>
        </p:txBody>
      </p:sp>
    </p:spTree>
    <p:extLst>
      <p:ext uri="{BB962C8B-B14F-4D97-AF65-F5344CB8AC3E}">
        <p14:creationId xmlns:p14="http://schemas.microsoft.com/office/powerpoint/2010/main" val="33801218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E7CD6D-5872-46ED-B4B3-A9ECBB9DEB30}"/>
              </a:ext>
            </a:extLst>
          </p:cNvPr>
          <p:cNvSpPr>
            <a:spLocks noGrp="1"/>
          </p:cNvSpPr>
          <p:nvPr>
            <p:ph type="ctrTitle"/>
          </p:nvPr>
        </p:nvSpPr>
        <p:spPr>
          <a:xfrm>
            <a:off x="923640" y="1114992"/>
            <a:ext cx="11536217" cy="2350951"/>
          </a:xfrm>
        </p:spPr>
        <p:txBody>
          <a:bodyPr>
            <a:normAutofit/>
          </a:bodyPr>
          <a:lstStyle/>
          <a:p>
            <a:r>
              <a:rPr lang="en-US" sz="6600" dirty="0">
                <a:latin typeface="Arial" panose="020B0604020202020204" pitchFamily="34" charset="0"/>
                <a:cs typeface="Arial" panose="020B0604020202020204" pitchFamily="34" charset="0"/>
              </a:rPr>
              <a:t>Keeping Field Workers Safe</a:t>
            </a:r>
          </a:p>
        </p:txBody>
      </p:sp>
      <p:sp>
        <p:nvSpPr>
          <p:cNvPr id="5" name="Subtitle 4">
            <a:extLst>
              <a:ext uri="{FF2B5EF4-FFF2-40B4-BE49-F238E27FC236}">
                <a16:creationId xmlns:a16="http://schemas.microsoft.com/office/drawing/2014/main" id="{D376585F-1F08-462D-BBC9-822C80BD5BBA}"/>
              </a:ext>
            </a:extLst>
          </p:cNvPr>
          <p:cNvSpPr>
            <a:spLocks noGrp="1"/>
          </p:cNvSpPr>
          <p:nvPr>
            <p:ph type="subTitle" idx="1"/>
          </p:nvPr>
        </p:nvSpPr>
        <p:spPr>
          <a:xfrm>
            <a:off x="2589213" y="4160451"/>
            <a:ext cx="8915399" cy="1126283"/>
          </a:xfrm>
        </p:spPr>
        <p:txBody>
          <a:bodyPr>
            <a:normAutofit/>
          </a:bodyPr>
          <a:lstStyle/>
          <a:p>
            <a:r>
              <a:rPr lang="en-US" sz="3600" dirty="0">
                <a:latin typeface="Arial" panose="020B0604020202020204" pitchFamily="34" charset="0"/>
                <a:cs typeface="Arial" panose="020B0604020202020204" pitchFamily="34" charset="0"/>
              </a:rPr>
              <a:t>Notifications and Field Postings</a:t>
            </a:r>
          </a:p>
        </p:txBody>
      </p:sp>
    </p:spTree>
    <p:extLst>
      <p:ext uri="{BB962C8B-B14F-4D97-AF65-F5344CB8AC3E}">
        <p14:creationId xmlns:p14="http://schemas.microsoft.com/office/powerpoint/2010/main" val="311775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30F4CAE-A4F1-4872-8D0E-A869FBA4C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7" y="0"/>
            <a:ext cx="12112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D1529C-B213-4289-AD0C-718B90B00909}"/>
              </a:ext>
            </a:extLst>
          </p:cNvPr>
          <p:cNvSpPr>
            <a:spLocks noGrp="1"/>
          </p:cNvSpPr>
          <p:nvPr>
            <p:ph sz="quarter" idx="13"/>
          </p:nvPr>
        </p:nvSpPr>
        <p:spPr>
          <a:xfrm>
            <a:off x="1696437" y="4112852"/>
            <a:ext cx="10363826" cy="3584085"/>
          </a:xfrm>
        </p:spPr>
        <p:txBody>
          <a:bodyPr/>
          <a:lstStyle/>
          <a:p>
            <a:r>
              <a:rPr lang="en-US" dirty="0">
                <a:solidFill>
                  <a:schemeClr val="bg1"/>
                </a:solidFill>
              </a:rPr>
              <a:t>Post signs up to 24 hours </a:t>
            </a:r>
            <a:r>
              <a:rPr lang="en-US" b="1" dirty="0">
                <a:solidFill>
                  <a:schemeClr val="bg1"/>
                </a:solidFill>
              </a:rPr>
              <a:t>BEFORE</a:t>
            </a:r>
            <a:r>
              <a:rPr lang="en-US" dirty="0">
                <a:solidFill>
                  <a:schemeClr val="bg1"/>
                </a:solidFill>
              </a:rPr>
              <a:t> application begins until the end of the REI</a:t>
            </a:r>
          </a:p>
          <a:p>
            <a:r>
              <a:rPr lang="en-US" altLang="en-US" sz="1800" dirty="0">
                <a:solidFill>
                  <a:schemeClr val="bg1"/>
                </a:solidFill>
              </a:rPr>
              <a:t>Post so that they are visible at all usual points of entry.  If there are no identified points of entry, then post the corners of the field.</a:t>
            </a:r>
          </a:p>
          <a:p>
            <a:r>
              <a:rPr lang="en-US" altLang="en-US" dirty="0">
                <a:solidFill>
                  <a:schemeClr val="bg1"/>
                </a:solidFill>
              </a:rPr>
              <a:t>P</a:t>
            </a:r>
            <a:r>
              <a:rPr lang="en-US" altLang="en-US" sz="1800" dirty="0">
                <a:solidFill>
                  <a:schemeClr val="bg1"/>
                </a:solidFill>
              </a:rPr>
              <a:t>ost at each border with any labor camp</a:t>
            </a:r>
          </a:p>
          <a:p>
            <a:r>
              <a:rPr lang="en-US" altLang="en-US" sz="1800" dirty="0">
                <a:solidFill>
                  <a:schemeClr val="bg1"/>
                </a:solidFill>
              </a:rPr>
              <a:t>If the field borders an unfenced right of way, post at each end of the field and at 600 ft intervals along the border.</a:t>
            </a:r>
            <a:endParaRPr lang="en-US" dirty="0">
              <a:solidFill>
                <a:schemeClr val="bg1"/>
              </a:solidFill>
            </a:endParaRPr>
          </a:p>
          <a:p>
            <a:endParaRPr lang="en-US" dirty="0"/>
          </a:p>
        </p:txBody>
      </p:sp>
    </p:spTree>
    <p:extLst>
      <p:ext uri="{BB962C8B-B14F-4D97-AF65-F5344CB8AC3E}">
        <p14:creationId xmlns:p14="http://schemas.microsoft.com/office/powerpoint/2010/main" val="428717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2"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5">
            <a:extLst>
              <a:ext uri="{FF2B5EF4-FFF2-40B4-BE49-F238E27FC236}">
                <a16:creationId xmlns:a16="http://schemas.microsoft.com/office/drawing/2014/main" id="{EBFFF0FE-705F-4717-B8B8-422EEF94933B}"/>
              </a:ext>
            </a:extLst>
          </p:cNvPr>
          <p:cNvPicPr>
            <a:picLocks noChangeAspect="1"/>
          </p:cNvPicPr>
          <p:nvPr/>
        </p:nvPicPr>
        <p:blipFill rotWithShape="1">
          <a:blip r:embed="rId2">
            <a:extLst>
              <a:ext uri="{28A0092B-C50C-407E-A947-70E740481C1C}">
                <a14:useLocalDpi xmlns:a14="http://schemas.microsoft.com/office/drawing/2010/main" val="0"/>
              </a:ext>
            </a:extLst>
          </a:blip>
          <a:srcRect l="11737" r="37275"/>
          <a:stretch/>
        </p:blipFill>
        <p:spPr bwMode="auto">
          <a:xfrm>
            <a:off x="-1555" y="1731"/>
            <a:ext cx="4662331"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32DEC47-0939-4300-8442-18DBC127F00F}"/>
              </a:ext>
            </a:extLst>
          </p:cNvPr>
          <p:cNvSpPr>
            <a:spLocks noGrp="1"/>
          </p:cNvSpPr>
          <p:nvPr>
            <p:ph sz="quarter" idx="13"/>
          </p:nvPr>
        </p:nvSpPr>
        <p:spPr>
          <a:xfrm>
            <a:off x="6438191" y="2133600"/>
            <a:ext cx="5066419" cy="3777622"/>
          </a:xfrm>
        </p:spPr>
        <p:txBody>
          <a:bodyPr>
            <a:normAutofit/>
          </a:bodyPr>
          <a:lstStyle/>
          <a:p>
            <a:r>
              <a:rPr lang="en-US" altLang="en-US" dirty="0"/>
              <a:t>Signs must be removed within 3 days after the end of the Restricted Entry Interval (REI).</a:t>
            </a:r>
          </a:p>
          <a:p>
            <a:r>
              <a:rPr lang="en-US" altLang="en-US" dirty="0"/>
              <a:t>Signs must be removed before allowing any fieldworker entry back into the field for activities which were prohibited during the Restricted Entry Interval (REI). </a:t>
            </a:r>
            <a:endParaRPr lang="en-US" dirty="0"/>
          </a:p>
        </p:txBody>
      </p:sp>
    </p:spTree>
    <p:extLst>
      <p:ext uri="{BB962C8B-B14F-4D97-AF65-F5344CB8AC3E}">
        <p14:creationId xmlns:p14="http://schemas.microsoft.com/office/powerpoint/2010/main" val="228177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8"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9"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0"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1"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2"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3"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4"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5"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6"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7"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1"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2"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84" name="Group 183">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85"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86"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87"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88"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89"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0"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1"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2"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3"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94"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95"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96"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98" name="Rectangle 197">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0"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2" name="Rectangle 201">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4" name="Rectangle 203">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044924-9716-4BB2-99BF-3D685064C4A0}"/>
              </a:ext>
            </a:extLst>
          </p:cNvPr>
          <p:cNvSpPr>
            <a:spLocks noGrp="1"/>
          </p:cNvSpPr>
          <p:nvPr>
            <p:ph type="title"/>
          </p:nvPr>
        </p:nvSpPr>
        <p:spPr>
          <a:xfrm>
            <a:off x="540279" y="1795849"/>
            <a:ext cx="3778870" cy="3114818"/>
          </a:xfrm>
        </p:spPr>
        <p:txBody>
          <a:bodyPr vert="horz" lIns="91440" tIns="45720" rIns="91440" bIns="45720" rtlCol="0" anchor="b">
            <a:normAutofit/>
          </a:bodyPr>
          <a:lstStyle/>
          <a:p>
            <a:pPr>
              <a:lnSpc>
                <a:spcPct val="90000"/>
              </a:lnSpc>
            </a:pPr>
            <a:br>
              <a:rPr lang="en-US" sz="2800">
                <a:solidFill>
                  <a:srgbClr val="FEFFFF"/>
                </a:solidFill>
              </a:rPr>
            </a:br>
            <a:br>
              <a:rPr lang="en-US" sz="2800">
                <a:solidFill>
                  <a:srgbClr val="FEFFFF"/>
                </a:solidFill>
              </a:rPr>
            </a:br>
            <a:r>
              <a:rPr lang="en-US" sz="2800">
                <a:solidFill>
                  <a:srgbClr val="FEFFFF"/>
                </a:solidFill>
              </a:rPr>
              <a:t>CCR 6720  Safety of Employed Persons is the Responsibility of the Employer</a:t>
            </a:r>
            <a:br>
              <a:rPr lang="en-US" sz="2800">
                <a:solidFill>
                  <a:srgbClr val="FEFFFF"/>
                </a:solidFill>
              </a:rPr>
            </a:br>
            <a:endParaRPr lang="en-US" sz="2800">
              <a:solidFill>
                <a:srgbClr val="FEFFFF"/>
              </a:solidFill>
            </a:endParaRPr>
          </a:p>
        </p:txBody>
      </p:sp>
      <p:pic>
        <p:nvPicPr>
          <p:cNvPr id="5" name="Picture 4" descr="A picture containing outdoor, plant&#10;&#10;Description automatically generated">
            <a:extLst>
              <a:ext uri="{FF2B5EF4-FFF2-40B4-BE49-F238E27FC236}">
                <a16:creationId xmlns:a16="http://schemas.microsoft.com/office/drawing/2014/main" id="{789665FE-3700-4787-A27A-D9D4C14B21E6}"/>
              </a:ext>
            </a:extLst>
          </p:cNvPr>
          <p:cNvPicPr>
            <a:picLocks noChangeAspect="1"/>
          </p:cNvPicPr>
          <p:nvPr/>
        </p:nvPicPr>
        <p:blipFill rotWithShape="1">
          <a:blip r:embed="rId2">
            <a:extLst>
              <a:ext uri="{28A0092B-C50C-407E-A947-70E740481C1C}">
                <a14:useLocalDpi xmlns:a14="http://schemas.microsoft.com/office/drawing/2010/main" val="0"/>
              </a:ext>
            </a:extLst>
          </a:blip>
          <a:srcRect l="21112" t="9091" r="12063"/>
          <a:stretch/>
        </p:blipFill>
        <p:spPr>
          <a:xfrm>
            <a:off x="4639732" y="10"/>
            <a:ext cx="7552267" cy="6857990"/>
          </a:xfrm>
          <a:prstGeom prst="rect">
            <a:avLst/>
          </a:prstGeom>
        </p:spPr>
      </p:pic>
      <p:sp>
        <p:nvSpPr>
          <p:cNvPr id="206"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580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64" name="Rectangle 146">
            <a:extLst>
              <a:ext uri="{FF2B5EF4-FFF2-40B4-BE49-F238E27FC236}">
                <a16:creationId xmlns:a16="http://schemas.microsoft.com/office/drawing/2014/main" id="{85785C52-8305-4C72-B1AA-4A7402DC2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34FD5-29E3-4D11-8080-2B153D7200CA}"/>
              </a:ext>
            </a:extLst>
          </p:cNvPr>
          <p:cNvSpPr>
            <a:spLocks noGrp="1"/>
          </p:cNvSpPr>
          <p:nvPr>
            <p:ph type="title"/>
          </p:nvPr>
        </p:nvSpPr>
        <p:spPr>
          <a:xfrm>
            <a:off x="649224" y="645106"/>
            <a:ext cx="6574536" cy="1259894"/>
          </a:xfrm>
        </p:spPr>
        <p:txBody>
          <a:bodyPr>
            <a:normAutofit/>
          </a:bodyPr>
          <a:lstStyle/>
          <a:p>
            <a:pPr>
              <a:lnSpc>
                <a:spcPct val="90000"/>
              </a:lnSpc>
            </a:pPr>
            <a:r>
              <a:rPr lang="en-US" sz="2800" dirty="0"/>
              <a:t>CCR 6761 Hazard Communication for Fieldworkers</a:t>
            </a:r>
            <a:br>
              <a:rPr lang="en-US" sz="2800" dirty="0"/>
            </a:br>
            <a:endParaRPr lang="en-US" sz="2800" dirty="0"/>
          </a:p>
        </p:txBody>
      </p:sp>
      <p:sp>
        <p:nvSpPr>
          <p:cNvPr id="2065" name="Rectangle 148">
            <a:extLst>
              <a:ext uri="{FF2B5EF4-FFF2-40B4-BE49-F238E27FC236}">
                <a16:creationId xmlns:a16="http://schemas.microsoft.com/office/drawing/2014/main" id="{3EBD26A6-67D8-449D-88A7-556B706A5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60" name="Content Placeholder 2059">
            <a:extLst>
              <a:ext uri="{FF2B5EF4-FFF2-40B4-BE49-F238E27FC236}">
                <a16:creationId xmlns:a16="http://schemas.microsoft.com/office/drawing/2014/main" id="{1B5EA363-5EFD-4771-87A8-91E81ED03E40}"/>
              </a:ext>
            </a:extLst>
          </p:cNvPr>
          <p:cNvSpPr>
            <a:spLocks noGrp="1"/>
          </p:cNvSpPr>
          <p:nvPr>
            <p:ph idx="1"/>
          </p:nvPr>
        </p:nvSpPr>
        <p:spPr>
          <a:xfrm>
            <a:off x="649224" y="2133600"/>
            <a:ext cx="6574535" cy="3759253"/>
          </a:xfrm>
        </p:spPr>
        <p:txBody>
          <a:bodyPr>
            <a:normAutofit/>
          </a:bodyPr>
          <a:lstStyle/>
          <a:p>
            <a:pPr>
              <a:defRPr/>
            </a:pPr>
            <a:r>
              <a:rPr lang="en-US" dirty="0">
                <a:ea typeface="Calibri" charset="0"/>
                <a:cs typeface="Calibri" charset="0"/>
              </a:rPr>
              <a:t>Whenever employees are working as fieldworkers in a treated field, the employer is required to display </a:t>
            </a:r>
            <a:r>
              <a:rPr lang="en-US" dirty="0">
                <a:solidFill>
                  <a:srgbClr val="333333"/>
                </a:solidFill>
                <a:ea typeface="Calibri" charset="0"/>
                <a:cs typeface="Calibri" charset="0"/>
              </a:rPr>
              <a:t>a </a:t>
            </a:r>
            <a:r>
              <a:rPr lang="en-US" b="0" i="0" dirty="0">
                <a:solidFill>
                  <a:srgbClr val="333333"/>
                </a:solidFill>
                <a:effectLst/>
              </a:rPr>
              <a:t>completed written Hazard Communication Information for Employees Working in Fields (Pesticide Safety Information Series leaflet A-9)</a:t>
            </a:r>
            <a:r>
              <a:rPr lang="en-US" dirty="0">
                <a:ea typeface="Calibri" charset="0"/>
                <a:cs typeface="Calibri" charset="0"/>
              </a:rPr>
              <a:t> at the following locations:</a:t>
            </a:r>
          </a:p>
          <a:p>
            <a:pPr marL="571500" lvl="1" indent="-171450">
              <a:defRPr/>
            </a:pPr>
            <a:r>
              <a:rPr lang="en-US" dirty="0">
                <a:ea typeface="Calibri" charset="0"/>
                <a:cs typeface="Calibri" charset="0"/>
              </a:rPr>
              <a:t>At the worksite or a central location where the employees start their day</a:t>
            </a:r>
          </a:p>
          <a:p>
            <a:pPr marL="571500" lvl="1" indent="-171450">
              <a:defRPr/>
            </a:pPr>
            <a:r>
              <a:rPr lang="en-US" dirty="0">
                <a:ea typeface="Calibri" charset="0"/>
                <a:cs typeface="Calibri" charset="0"/>
              </a:rPr>
              <a:t>At all permanent decontamination facilities</a:t>
            </a:r>
          </a:p>
          <a:p>
            <a:pPr marL="571500" lvl="1" indent="-171450">
              <a:defRPr/>
            </a:pPr>
            <a:r>
              <a:rPr lang="en-US" dirty="0">
                <a:ea typeface="Calibri" charset="0"/>
                <a:cs typeface="Calibri" charset="0"/>
              </a:rPr>
              <a:t>At any decontamination facilities that service 11 or more fieldworkers</a:t>
            </a:r>
          </a:p>
          <a:p>
            <a:endParaRPr lang="en-US" dirty="0"/>
          </a:p>
        </p:txBody>
      </p:sp>
      <p:sp>
        <p:nvSpPr>
          <p:cNvPr id="2066" name="Freeform 11">
            <a:extLst>
              <a:ext uri="{FF2B5EF4-FFF2-40B4-BE49-F238E27FC236}">
                <a16:creationId xmlns:a16="http://schemas.microsoft.com/office/drawing/2014/main" id="{7B8C83C0-3F91-4191-A19A-4165F49AD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29CDDE-C338-4DAB-98D4-0FBD6DDCD35B}"/>
              </a:ext>
            </a:extLst>
          </p:cNvPr>
          <p:cNvPicPr>
            <a:picLocks noChangeAspect="1"/>
          </p:cNvPicPr>
          <p:nvPr/>
        </p:nvPicPr>
        <p:blipFill>
          <a:blip r:embed="rId3"/>
          <a:stretch>
            <a:fillRect/>
          </a:stretch>
        </p:blipFill>
        <p:spPr>
          <a:xfrm>
            <a:off x="7369165" y="420676"/>
            <a:ext cx="4677428" cy="6011114"/>
          </a:xfrm>
          <a:prstGeom prst="rect">
            <a:avLst/>
          </a:prstGeom>
        </p:spPr>
      </p:pic>
    </p:spTree>
    <p:extLst>
      <p:ext uri="{BB962C8B-B14F-4D97-AF65-F5344CB8AC3E}">
        <p14:creationId xmlns:p14="http://schemas.microsoft.com/office/powerpoint/2010/main" val="372632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7" name="Group 136">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38"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9"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0"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1"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2"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3"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4"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5"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6"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7"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8"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9"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1" name="Group 150">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52"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3"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4"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5"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6"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7"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8"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9"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0"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1"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2"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3"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5" name="Rectangle 164">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7"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194" name="Picture 2" descr="BINDERS FULL OF DONORS – Yellow Sheet Report">
            <a:extLst>
              <a:ext uri="{FF2B5EF4-FFF2-40B4-BE49-F238E27FC236}">
                <a16:creationId xmlns:a16="http://schemas.microsoft.com/office/drawing/2014/main" id="{E239DE7D-DE31-45DA-B68B-517DA9417B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17" r="38402" b="-1"/>
          <a:stretch/>
        </p:blipFill>
        <p:spPr bwMode="auto">
          <a:xfrm>
            <a:off x="-1555" y="1731"/>
            <a:ext cx="46623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C901AC-2B25-49FE-BC4B-DDD84D2E967E}"/>
              </a:ext>
            </a:extLst>
          </p:cNvPr>
          <p:cNvSpPr>
            <a:spLocks noGrp="1"/>
          </p:cNvSpPr>
          <p:nvPr>
            <p:ph idx="1"/>
          </p:nvPr>
        </p:nvSpPr>
        <p:spPr>
          <a:xfrm>
            <a:off x="6438191" y="2133600"/>
            <a:ext cx="5066419" cy="3777622"/>
          </a:xfrm>
        </p:spPr>
        <p:txBody>
          <a:bodyPr>
            <a:normAutofit/>
          </a:bodyPr>
          <a:lstStyle/>
          <a:p>
            <a:pPr defTabSz="457200">
              <a:spcBef>
                <a:spcPts val="1000"/>
              </a:spcBef>
              <a:spcAft>
                <a:spcPts val="0"/>
              </a:spcAft>
              <a:buClr>
                <a:srgbClr val="7E5719"/>
              </a:buClr>
              <a:buFont typeface="Wingdings 3" charset="2"/>
              <a:buChar char=""/>
            </a:pPr>
            <a:r>
              <a:rPr lang="en-US" altLang="en-US" dirty="0"/>
              <a:t>Growers must maintain at a central workplace location which is accessible to employees, including FLC employees, pesticide use records and SDS for all pesticides applied within the last 2 years</a:t>
            </a:r>
          </a:p>
          <a:p>
            <a:pPr defTabSz="457200">
              <a:spcBef>
                <a:spcPts val="1000"/>
              </a:spcBef>
              <a:spcAft>
                <a:spcPts val="0"/>
              </a:spcAft>
              <a:buClr>
                <a:srgbClr val="7E5719"/>
              </a:buClr>
              <a:buFont typeface="Wingdings 3" charset="2"/>
              <a:buChar char=""/>
            </a:pPr>
            <a:r>
              <a:rPr lang="en-US" altLang="en-US" dirty="0"/>
              <a:t>All fieldworkers, including FLC employees, must be notified of where to find these records prior to entering a treated field</a:t>
            </a:r>
          </a:p>
          <a:p>
            <a:pPr>
              <a:buClr>
                <a:srgbClr val="7E5719"/>
              </a:buClr>
            </a:pPr>
            <a:endParaRPr lang="en-US" dirty="0"/>
          </a:p>
        </p:txBody>
      </p:sp>
    </p:spTree>
    <p:extLst>
      <p:ext uri="{BB962C8B-B14F-4D97-AF65-F5344CB8AC3E}">
        <p14:creationId xmlns:p14="http://schemas.microsoft.com/office/powerpoint/2010/main" val="96891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AA36CD1-82DA-41C5-92F0-754781EDBE3F}"/>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a:solidFill>
                  <a:srgbClr val="FEFFFF"/>
                </a:solidFill>
              </a:rPr>
              <a:t>Application-specific Information for Fieldworkers</a:t>
            </a:r>
          </a:p>
        </p:txBody>
      </p:sp>
      <p:sp>
        <p:nvSpPr>
          <p:cNvPr id="3" name="Content Placeholder 2">
            <a:extLst>
              <a:ext uri="{FF2B5EF4-FFF2-40B4-BE49-F238E27FC236}">
                <a16:creationId xmlns:a16="http://schemas.microsoft.com/office/drawing/2014/main" id="{B57B3C99-FCE7-46A3-9909-DB2D1DD2B5D4}"/>
              </a:ext>
            </a:extLst>
          </p:cNvPr>
          <p:cNvSpPr>
            <a:spLocks noGrp="1"/>
          </p:cNvSpPr>
          <p:nvPr>
            <p:ph idx="1"/>
          </p:nvPr>
        </p:nvSpPr>
        <p:spPr>
          <a:xfrm>
            <a:off x="541866" y="2032000"/>
            <a:ext cx="7145867" cy="3879222"/>
          </a:xfrm>
        </p:spPr>
        <p:txBody>
          <a:bodyPr>
            <a:normAutofit/>
          </a:bodyPr>
          <a:lstStyle/>
          <a:p>
            <a:pPr marL="0" indent="0">
              <a:lnSpc>
                <a:spcPct val="90000"/>
              </a:lnSpc>
              <a:buNone/>
            </a:pPr>
            <a:r>
              <a:rPr lang="en-US" b="0" i="0">
                <a:solidFill>
                  <a:srgbClr val="FEFFFF"/>
                </a:solidFill>
                <a:effectLst/>
                <a:latin typeface="Source Sans Pro" panose="020B0503030403020204" pitchFamily="34" charset="0"/>
              </a:rPr>
              <a:t>The operator of property used for the commercial or research production of an agricultural plant commodity shall display at a central location the following application-specific information, while fieldworkers are employed to work in treated fields on the operator's property:</a:t>
            </a:r>
          </a:p>
          <a:p>
            <a:pPr>
              <a:lnSpc>
                <a:spcPct val="90000"/>
              </a:lnSpc>
            </a:pPr>
            <a:r>
              <a:rPr lang="en-US" b="0" i="0">
                <a:solidFill>
                  <a:srgbClr val="FEFFFF"/>
                </a:solidFill>
                <a:effectLst/>
                <a:latin typeface="Source Sans Pro" panose="020B0503030403020204" pitchFamily="34" charset="0"/>
              </a:rPr>
              <a:t>The crop or site treated and identification of the treated field;</a:t>
            </a:r>
          </a:p>
          <a:p>
            <a:pPr>
              <a:lnSpc>
                <a:spcPct val="90000"/>
              </a:lnSpc>
            </a:pPr>
            <a:r>
              <a:rPr lang="en-US" b="0" i="0">
                <a:solidFill>
                  <a:srgbClr val="FEFFFF"/>
                </a:solidFill>
                <a:effectLst/>
                <a:latin typeface="Source Sans Pro" panose="020B0503030403020204" pitchFamily="34" charset="0"/>
              </a:rPr>
              <a:t>The date(s) and time(s) the application started and ended;</a:t>
            </a:r>
          </a:p>
          <a:p>
            <a:pPr>
              <a:lnSpc>
                <a:spcPct val="90000"/>
              </a:lnSpc>
            </a:pPr>
            <a:r>
              <a:rPr lang="en-US" b="0" i="0">
                <a:solidFill>
                  <a:srgbClr val="FEFFFF"/>
                </a:solidFill>
                <a:effectLst/>
                <a:latin typeface="Source Sans Pro" panose="020B0503030403020204" pitchFamily="34" charset="0"/>
              </a:rPr>
              <a:t>Restricted entry interval;</a:t>
            </a:r>
          </a:p>
          <a:p>
            <a:pPr>
              <a:lnSpc>
                <a:spcPct val="90000"/>
              </a:lnSpc>
            </a:pPr>
            <a:r>
              <a:rPr lang="en-US" b="0" i="0">
                <a:solidFill>
                  <a:srgbClr val="FEFFFF"/>
                </a:solidFill>
                <a:effectLst/>
                <a:latin typeface="Source Sans Pro" panose="020B0503030403020204" pitchFamily="34" charset="0"/>
              </a:rPr>
              <a:t>Product name(s), U.S. EPA registration number(s), and active ingredient(s);</a:t>
            </a:r>
          </a:p>
          <a:p>
            <a:pPr>
              <a:lnSpc>
                <a:spcPct val="90000"/>
              </a:lnSpc>
            </a:pPr>
            <a:r>
              <a:rPr lang="en-US" b="0" i="0">
                <a:solidFill>
                  <a:srgbClr val="FEFFFF"/>
                </a:solidFill>
                <a:effectLst/>
                <a:latin typeface="Source Sans Pro" panose="020B0503030403020204" pitchFamily="34" charset="0"/>
              </a:rPr>
              <a:t> A copy of the Safety Data Sheet(s) for the applied pesticide(s); and</a:t>
            </a:r>
          </a:p>
          <a:p>
            <a:pPr>
              <a:lnSpc>
                <a:spcPct val="90000"/>
              </a:lnSpc>
            </a:pPr>
            <a:r>
              <a:rPr lang="en-US" b="0" i="0">
                <a:solidFill>
                  <a:srgbClr val="FEFFFF"/>
                </a:solidFill>
                <a:effectLst/>
                <a:latin typeface="Source Sans Pro" panose="020B0503030403020204" pitchFamily="34" charset="0"/>
              </a:rPr>
              <a:t>Spray adjuvant product name(s) and California registration number(s) if applicable.</a:t>
            </a:r>
          </a:p>
          <a:p>
            <a:pPr>
              <a:lnSpc>
                <a:spcPct val="90000"/>
              </a:lnSpc>
            </a:pPr>
            <a:endParaRPr lang="en-US">
              <a:solidFill>
                <a:srgbClr val="FEFFFF"/>
              </a:solidFill>
            </a:endParaRPr>
          </a:p>
        </p:txBody>
      </p:sp>
      <p:pic>
        <p:nvPicPr>
          <p:cNvPr id="10" name="Picture 3" descr="A group of papers on a table&#10;&#10;Description automatically generated with low confidence">
            <a:extLst>
              <a:ext uri="{FF2B5EF4-FFF2-40B4-BE49-F238E27FC236}">
                <a16:creationId xmlns:a16="http://schemas.microsoft.com/office/drawing/2014/main" id="{CCB9BF0F-901F-44B3-9E57-A01EF35C8C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77" r="17955"/>
          <a:stretch/>
        </p:blipFill>
        <p:spPr bwMode="auto">
          <a:xfrm>
            <a:off x="9102826" y="2032000"/>
            <a:ext cx="2222393" cy="38624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16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B644-6A51-4970-B5DF-75813F055C77}"/>
              </a:ext>
            </a:extLst>
          </p:cNvPr>
          <p:cNvSpPr>
            <a:spLocks noGrp="1"/>
          </p:cNvSpPr>
          <p:nvPr>
            <p:ph type="title"/>
          </p:nvPr>
        </p:nvSpPr>
        <p:spPr>
          <a:xfrm>
            <a:off x="2269654" y="476327"/>
            <a:ext cx="3826346" cy="1352472"/>
          </a:xfrm>
        </p:spPr>
        <p:txBody>
          <a:bodyPr>
            <a:normAutofit/>
          </a:bodyPr>
          <a:lstStyle/>
          <a:p>
            <a:r>
              <a:rPr lang="en-US" sz="5400" dirty="0"/>
              <a:t>Summary</a:t>
            </a:r>
          </a:p>
        </p:txBody>
      </p:sp>
      <p:sp>
        <p:nvSpPr>
          <p:cNvPr id="4" name="Content Placeholder 3">
            <a:extLst>
              <a:ext uri="{FF2B5EF4-FFF2-40B4-BE49-F238E27FC236}">
                <a16:creationId xmlns:a16="http://schemas.microsoft.com/office/drawing/2014/main" id="{EF588FDA-C1A0-4B0A-809D-0DA4E367235E}"/>
              </a:ext>
            </a:extLst>
          </p:cNvPr>
          <p:cNvSpPr>
            <a:spLocks noGrp="1"/>
          </p:cNvSpPr>
          <p:nvPr>
            <p:ph idx="1"/>
          </p:nvPr>
        </p:nvSpPr>
        <p:spPr/>
        <p:txBody>
          <a:bodyPr/>
          <a:lstStyle/>
          <a:p>
            <a:r>
              <a:rPr lang="en-US" dirty="0"/>
              <a:t>There’s a lot of notification that needs to be done; from pest-control businesses to growers, from growers to employees and farm labor contractors and FLC employees</a:t>
            </a:r>
          </a:p>
          <a:p>
            <a:pPr marL="0" indent="0">
              <a:buNone/>
            </a:pPr>
            <a:endParaRPr lang="en-US" dirty="0"/>
          </a:p>
          <a:p>
            <a:r>
              <a:rPr lang="en-US" dirty="0"/>
              <a:t>Notification requirements and risk to fieldworkers can be reduced by properly posting treated fields</a:t>
            </a:r>
          </a:p>
        </p:txBody>
      </p:sp>
    </p:spTree>
    <p:extLst>
      <p:ext uri="{BB962C8B-B14F-4D97-AF65-F5344CB8AC3E}">
        <p14:creationId xmlns:p14="http://schemas.microsoft.com/office/powerpoint/2010/main" val="80758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4"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BC75A78-EB73-4E99-8847-9BE5DABF4A88}"/>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Questions?</a:t>
            </a:r>
          </a:p>
        </p:txBody>
      </p:sp>
      <p:sp>
        <p:nvSpPr>
          <p:cNvPr id="45"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Graphic 5" descr="Question mark">
            <a:extLst>
              <a:ext uri="{FF2B5EF4-FFF2-40B4-BE49-F238E27FC236}">
                <a16:creationId xmlns:a16="http://schemas.microsoft.com/office/drawing/2014/main" id="{E1C4A2CA-5228-42B1-B780-0D955A6460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011" y="967417"/>
            <a:ext cx="4930468" cy="4930468"/>
          </a:xfrm>
          <a:prstGeom prst="rect">
            <a:avLst/>
          </a:prstGeom>
        </p:spPr>
      </p:pic>
    </p:spTree>
    <p:extLst>
      <p:ext uri="{BB962C8B-B14F-4D97-AF65-F5344CB8AC3E}">
        <p14:creationId xmlns:p14="http://schemas.microsoft.com/office/powerpoint/2010/main" val="340654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383D-EBD5-41E0-A7AB-DA3F0A190DC9}"/>
              </a:ext>
            </a:extLst>
          </p:cNvPr>
          <p:cNvSpPr>
            <a:spLocks noGrp="1"/>
          </p:cNvSpPr>
          <p:nvPr>
            <p:ph type="title"/>
          </p:nvPr>
        </p:nvSpPr>
        <p:spPr/>
        <p:txBody>
          <a:bodyPr/>
          <a:lstStyle/>
          <a:p>
            <a:r>
              <a:rPr lang="en-US" dirty="0"/>
              <a:t>3CCR 6618: Notice Of Applications</a:t>
            </a:r>
          </a:p>
        </p:txBody>
      </p:sp>
      <p:sp>
        <p:nvSpPr>
          <p:cNvPr id="3" name="Content Placeholder 2">
            <a:extLst>
              <a:ext uri="{FF2B5EF4-FFF2-40B4-BE49-F238E27FC236}">
                <a16:creationId xmlns:a16="http://schemas.microsoft.com/office/drawing/2014/main" id="{FD25A9F6-352F-40CA-B205-E6302B943F53}"/>
              </a:ext>
            </a:extLst>
          </p:cNvPr>
          <p:cNvSpPr>
            <a:spLocks noGrp="1"/>
          </p:cNvSpPr>
          <p:nvPr>
            <p:ph sz="quarter" idx="13"/>
          </p:nvPr>
        </p:nvSpPr>
        <p:spPr>
          <a:xfrm>
            <a:off x="1310936" y="1804613"/>
            <a:ext cx="10012845" cy="4544291"/>
          </a:xfrm>
        </p:spPr>
        <p:txBody>
          <a:bodyPr>
            <a:normAutofit fontScale="77500" lnSpcReduction="20000"/>
          </a:bodyPr>
          <a:lstStyle/>
          <a:p>
            <a:pPr algn="l"/>
            <a:r>
              <a:rPr lang="en-US" sz="2600" b="0" i="0" dirty="0">
                <a:solidFill>
                  <a:srgbClr val="333333"/>
                </a:solidFill>
                <a:effectLst/>
                <a:latin typeface="Source Sans Pro" panose="020B0503030403020204" pitchFamily="34" charset="0"/>
              </a:rPr>
              <a:t> </a:t>
            </a:r>
            <a:r>
              <a:rPr lang="en-US" sz="2600" b="0" i="0" dirty="0">
                <a:solidFill>
                  <a:srgbClr val="333333"/>
                </a:solidFill>
                <a:effectLst/>
              </a:rPr>
              <a:t>Each person performing pest control shall assure that the operator of the property to be treated receives notice of the scheduled application. The notice must … include:</a:t>
            </a:r>
          </a:p>
          <a:p>
            <a:pPr marL="0" indent="0" algn="l">
              <a:buNone/>
            </a:pPr>
            <a:endParaRPr lang="en-US" sz="2100" b="0" i="0" dirty="0">
              <a:solidFill>
                <a:srgbClr val="333333"/>
              </a:solidFill>
              <a:effectLst/>
            </a:endParaRPr>
          </a:p>
          <a:p>
            <a:pPr lvl="1"/>
            <a:r>
              <a:rPr lang="en-US" sz="2100" b="0" i="0" dirty="0">
                <a:solidFill>
                  <a:srgbClr val="333333"/>
                </a:solidFill>
                <a:effectLst/>
              </a:rPr>
              <a:t>(A) The date(s), start time(s), and estimated end time(s) of the scheduled application;</a:t>
            </a:r>
          </a:p>
          <a:p>
            <a:pPr lvl="1"/>
            <a:r>
              <a:rPr lang="en-US" sz="2100" b="0" i="0" dirty="0">
                <a:solidFill>
                  <a:srgbClr val="333333"/>
                </a:solidFill>
                <a:effectLst/>
              </a:rPr>
              <a:t>(B) The location and description of the field to be treated;</a:t>
            </a:r>
          </a:p>
          <a:p>
            <a:pPr lvl="1"/>
            <a:r>
              <a:rPr lang="en-US" sz="2100" b="0" i="0" dirty="0">
                <a:solidFill>
                  <a:srgbClr val="333333"/>
                </a:solidFill>
                <a:effectLst/>
              </a:rPr>
              <a:t>(C) The pesticide product name(s), U.S. EPA registration number(s), and active ingredient(s);</a:t>
            </a:r>
          </a:p>
          <a:p>
            <a:pPr lvl="1"/>
            <a:r>
              <a:rPr lang="en-US" sz="2100" b="0" i="0" dirty="0">
                <a:solidFill>
                  <a:srgbClr val="333333"/>
                </a:solidFill>
                <a:effectLst/>
              </a:rPr>
              <a:t>(D) Spray adjuvant product name(s) and California registration number(s), if applicable;</a:t>
            </a:r>
          </a:p>
          <a:p>
            <a:pPr lvl="1"/>
            <a:r>
              <a:rPr lang="en-US" sz="2100" b="0" i="0" dirty="0">
                <a:solidFill>
                  <a:srgbClr val="333333"/>
                </a:solidFill>
                <a:effectLst/>
              </a:rPr>
              <a:t>(E) The applicable restricted entry interval;</a:t>
            </a:r>
          </a:p>
          <a:p>
            <a:pPr lvl="1"/>
            <a:r>
              <a:rPr lang="en-US" sz="2100" b="0" i="0" dirty="0">
                <a:solidFill>
                  <a:srgbClr val="333333"/>
                </a:solidFill>
                <a:effectLst/>
              </a:rPr>
              <a:t>(F) If the pesticide product labeling requires the posting of treated fields, oral notification, or both; and</a:t>
            </a:r>
          </a:p>
          <a:p>
            <a:pPr lvl="1"/>
            <a:r>
              <a:rPr lang="en-US" sz="2100" b="0" i="0" dirty="0">
                <a:solidFill>
                  <a:srgbClr val="333333"/>
                </a:solidFill>
                <a:effectLst/>
              </a:rPr>
              <a:t>(G) Any other precautions printed on the pesticide product labeling, or included in applicable laws and regulations, related to the protection of employees or other persons during or after application.</a:t>
            </a:r>
          </a:p>
          <a:p>
            <a:endParaRPr lang="en-US" dirty="0"/>
          </a:p>
        </p:txBody>
      </p:sp>
    </p:spTree>
    <p:extLst>
      <p:ext uri="{BB962C8B-B14F-4D97-AF65-F5344CB8AC3E}">
        <p14:creationId xmlns:p14="http://schemas.microsoft.com/office/powerpoint/2010/main" val="292742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 name="Group 53">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55"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6"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7"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8"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9"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0"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1"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2"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3"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4"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5"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6"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8" name="Group 67">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9"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0"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1"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2"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3"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4"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5"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6"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7"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8"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9"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0"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2" name="Rectangle 81">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 name="Picture 9" descr="A picture containing mountain, outdoor, sky, ground&#10;&#10;Description automatically generated">
            <a:extLst>
              <a:ext uri="{FF2B5EF4-FFF2-40B4-BE49-F238E27FC236}">
                <a16:creationId xmlns:a16="http://schemas.microsoft.com/office/drawing/2014/main" id="{FE88FEE9-98FD-4390-A216-5650C17DC80A}"/>
              </a:ext>
            </a:extLst>
          </p:cNvPr>
          <p:cNvPicPr>
            <a:picLocks noChangeAspect="1"/>
          </p:cNvPicPr>
          <p:nvPr/>
        </p:nvPicPr>
        <p:blipFill rotWithShape="1">
          <a:blip r:embed="rId3">
            <a:extLst>
              <a:ext uri="{28A0092B-C50C-407E-A947-70E740481C1C}">
                <a14:useLocalDpi xmlns:a14="http://schemas.microsoft.com/office/drawing/2010/main" val="0"/>
              </a:ext>
            </a:extLst>
          </a:blip>
          <a:srcRect l="23086" r="25926"/>
          <a:stretch/>
        </p:blipFill>
        <p:spPr>
          <a:xfrm>
            <a:off x="-1555" y="1731"/>
            <a:ext cx="4662331" cy="6858000"/>
          </a:xfrm>
          <a:prstGeom prst="rect">
            <a:avLst/>
          </a:prstGeom>
        </p:spPr>
      </p:pic>
      <p:sp>
        <p:nvSpPr>
          <p:cNvPr id="3" name="Content Placeholder 2">
            <a:extLst>
              <a:ext uri="{FF2B5EF4-FFF2-40B4-BE49-F238E27FC236}">
                <a16:creationId xmlns:a16="http://schemas.microsoft.com/office/drawing/2014/main" id="{4E79C84A-8E5E-4F8B-AE0D-D2D415EBD39D}"/>
              </a:ext>
            </a:extLst>
          </p:cNvPr>
          <p:cNvSpPr>
            <a:spLocks noGrp="1"/>
          </p:cNvSpPr>
          <p:nvPr>
            <p:ph sz="quarter" idx="13"/>
          </p:nvPr>
        </p:nvSpPr>
        <p:spPr>
          <a:xfrm>
            <a:off x="6356164" y="1219560"/>
            <a:ext cx="5253952" cy="4656797"/>
          </a:xfrm>
        </p:spPr>
        <p:txBody>
          <a:bodyPr>
            <a:normAutofit fontScale="92500" lnSpcReduction="10000"/>
          </a:bodyPr>
          <a:lstStyle/>
          <a:p>
            <a:pPr>
              <a:lnSpc>
                <a:spcPct val="90000"/>
              </a:lnSpc>
            </a:pPr>
            <a:r>
              <a:rPr lang="en-US" sz="1600" dirty="0"/>
              <a:t>Notification can be orally or in writing</a:t>
            </a:r>
          </a:p>
          <a:p>
            <a:pPr>
              <a:lnSpc>
                <a:spcPct val="90000"/>
              </a:lnSpc>
            </a:pPr>
            <a:r>
              <a:rPr lang="en-US" sz="1600" dirty="0"/>
              <a:t>Must be completed prior to the use of any pesticide</a:t>
            </a:r>
          </a:p>
          <a:p>
            <a:pPr>
              <a:lnSpc>
                <a:spcPct val="90000"/>
              </a:lnSpc>
            </a:pPr>
            <a:r>
              <a:rPr lang="en-US" sz="1600" dirty="0"/>
              <a:t>Allows sufficient time for required, subsequent notifications</a:t>
            </a:r>
          </a:p>
          <a:p>
            <a:pPr lvl="1">
              <a:lnSpc>
                <a:spcPct val="90000"/>
              </a:lnSpc>
            </a:pPr>
            <a:r>
              <a:rPr lang="en-US" sz="2000" b="1" dirty="0"/>
              <a:t>Property Operator must notify employees working on the property of the scheduled application, including fieldworkers and their employers</a:t>
            </a:r>
          </a:p>
          <a:p>
            <a:pPr lvl="1">
              <a:lnSpc>
                <a:spcPct val="90000"/>
              </a:lnSpc>
            </a:pPr>
            <a:r>
              <a:rPr lang="en-US" dirty="0"/>
              <a:t>Notice must include:</a:t>
            </a:r>
          </a:p>
          <a:p>
            <a:pPr lvl="1">
              <a:lnSpc>
                <a:spcPct val="90000"/>
              </a:lnSpc>
            </a:pPr>
            <a:r>
              <a:rPr lang="en-US" i="0" dirty="0">
                <a:effectLst/>
              </a:rPr>
              <a:t>The date of the scheduled application;</a:t>
            </a:r>
          </a:p>
          <a:p>
            <a:pPr lvl="1">
              <a:lnSpc>
                <a:spcPct val="90000"/>
              </a:lnSpc>
            </a:pPr>
            <a:r>
              <a:rPr lang="en-US" i="0" dirty="0">
                <a:effectLst/>
              </a:rPr>
              <a:t>The location and description of the field to be treated; and</a:t>
            </a:r>
          </a:p>
          <a:p>
            <a:pPr lvl="1">
              <a:lnSpc>
                <a:spcPct val="90000"/>
              </a:lnSpc>
            </a:pPr>
            <a:r>
              <a:rPr lang="en-US" i="0" dirty="0">
                <a:effectLst/>
              </a:rPr>
              <a:t>Instructions not to enter the field to be treated and its application exclusion zone pursuant to section 6762 until authorized by the operator of the property.</a:t>
            </a:r>
          </a:p>
          <a:p>
            <a:pPr lvl="2">
              <a:lnSpc>
                <a:spcPct val="90000"/>
              </a:lnSpc>
            </a:pPr>
            <a:endParaRPr lang="en-US" b="1" dirty="0"/>
          </a:p>
        </p:txBody>
      </p:sp>
    </p:spTree>
    <p:extLst>
      <p:ext uri="{BB962C8B-B14F-4D97-AF65-F5344CB8AC3E}">
        <p14:creationId xmlns:p14="http://schemas.microsoft.com/office/powerpoint/2010/main" val="110836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D125-9172-4150-BFE2-54812CFE71DA}"/>
              </a:ext>
            </a:extLst>
          </p:cNvPr>
          <p:cNvSpPr>
            <a:spLocks noGrp="1"/>
          </p:cNvSpPr>
          <p:nvPr>
            <p:ph type="title"/>
          </p:nvPr>
        </p:nvSpPr>
        <p:spPr>
          <a:xfrm>
            <a:off x="945470" y="603682"/>
            <a:ext cx="10363826" cy="1301318"/>
          </a:xfrm>
        </p:spPr>
        <p:txBody>
          <a:bodyPr/>
          <a:lstStyle/>
          <a:p>
            <a:r>
              <a:rPr lang="en-US" dirty="0"/>
              <a:t>3CCR 6619 Notice of Completed Applications</a:t>
            </a:r>
          </a:p>
        </p:txBody>
      </p:sp>
      <p:sp>
        <p:nvSpPr>
          <p:cNvPr id="3" name="Content Placeholder 2">
            <a:extLst>
              <a:ext uri="{FF2B5EF4-FFF2-40B4-BE49-F238E27FC236}">
                <a16:creationId xmlns:a16="http://schemas.microsoft.com/office/drawing/2014/main" id="{AE6C0124-BD6C-4FE8-9B9C-DEA4253000BC}"/>
              </a:ext>
            </a:extLst>
          </p:cNvPr>
          <p:cNvSpPr>
            <a:spLocks noGrp="1"/>
          </p:cNvSpPr>
          <p:nvPr>
            <p:ph sz="quarter" idx="13"/>
          </p:nvPr>
        </p:nvSpPr>
        <p:spPr>
          <a:xfrm>
            <a:off x="2103382" y="2166158"/>
            <a:ext cx="9197885" cy="4758425"/>
          </a:xfrm>
        </p:spPr>
        <p:txBody>
          <a:bodyPr>
            <a:normAutofit lnSpcReduction="10000"/>
          </a:bodyPr>
          <a:lstStyle/>
          <a:p>
            <a:pPr algn="l"/>
            <a:r>
              <a:rPr lang="en-US" b="0" i="0" dirty="0">
                <a:solidFill>
                  <a:srgbClr val="333333"/>
                </a:solidFill>
                <a:effectLst/>
              </a:rPr>
              <a:t> Any person applying pesticides for the commercial or research production of an agricultural plant commodity shall assure that the operator of the property treated receives notice, orally or in writing, and within 24 hours of completion of the pesticide application. This notice must include the following information:</a:t>
            </a:r>
          </a:p>
          <a:p>
            <a:pPr lvl="1"/>
            <a:r>
              <a:rPr lang="en-US" b="0" i="0" dirty="0">
                <a:solidFill>
                  <a:srgbClr val="333333"/>
                </a:solidFill>
                <a:effectLst/>
              </a:rPr>
              <a:t>The location of the property, including the site identification number, and acreage treated;</a:t>
            </a:r>
          </a:p>
          <a:p>
            <a:pPr lvl="1"/>
            <a:r>
              <a:rPr lang="en-US" b="0" i="0" dirty="0">
                <a:solidFill>
                  <a:srgbClr val="333333"/>
                </a:solidFill>
                <a:effectLst/>
              </a:rPr>
              <a:t>The pesticide product name(s), U.S. EPA registration number(s), and active ingredient(s);</a:t>
            </a:r>
          </a:p>
          <a:p>
            <a:pPr lvl="1"/>
            <a:r>
              <a:rPr lang="en-US" b="0" i="0" dirty="0">
                <a:solidFill>
                  <a:srgbClr val="333333"/>
                </a:solidFill>
                <a:effectLst/>
              </a:rPr>
              <a:t>Spray adjuvant product name(s) and California registration number(s), if applicable;</a:t>
            </a:r>
          </a:p>
          <a:p>
            <a:pPr lvl="1"/>
            <a:r>
              <a:rPr lang="en-US" b="0" i="0" dirty="0">
                <a:solidFill>
                  <a:srgbClr val="333333"/>
                </a:solidFill>
                <a:effectLst/>
              </a:rPr>
              <a:t>The date(s) and time(s) the application started and ended; and</a:t>
            </a:r>
          </a:p>
          <a:p>
            <a:pPr lvl="1"/>
            <a:r>
              <a:rPr lang="en-US" b="0" i="0" dirty="0">
                <a:solidFill>
                  <a:srgbClr val="333333"/>
                </a:solidFill>
                <a:effectLst/>
              </a:rPr>
              <a:t>The applicable reentry and pre-harvest intervals, unless a copy of a written recommendation for the subject application made by a licensed agricultural pest control adviser, properly completed, was given to the operator of the property treated.</a:t>
            </a:r>
          </a:p>
          <a:p>
            <a:endParaRPr lang="en-US" dirty="0"/>
          </a:p>
        </p:txBody>
      </p:sp>
    </p:spTree>
    <p:extLst>
      <p:ext uri="{BB962C8B-B14F-4D97-AF65-F5344CB8AC3E}">
        <p14:creationId xmlns:p14="http://schemas.microsoft.com/office/powerpoint/2010/main" val="284491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88F9D-A92A-4D0D-BF68-0369184C67A2}"/>
              </a:ext>
            </a:extLst>
          </p:cNvPr>
          <p:cNvSpPr>
            <a:spLocks noGrp="1"/>
          </p:cNvSpPr>
          <p:nvPr>
            <p:ph type="title"/>
          </p:nvPr>
        </p:nvSpPr>
        <p:spPr>
          <a:xfrm>
            <a:off x="1259893" y="3101093"/>
            <a:ext cx="2454052" cy="3029344"/>
          </a:xfrm>
        </p:spPr>
        <p:txBody>
          <a:bodyPr>
            <a:normAutofit/>
          </a:bodyPr>
          <a:lstStyle/>
          <a:p>
            <a:pPr>
              <a:lnSpc>
                <a:spcPct val="90000"/>
              </a:lnSpc>
            </a:pPr>
            <a:r>
              <a:rPr lang="en-US" sz="2500">
                <a:solidFill>
                  <a:schemeClr val="bg1"/>
                </a:solidFill>
              </a:rPr>
              <a:t>CCR 6770 </a:t>
            </a:r>
            <a:r>
              <a:rPr lang="en-US" sz="2500" b="0" i="0">
                <a:solidFill>
                  <a:schemeClr val="bg1"/>
                </a:solidFill>
                <a:effectLst/>
              </a:rPr>
              <a:t>Field Entry After Scheduled or Completed Pesticide Application</a:t>
            </a:r>
            <a:br>
              <a:rPr lang="en-US" sz="2500" b="0" i="0">
                <a:solidFill>
                  <a:schemeClr val="bg1"/>
                </a:solidFill>
                <a:effectLst/>
                <a:latin typeface="Source Sans Pro" panose="020B0503030403020204" pitchFamily="34" charset="0"/>
              </a:rPr>
            </a:br>
            <a:endParaRPr lang="en-US" sz="2500">
              <a:solidFill>
                <a:schemeClr val="bg1"/>
              </a:solidFill>
            </a:endParaRPr>
          </a:p>
        </p:txBody>
      </p:sp>
      <p:sp>
        <p:nvSpPr>
          <p:cNvPr id="8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82" name="Rectangle 8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ontent Placeholder 2">
            <a:extLst>
              <a:ext uri="{FF2B5EF4-FFF2-40B4-BE49-F238E27FC236}">
                <a16:creationId xmlns:a16="http://schemas.microsoft.com/office/drawing/2014/main" id="{C47BC219-86F0-4505-9E86-93A0685330A0}"/>
              </a:ext>
            </a:extLst>
          </p:cNvPr>
          <p:cNvSpPr>
            <a:spLocks noGrp="1"/>
          </p:cNvSpPr>
          <p:nvPr>
            <p:ph sz="quarter" idx="13"/>
          </p:nvPr>
        </p:nvSpPr>
        <p:spPr>
          <a:xfrm>
            <a:off x="4706578" y="589722"/>
            <a:ext cx="6798033" cy="5321500"/>
          </a:xfrm>
        </p:spPr>
        <p:txBody>
          <a:bodyPr anchor="ctr">
            <a:normAutofit/>
          </a:bodyPr>
          <a:lstStyle/>
          <a:p>
            <a:r>
              <a:rPr lang="en-US" b="0" i="0">
                <a:effectLst/>
                <a:latin typeface="Source Sans Pro" panose="020B0503030403020204" pitchFamily="34" charset="0"/>
              </a:rPr>
              <a:t>The property operator must not allow or direct employees … to enter a field on the date of the scheduled application unless the operator assures that:</a:t>
            </a:r>
          </a:p>
          <a:p>
            <a:pPr lvl="1"/>
            <a:r>
              <a:rPr lang="en-US" b="0" i="0">
                <a:effectLst/>
                <a:latin typeface="Source Sans Pro" panose="020B0503030403020204" pitchFamily="34" charset="0"/>
              </a:rPr>
              <a:t>the application has not occurred; and</a:t>
            </a:r>
          </a:p>
          <a:p>
            <a:pPr lvl="1"/>
            <a:r>
              <a:rPr lang="en-US" b="0" i="0">
                <a:effectLst/>
                <a:latin typeface="Source Sans Pro" panose="020B0503030403020204" pitchFamily="34" charset="0"/>
              </a:rPr>
              <a:t>the application will not occur during the time the employees are in the field to be treated.</a:t>
            </a:r>
          </a:p>
          <a:p>
            <a:r>
              <a:rPr lang="en-US" b="0" i="0">
                <a:effectLst/>
                <a:latin typeface="Source Sans Pro" panose="020B0503030403020204" pitchFamily="34" charset="0"/>
              </a:rPr>
              <a:t>The property operator must not allow or direct employees </a:t>
            </a:r>
            <a:r>
              <a:rPr lang="en-US">
                <a:latin typeface="Source Sans Pro" panose="020B0503030403020204" pitchFamily="34" charset="0"/>
              </a:rPr>
              <a:t>… </a:t>
            </a:r>
            <a:r>
              <a:rPr lang="en-US" b="0" i="0">
                <a:effectLst/>
                <a:latin typeface="Source Sans Pro" panose="020B0503030403020204" pitchFamily="34" charset="0"/>
              </a:rPr>
              <a:t>to enter a treated field until the operator has received the notice of completion and the restricted entry interval has expired</a:t>
            </a:r>
            <a:endParaRPr lang="en-US"/>
          </a:p>
        </p:txBody>
      </p:sp>
    </p:spTree>
    <p:extLst>
      <p:ext uri="{BB962C8B-B14F-4D97-AF65-F5344CB8AC3E}">
        <p14:creationId xmlns:p14="http://schemas.microsoft.com/office/powerpoint/2010/main" val="169927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043B88-B3C9-4DD6-9082-6AAC7AA38852}"/>
              </a:ext>
            </a:extLst>
          </p:cNvPr>
          <p:cNvSpPr>
            <a:spLocks noGrp="1"/>
          </p:cNvSpPr>
          <p:nvPr>
            <p:ph sz="quarter" idx="13"/>
          </p:nvPr>
        </p:nvSpPr>
        <p:spPr>
          <a:xfrm>
            <a:off x="267855" y="1148082"/>
            <a:ext cx="4031648" cy="5252773"/>
          </a:xfrm>
        </p:spPr>
        <p:txBody>
          <a:bodyPr>
            <a:normAutofit/>
          </a:bodyPr>
          <a:lstStyle/>
          <a:p>
            <a:pPr>
              <a:lnSpc>
                <a:spcPct val="90000"/>
              </a:lnSpc>
            </a:pPr>
            <a:endParaRPr lang="en-US" sz="1500" dirty="0"/>
          </a:p>
          <a:p>
            <a:pPr marL="0" indent="0">
              <a:lnSpc>
                <a:spcPct val="90000"/>
              </a:lnSpc>
              <a:buNone/>
            </a:pPr>
            <a:r>
              <a:rPr lang="en-US" b="1" dirty="0">
                <a:ea typeface="Source Sans Pro" panose="020B0503030403020204" pitchFamily="34" charset="0"/>
              </a:rPr>
              <a:t>Property Operator must then notify employees working on the property of the completed application, including fieldworkers and their employers.  Notification must include:</a:t>
            </a:r>
          </a:p>
          <a:p>
            <a:pPr>
              <a:lnSpc>
                <a:spcPct val="90000"/>
              </a:lnSpc>
            </a:pPr>
            <a:r>
              <a:rPr lang="en-US" sz="1500" dirty="0">
                <a:ea typeface="Source Sans Pro" panose="020B0503030403020204" pitchFamily="34" charset="0"/>
              </a:rPr>
              <a:t>The location and description of the treated field</a:t>
            </a:r>
          </a:p>
          <a:p>
            <a:pPr>
              <a:lnSpc>
                <a:spcPct val="90000"/>
              </a:lnSpc>
            </a:pPr>
            <a:r>
              <a:rPr lang="en-US" sz="1500" dirty="0">
                <a:ea typeface="Source Sans Pro" panose="020B0503030403020204" pitchFamily="34" charset="0"/>
              </a:rPr>
              <a:t>The time during which entry is restricted</a:t>
            </a:r>
          </a:p>
          <a:p>
            <a:pPr>
              <a:lnSpc>
                <a:spcPct val="90000"/>
              </a:lnSpc>
            </a:pPr>
            <a:r>
              <a:rPr lang="en-US" sz="1500" b="0" i="0" dirty="0">
                <a:effectLst/>
              </a:rPr>
              <a:t>Instructions not to enter the treated field until the restricted entry interval has expired, except as provided in section 6770.</a:t>
            </a:r>
            <a:endParaRPr lang="en-US" sz="1500" dirty="0">
              <a:ea typeface="Source Sans Pro" panose="020B0503030403020204" pitchFamily="34" charset="0"/>
            </a:endParaRPr>
          </a:p>
          <a:p>
            <a:pPr marL="0" indent="0">
              <a:lnSpc>
                <a:spcPct val="90000"/>
              </a:lnSpc>
              <a:buNone/>
            </a:pPr>
            <a:endParaRPr lang="en-US" sz="1500" dirty="0"/>
          </a:p>
        </p:txBody>
      </p:sp>
      <p:pic>
        <p:nvPicPr>
          <p:cNvPr id="7" name="Picture 10">
            <a:extLst>
              <a:ext uri="{FF2B5EF4-FFF2-40B4-BE49-F238E27FC236}">
                <a16:creationId xmlns:a16="http://schemas.microsoft.com/office/drawing/2014/main" id="{DAB1E456-D3EA-4277-B95C-4CE332669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79" r="11714" b="-2"/>
          <a:stretch/>
        </p:blipFill>
        <p:spPr bwMode="auto">
          <a:xfrm>
            <a:off x="4619543" y="640080"/>
            <a:ext cx="6953577" cy="5252773"/>
          </a:xfrm>
          <a:prstGeom prst="rect">
            <a:avLst/>
          </a:prstGeom>
          <a:noFill/>
          <a:extLst>
            <a:ext uri="{909E8E84-426E-40DD-AFC4-6F175D3DCCD1}">
              <a14:hiddenFill xmlns:a14="http://schemas.microsoft.com/office/drawing/2010/main">
                <a:solidFill>
                  <a:srgbClr val="FFFFFF"/>
                </a:solidFill>
              </a14:hiddenFill>
            </a:ext>
          </a:extLst>
        </p:spPr>
      </p:pic>
      <p:sp>
        <p:nvSpPr>
          <p:cNvPr id="146"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11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57" name="Group 12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5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6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4" name="Group 19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9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8"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9"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00"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01"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6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6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6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6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6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68" name="Rectangle 207">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9"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70" name="Rectangle 211">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6F2875-16D0-465E-8F66-AE00DB87B0F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Exception to Notification Requirements:</a:t>
            </a:r>
          </a:p>
        </p:txBody>
      </p:sp>
      <p:sp>
        <p:nvSpPr>
          <p:cNvPr id="271"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DF177EE-5802-4290-9184-1541C7BC65ED}"/>
              </a:ext>
            </a:extLst>
          </p:cNvPr>
          <p:cNvSpPr>
            <a:spLocks noGrp="1"/>
          </p:cNvSpPr>
          <p:nvPr>
            <p:ph sz="quarter" idx="13"/>
          </p:nvPr>
        </p:nvSpPr>
        <p:spPr>
          <a:xfrm>
            <a:off x="540279" y="5189400"/>
            <a:ext cx="3778870" cy="544260"/>
          </a:xfrm>
        </p:spPr>
        <p:txBody>
          <a:bodyPr vert="horz" lIns="91440" tIns="45720" rIns="91440" bIns="45720" rtlCol="0" anchor="ctr">
            <a:noAutofit/>
          </a:bodyPr>
          <a:lstStyle/>
          <a:p>
            <a:pPr marL="0" indent="0">
              <a:buNone/>
            </a:pPr>
            <a:r>
              <a:rPr lang="en-US" sz="4400" dirty="0">
                <a:solidFill>
                  <a:srgbClr val="FEFFFF"/>
                </a:solidFill>
              </a:rPr>
              <a:t>Field Posting</a:t>
            </a:r>
          </a:p>
        </p:txBody>
      </p:sp>
      <p:pic>
        <p:nvPicPr>
          <p:cNvPr id="7" name="Picture 6" descr="A picture containing text, sign&#10;&#10;Description automatically generated">
            <a:extLst>
              <a:ext uri="{FF2B5EF4-FFF2-40B4-BE49-F238E27FC236}">
                <a16:creationId xmlns:a16="http://schemas.microsoft.com/office/drawing/2014/main" id="{32A23AEE-5B46-4667-9D93-07EDE1194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950" y="790936"/>
            <a:ext cx="4157886" cy="5735016"/>
          </a:xfrm>
          <a:prstGeom prst="rect">
            <a:avLst/>
          </a:prstGeom>
        </p:spPr>
      </p:pic>
    </p:spTree>
    <p:extLst>
      <p:ext uri="{BB962C8B-B14F-4D97-AF65-F5344CB8AC3E}">
        <p14:creationId xmlns:p14="http://schemas.microsoft.com/office/powerpoint/2010/main" val="47930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2" name="Rectangle 115">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516C3-D655-4A83-9F51-99273C200436}"/>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altLang="en-US" sz="2300" dirty="0"/>
              <a:t>The Use of Field Postings </a:t>
            </a:r>
            <a:br>
              <a:rPr lang="en-US" altLang="en-US" sz="2300" dirty="0"/>
            </a:br>
            <a:r>
              <a:rPr lang="en-US" altLang="en-US" sz="2300" dirty="0"/>
              <a:t>to Comply with 3CCR 6618 and 6619</a:t>
            </a:r>
            <a:endParaRPr lang="en-US" sz="2300" dirty="0"/>
          </a:p>
        </p:txBody>
      </p:sp>
      <p:sp>
        <p:nvSpPr>
          <p:cNvPr id="123" name="Rectangle 117">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BB1D517C-C068-4E51-AE64-5D6DF3E6D7E1}"/>
              </a:ext>
            </a:extLst>
          </p:cNvPr>
          <p:cNvSpPr txBox="1">
            <a:spLocks/>
          </p:cNvSpPr>
          <p:nvPr/>
        </p:nvSpPr>
        <p:spPr>
          <a:xfrm>
            <a:off x="649225" y="2133600"/>
            <a:ext cx="3650278" cy="37592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altLang="en-US" sz="1500"/>
              <a:t>Notification by the property operator of a scheduled pesticide application or completion is not required to be given to employees (including fieldworkers employed by Farm Labor Contractors) or their employer if the property operator can assure that the field has been posted per section 3CCR 6776 (b-f)</a:t>
            </a:r>
          </a:p>
          <a:p>
            <a:pPr>
              <a:lnSpc>
                <a:spcPct val="90000"/>
              </a:lnSpc>
            </a:pPr>
            <a:r>
              <a:rPr lang="en-US" altLang="en-US" sz="1500"/>
              <a:t>Unless the label of the pesticide being applied requires both oral notification and posting of the treated field</a:t>
            </a:r>
          </a:p>
          <a:p>
            <a:pPr>
              <a:lnSpc>
                <a:spcPct val="90000"/>
              </a:lnSpc>
            </a:pPr>
            <a:endParaRPr lang="en-US" altLang="en-US" sz="1500"/>
          </a:p>
          <a:p>
            <a:pPr marL="0" indent="0">
              <a:lnSpc>
                <a:spcPct val="90000"/>
              </a:lnSpc>
            </a:pPr>
            <a:endParaRPr lang="en-US" sz="1500" dirty="0"/>
          </a:p>
        </p:txBody>
      </p:sp>
      <p:pic>
        <p:nvPicPr>
          <p:cNvPr id="11" name="Picture 10" descr="A sign in a field&#10;&#10;Description automatically generated with low confidence">
            <a:extLst>
              <a:ext uri="{FF2B5EF4-FFF2-40B4-BE49-F238E27FC236}">
                <a16:creationId xmlns:a16="http://schemas.microsoft.com/office/drawing/2014/main" id="{C7B81A77-6659-4BC5-8725-FDFD65805E24}"/>
              </a:ext>
            </a:extLst>
          </p:cNvPr>
          <p:cNvPicPr>
            <a:picLocks noChangeAspect="1"/>
          </p:cNvPicPr>
          <p:nvPr/>
        </p:nvPicPr>
        <p:blipFill rotWithShape="1">
          <a:blip r:embed="rId2">
            <a:extLst>
              <a:ext uri="{28A0092B-C50C-407E-A947-70E740481C1C}">
                <a14:useLocalDpi xmlns:a14="http://schemas.microsoft.com/office/drawing/2010/main" val="0"/>
              </a:ext>
            </a:extLst>
          </a:blip>
          <a:srcRect l="32127" t="25119" r="16736"/>
          <a:stretch/>
        </p:blipFill>
        <p:spPr>
          <a:xfrm>
            <a:off x="5310909" y="572655"/>
            <a:ext cx="6615167" cy="5618270"/>
          </a:xfrm>
          <a:prstGeom prst="rect">
            <a:avLst/>
          </a:prstGeom>
        </p:spPr>
      </p:pic>
      <p:sp>
        <p:nvSpPr>
          <p:cNvPr id="124"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80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85EF43-E5F4-493B-8795-E3D8665B5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0E4A8-27F6-473D-8320-462232282C1E}"/>
              </a:ext>
            </a:extLst>
          </p:cNvPr>
          <p:cNvSpPr>
            <a:spLocks noGrp="1"/>
          </p:cNvSpPr>
          <p:nvPr>
            <p:ph type="title"/>
          </p:nvPr>
        </p:nvSpPr>
        <p:spPr>
          <a:xfrm>
            <a:off x="649224" y="645106"/>
            <a:ext cx="3650279" cy="1259894"/>
          </a:xfrm>
        </p:spPr>
        <p:txBody>
          <a:bodyPr>
            <a:noAutofit/>
          </a:bodyPr>
          <a:lstStyle/>
          <a:p>
            <a:pPr>
              <a:lnSpc>
                <a:spcPct val="90000"/>
              </a:lnSpc>
            </a:pPr>
            <a:r>
              <a:rPr lang="en-US" dirty="0"/>
              <a:t>Proper Posting According to 3CCR 6776 </a:t>
            </a:r>
          </a:p>
        </p:txBody>
      </p:sp>
      <p:sp>
        <p:nvSpPr>
          <p:cNvPr id="14" name="Rectangle 13">
            <a:extLst>
              <a:ext uri="{FF2B5EF4-FFF2-40B4-BE49-F238E27FC236}">
                <a16:creationId xmlns:a16="http://schemas.microsoft.com/office/drawing/2014/main" id="{37D057B0-9A2C-46A5-97AB-5F658184B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CB53BCB-CF6D-499D-84D2-C08D667770C2}"/>
              </a:ext>
            </a:extLst>
          </p:cNvPr>
          <p:cNvSpPr>
            <a:spLocks noGrp="1"/>
          </p:cNvSpPr>
          <p:nvPr>
            <p:ph sz="quarter" idx="13"/>
          </p:nvPr>
        </p:nvSpPr>
        <p:spPr>
          <a:xfrm>
            <a:off x="649225" y="2133600"/>
            <a:ext cx="4005070" cy="3759253"/>
          </a:xfrm>
        </p:spPr>
        <p:txBody>
          <a:bodyPr>
            <a:normAutofit/>
          </a:bodyPr>
          <a:lstStyle/>
          <a:p>
            <a:pPr marL="0" indent="0">
              <a:buNone/>
            </a:pPr>
            <a:endParaRPr lang="en-US" sz="1600" dirty="0"/>
          </a:p>
          <a:p>
            <a:r>
              <a:rPr lang="en-US" sz="1600" b="1" dirty="0"/>
              <a:t>1)</a:t>
            </a:r>
            <a:r>
              <a:rPr lang="en-US" sz="1600" dirty="0"/>
              <a:t>When REI is greater than 48 hours</a:t>
            </a:r>
          </a:p>
          <a:p>
            <a:r>
              <a:rPr lang="en-US" sz="1600" b="1" dirty="0"/>
              <a:t>2)</a:t>
            </a:r>
            <a:r>
              <a:rPr lang="en-US" sz="1600" dirty="0"/>
              <a:t>When REI is greater than 7 days</a:t>
            </a:r>
          </a:p>
          <a:p>
            <a:r>
              <a:rPr lang="en-US" sz="1600" b="1" dirty="0"/>
              <a:t>3)</a:t>
            </a:r>
            <a:r>
              <a:rPr lang="en-US" sz="1600" dirty="0"/>
              <a:t>When “Danger” or minimal      exposure pesticide* is applied through irrigation</a:t>
            </a:r>
          </a:p>
          <a:p>
            <a:r>
              <a:rPr lang="en-US" sz="1600" b="1" dirty="0"/>
              <a:t>4)</a:t>
            </a:r>
            <a:r>
              <a:rPr lang="en-US" sz="1600" dirty="0"/>
              <a:t>When a fumigant is applied</a:t>
            </a:r>
          </a:p>
        </p:txBody>
      </p:sp>
      <p:sp>
        <p:nvSpPr>
          <p:cNvPr id="16" name="Rectangle 15">
            <a:extLst>
              <a:ext uri="{FF2B5EF4-FFF2-40B4-BE49-F238E27FC236}">
                <a16:creationId xmlns:a16="http://schemas.microsoft.com/office/drawing/2014/main" id="{FF92EF4B-C090-4D4C-BED3-DF6CDA5FC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8" y="645106"/>
            <a:ext cx="2345376" cy="1645041"/>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12C4A2-DA19-4B31-9CF9-3F595AC19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8" y="2454299"/>
            <a:ext cx="2345376" cy="1645041"/>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reipost1.gif">
            <a:extLst>
              <a:ext uri="{FF2B5EF4-FFF2-40B4-BE49-F238E27FC236}">
                <a16:creationId xmlns:a16="http://schemas.microsoft.com/office/drawing/2014/main" id="{F8DB2860-4884-45BE-A8F3-C213D2C66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180528" y="861379"/>
            <a:ext cx="2020824" cy="12124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9D80D5C5-5EF7-4963-8025-3C47D6B21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8" y="4263492"/>
            <a:ext cx="2345376" cy="1645041"/>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reipost3.gif">
            <a:extLst>
              <a:ext uri="{FF2B5EF4-FFF2-40B4-BE49-F238E27FC236}">
                <a16:creationId xmlns:a16="http://schemas.microsoft.com/office/drawing/2014/main" id="{E54475E1-5765-4EB2-84C9-C4A443E9E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38304" y="4479765"/>
            <a:ext cx="2020824" cy="12124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5148C0CF-7D94-4950-A9AC-839E89701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320" y="645106"/>
            <a:ext cx="4114800"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descr="K2672.png">
            <a:extLst>
              <a:ext uri="{FF2B5EF4-FFF2-40B4-BE49-F238E27FC236}">
                <a16:creationId xmlns:a16="http://schemas.microsoft.com/office/drawing/2014/main" id="{AAE1AB63-47E5-4C47-B6D9-794469FDE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922103" y="809243"/>
            <a:ext cx="3297233" cy="49194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11">
            <a:extLst>
              <a:ext uri="{FF2B5EF4-FFF2-40B4-BE49-F238E27FC236}">
                <a16:creationId xmlns:a16="http://schemas.microsoft.com/office/drawing/2014/main" id="{310AF33F-F5C7-4EFE-9E11-062BDDB40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 descr="reipost2.gif">
            <a:extLst>
              <a:ext uri="{FF2B5EF4-FFF2-40B4-BE49-F238E27FC236}">
                <a16:creationId xmlns:a16="http://schemas.microsoft.com/office/drawing/2014/main" id="{3F418059-D1F7-4C57-AD33-BD8A45D06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222752" y="2596596"/>
            <a:ext cx="1936376" cy="1316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BD30CB4-16A1-4AC7-91EB-B0B2A37FA965}"/>
              </a:ext>
            </a:extLst>
          </p:cNvPr>
          <p:cNvSpPr txBox="1"/>
          <p:nvPr/>
        </p:nvSpPr>
        <p:spPr>
          <a:xfrm>
            <a:off x="972995" y="6128473"/>
            <a:ext cx="11290029" cy="553998"/>
          </a:xfrm>
          <a:prstGeom prst="rect">
            <a:avLst/>
          </a:prstGeom>
          <a:noFill/>
        </p:spPr>
        <p:txBody>
          <a:bodyPr wrap="square" rtlCol="0">
            <a:spAutoFit/>
          </a:bodyPr>
          <a:lstStyle/>
          <a:p>
            <a:r>
              <a:rPr lang="en-US" altLang="en-US" sz="1200" dirty="0"/>
              <a:t>*Minimal exposure pesticides (3CCR 6790): bromoxynil (</a:t>
            </a:r>
            <a:r>
              <a:rPr lang="en-US" altLang="en-US" sz="1200" dirty="0" err="1"/>
              <a:t>Buctril</a:t>
            </a:r>
            <a:r>
              <a:rPr lang="en-US" altLang="en-US" sz="1200" dirty="0"/>
              <a:t>, </a:t>
            </a:r>
            <a:r>
              <a:rPr lang="en-US" altLang="en-US" sz="1200" dirty="0" err="1"/>
              <a:t>Bronate</a:t>
            </a:r>
            <a:r>
              <a:rPr lang="en-US" altLang="en-US" sz="1200" dirty="0"/>
              <a:t>), folpet, </a:t>
            </a:r>
            <a:r>
              <a:rPr lang="en-US" altLang="en-US" sz="1200" dirty="0" err="1"/>
              <a:t>oxydementon</a:t>
            </a:r>
            <a:r>
              <a:rPr lang="en-US" altLang="en-US" sz="1200" dirty="0"/>
              <a:t>-methyl (</a:t>
            </a:r>
            <a:r>
              <a:rPr lang="en-US" altLang="en-US" sz="1200" dirty="0" err="1"/>
              <a:t>Metasystox</a:t>
            </a:r>
            <a:r>
              <a:rPr lang="en-US" altLang="en-US" sz="1200" dirty="0"/>
              <a:t>-R), </a:t>
            </a:r>
            <a:r>
              <a:rPr lang="en-US" altLang="en-US" sz="1200" dirty="0" err="1"/>
              <a:t>propargite</a:t>
            </a:r>
            <a:r>
              <a:rPr lang="en-US" altLang="en-US" sz="1200" dirty="0"/>
              <a:t> (</a:t>
            </a:r>
            <a:r>
              <a:rPr lang="en-US" altLang="en-US" sz="1200" dirty="0" err="1"/>
              <a:t>Omite</a:t>
            </a:r>
            <a:r>
              <a:rPr lang="en-US" altLang="en-US" sz="1200" dirty="0"/>
              <a:t>, </a:t>
            </a:r>
            <a:r>
              <a:rPr lang="en-US" altLang="en-US" sz="1200" dirty="0" err="1"/>
              <a:t>Comite</a:t>
            </a:r>
            <a:r>
              <a:rPr lang="en-US" altLang="en-US" sz="1200" dirty="0"/>
              <a:t>)</a:t>
            </a:r>
          </a:p>
          <a:p>
            <a:endParaRPr lang="en-US" dirty="0"/>
          </a:p>
        </p:txBody>
      </p:sp>
      <p:sp>
        <p:nvSpPr>
          <p:cNvPr id="10" name="TextBox 9">
            <a:extLst>
              <a:ext uri="{FF2B5EF4-FFF2-40B4-BE49-F238E27FC236}">
                <a16:creationId xmlns:a16="http://schemas.microsoft.com/office/drawing/2014/main" id="{D71C75A0-F527-42EE-B4AD-C90CD5A456B1}"/>
              </a:ext>
            </a:extLst>
          </p:cNvPr>
          <p:cNvSpPr txBox="1"/>
          <p:nvPr/>
        </p:nvSpPr>
        <p:spPr>
          <a:xfrm>
            <a:off x="4961730" y="676713"/>
            <a:ext cx="129817" cy="369332"/>
          </a:xfrm>
          <a:prstGeom prst="rect">
            <a:avLst/>
          </a:prstGeom>
          <a:noFill/>
        </p:spPr>
        <p:txBody>
          <a:bodyPr wrap="square" rtlCol="0">
            <a:spAutoFit/>
          </a:bodyPr>
          <a:lstStyle/>
          <a:p>
            <a:r>
              <a:rPr lang="en-US" dirty="0"/>
              <a:t>1</a:t>
            </a:r>
          </a:p>
        </p:txBody>
      </p:sp>
      <p:sp>
        <p:nvSpPr>
          <p:cNvPr id="26" name="TextBox 25">
            <a:extLst>
              <a:ext uri="{FF2B5EF4-FFF2-40B4-BE49-F238E27FC236}">
                <a16:creationId xmlns:a16="http://schemas.microsoft.com/office/drawing/2014/main" id="{1E17E053-B340-48AB-8F21-B48051A3FD9E}"/>
              </a:ext>
            </a:extLst>
          </p:cNvPr>
          <p:cNvSpPr txBox="1"/>
          <p:nvPr/>
        </p:nvSpPr>
        <p:spPr>
          <a:xfrm>
            <a:off x="4961730" y="2527823"/>
            <a:ext cx="422495" cy="369332"/>
          </a:xfrm>
          <a:prstGeom prst="rect">
            <a:avLst/>
          </a:prstGeom>
          <a:noFill/>
        </p:spPr>
        <p:txBody>
          <a:bodyPr wrap="square" rtlCol="0">
            <a:spAutoFit/>
          </a:bodyPr>
          <a:lstStyle/>
          <a:p>
            <a:r>
              <a:rPr lang="en-US" dirty="0"/>
              <a:t>2</a:t>
            </a:r>
          </a:p>
        </p:txBody>
      </p:sp>
      <p:sp>
        <p:nvSpPr>
          <p:cNvPr id="27" name="TextBox 26">
            <a:extLst>
              <a:ext uri="{FF2B5EF4-FFF2-40B4-BE49-F238E27FC236}">
                <a16:creationId xmlns:a16="http://schemas.microsoft.com/office/drawing/2014/main" id="{84C6A376-2C71-4122-B844-43D896D4EC59}"/>
              </a:ext>
            </a:extLst>
          </p:cNvPr>
          <p:cNvSpPr txBox="1"/>
          <p:nvPr/>
        </p:nvSpPr>
        <p:spPr>
          <a:xfrm>
            <a:off x="4905004" y="4277363"/>
            <a:ext cx="422495" cy="369332"/>
          </a:xfrm>
          <a:prstGeom prst="rect">
            <a:avLst/>
          </a:prstGeom>
          <a:noFill/>
        </p:spPr>
        <p:txBody>
          <a:bodyPr wrap="square" rtlCol="0">
            <a:spAutoFit/>
          </a:bodyPr>
          <a:lstStyle/>
          <a:p>
            <a:r>
              <a:rPr lang="en-US" dirty="0"/>
              <a:t>3</a:t>
            </a:r>
          </a:p>
        </p:txBody>
      </p:sp>
      <p:sp>
        <p:nvSpPr>
          <p:cNvPr id="28" name="TextBox 27">
            <a:extLst>
              <a:ext uri="{FF2B5EF4-FFF2-40B4-BE49-F238E27FC236}">
                <a16:creationId xmlns:a16="http://schemas.microsoft.com/office/drawing/2014/main" id="{CC9F0E56-52BA-4E2D-89E5-77EF6BBBED7E}"/>
              </a:ext>
            </a:extLst>
          </p:cNvPr>
          <p:cNvSpPr txBox="1"/>
          <p:nvPr/>
        </p:nvSpPr>
        <p:spPr>
          <a:xfrm>
            <a:off x="8142350" y="969712"/>
            <a:ext cx="422495"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87400182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4495</TotalTime>
  <Words>1322</Words>
  <Application>Microsoft Office PowerPoint</Application>
  <PresentationFormat>Widescreen</PresentationFormat>
  <Paragraphs>91</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Source Sans Pro</vt:lpstr>
      <vt:lpstr>Wingdings 3</vt:lpstr>
      <vt:lpstr>Wisp</vt:lpstr>
      <vt:lpstr>Keeping Field Workers Safe</vt:lpstr>
      <vt:lpstr>3CCR 6618: Notice Of Applications</vt:lpstr>
      <vt:lpstr>PowerPoint Presentation</vt:lpstr>
      <vt:lpstr>3CCR 6619 Notice of Completed Applications</vt:lpstr>
      <vt:lpstr>CCR 6770 Field Entry After Scheduled or Completed Pesticide Application </vt:lpstr>
      <vt:lpstr>PowerPoint Presentation</vt:lpstr>
      <vt:lpstr>Exception to Notification Requirements:</vt:lpstr>
      <vt:lpstr>The Use of Field Postings  to Comply with 3CCR 6618 and 6619</vt:lpstr>
      <vt:lpstr>Proper Posting According to 3CCR 6776 </vt:lpstr>
      <vt:lpstr>PowerPoint Presentation</vt:lpstr>
      <vt:lpstr>PowerPoint Presentation</vt:lpstr>
      <vt:lpstr>  CCR 6720  Safety of Employed Persons is the Responsibility of the Employer </vt:lpstr>
      <vt:lpstr>CCR 6761 Hazard Communication for Fieldworkers </vt:lpstr>
      <vt:lpstr>PowerPoint Presentation</vt:lpstr>
      <vt:lpstr>Application-specific Information for Fieldworkers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Field Workers Safe</dc:title>
  <dc:creator>Kacy Wentzell</dc:creator>
  <cp:lastModifiedBy>Kacy Wentzell</cp:lastModifiedBy>
  <cp:revision>29</cp:revision>
  <dcterms:created xsi:type="dcterms:W3CDTF">2021-11-29T18:24:05Z</dcterms:created>
  <dcterms:modified xsi:type="dcterms:W3CDTF">2021-12-06T22:29:39Z</dcterms:modified>
</cp:coreProperties>
</file>