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72" r:id="rId14"/>
    <p:sldId id="273" r:id="rId15"/>
    <p:sldId id="268"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64" d="100"/>
          <a:sy n="64" d="100"/>
        </p:scale>
        <p:origin x="90" y="3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B6409-D0F2-479C-95E8-ED52DEBCC5D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FB6EE55-A9FB-4607-9B77-0B5526ED113F}">
      <dgm:prSet phldrT="[Text]" phldr="1"/>
      <dgm:spPr/>
      <dgm:t>
        <a:bodyPr/>
        <a:lstStyle/>
        <a:p>
          <a:endParaRPr lang="en-US" dirty="0"/>
        </a:p>
      </dgm:t>
    </dgm:pt>
    <dgm:pt modelId="{B8A26668-8267-4E1F-B55C-F10A2E36E790}" type="parTrans" cxnId="{02F90C2D-64D8-4C23-AAA9-87D7730A7B87}">
      <dgm:prSet/>
      <dgm:spPr/>
      <dgm:t>
        <a:bodyPr/>
        <a:lstStyle/>
        <a:p>
          <a:endParaRPr lang="en-US"/>
        </a:p>
      </dgm:t>
    </dgm:pt>
    <dgm:pt modelId="{6E0A98B5-B3F7-4F0B-B475-0A55AA71A6FA}" type="sibTrans" cxnId="{02F90C2D-64D8-4C23-AAA9-87D7730A7B87}">
      <dgm:prSet/>
      <dgm:spPr/>
      <dgm:t>
        <a:bodyPr/>
        <a:lstStyle/>
        <a:p>
          <a:endParaRPr lang="en-US"/>
        </a:p>
      </dgm:t>
    </dgm:pt>
    <dgm:pt modelId="{0482E50C-26C5-49E1-8EA9-074388A6D1AA}">
      <dgm:prSet phldrT="[Text]" custT="1"/>
      <dgm:spPr/>
      <dgm:t>
        <a:bodyPr/>
        <a:lstStyle/>
        <a:p>
          <a:r>
            <a:rPr lang="en-US" sz="2400" dirty="0"/>
            <a:t>Power aircraft with crew aboard, such as airplane, that use a fixed wing for lift</a:t>
          </a:r>
        </a:p>
      </dgm:t>
    </dgm:pt>
    <dgm:pt modelId="{80C99D46-1C34-4B16-B06F-3EB59C903DA9}" type="parTrans" cxnId="{872B58EC-2F85-46C5-AD6C-7C1CD2976841}">
      <dgm:prSet/>
      <dgm:spPr/>
      <dgm:t>
        <a:bodyPr/>
        <a:lstStyle/>
        <a:p>
          <a:endParaRPr lang="en-US"/>
        </a:p>
      </dgm:t>
    </dgm:pt>
    <dgm:pt modelId="{70CA05ED-C820-442E-9B65-0C6F8E4761D8}" type="sibTrans" cxnId="{872B58EC-2F85-46C5-AD6C-7C1CD2976841}">
      <dgm:prSet/>
      <dgm:spPr/>
      <dgm:t>
        <a:bodyPr/>
        <a:lstStyle/>
        <a:p>
          <a:endParaRPr lang="en-US"/>
        </a:p>
      </dgm:t>
    </dgm:pt>
    <dgm:pt modelId="{63C946F2-234D-4BBC-B7CE-E66625902E85}">
      <dgm:prSet phldrT="[Text]" custT="1"/>
      <dgm:spPr/>
      <dgm:t>
        <a:bodyPr/>
        <a:lstStyle/>
        <a:p>
          <a:r>
            <a:rPr lang="en-US" sz="2400" dirty="0"/>
            <a:t>Powered aircraft with a crew aboard that use a rotary wing lift, such as a helicopter </a:t>
          </a:r>
        </a:p>
      </dgm:t>
    </dgm:pt>
    <dgm:pt modelId="{A0B3F813-C6D0-4D71-BE16-48F3F7F2DEE9}" type="parTrans" cxnId="{FAB533A7-D90F-4A1E-880D-453489765D49}">
      <dgm:prSet/>
      <dgm:spPr/>
      <dgm:t>
        <a:bodyPr/>
        <a:lstStyle/>
        <a:p>
          <a:endParaRPr lang="en-US"/>
        </a:p>
      </dgm:t>
    </dgm:pt>
    <dgm:pt modelId="{B6F96B05-5CCF-4A8C-8266-897F90FE5513}" type="sibTrans" cxnId="{FAB533A7-D90F-4A1E-880D-453489765D49}">
      <dgm:prSet/>
      <dgm:spPr/>
      <dgm:t>
        <a:bodyPr/>
        <a:lstStyle/>
        <a:p>
          <a:endParaRPr lang="en-US"/>
        </a:p>
      </dgm:t>
    </dgm:pt>
    <dgm:pt modelId="{C489FE78-4D79-47AD-AC6A-00C9DD956240}">
      <dgm:prSet phldrT="[Text]" custT="1"/>
      <dgm:spPr/>
      <dgm:t>
        <a:bodyPr/>
        <a:lstStyle/>
        <a:p>
          <a:r>
            <a:rPr lang="en-US" sz="2400" dirty="0"/>
            <a:t>Unmanned, remotely piloted, powered aerial or ground vehicles</a:t>
          </a:r>
        </a:p>
      </dgm:t>
    </dgm:pt>
    <dgm:pt modelId="{E6A37C1D-EB6C-48D7-AEF9-7F34E3C845B7}" type="parTrans" cxnId="{55BB6792-2F1F-47C9-8A72-01C609A13776}">
      <dgm:prSet/>
      <dgm:spPr/>
      <dgm:t>
        <a:bodyPr/>
        <a:lstStyle/>
        <a:p>
          <a:endParaRPr lang="en-US"/>
        </a:p>
      </dgm:t>
    </dgm:pt>
    <dgm:pt modelId="{591E547C-1812-4BA8-A0AC-255841CF5721}" type="sibTrans" cxnId="{55BB6792-2F1F-47C9-8A72-01C609A13776}">
      <dgm:prSet/>
      <dgm:spPr/>
      <dgm:t>
        <a:bodyPr/>
        <a:lstStyle/>
        <a:p>
          <a:endParaRPr lang="en-US"/>
        </a:p>
      </dgm:t>
    </dgm:pt>
    <dgm:pt modelId="{7358F19E-34B7-4469-AF5F-11DFE813AFC4}" type="pres">
      <dgm:prSet presAssocID="{A31B6409-D0F2-479C-95E8-ED52DEBCC5D7}" presName="vert0" presStyleCnt="0">
        <dgm:presLayoutVars>
          <dgm:dir/>
          <dgm:animOne val="branch"/>
          <dgm:animLvl val="lvl"/>
        </dgm:presLayoutVars>
      </dgm:prSet>
      <dgm:spPr/>
    </dgm:pt>
    <dgm:pt modelId="{E6381508-6312-4BD2-B66D-41200A2711DF}" type="pres">
      <dgm:prSet presAssocID="{4FB6EE55-A9FB-4607-9B77-0B5526ED113F}" presName="thickLine" presStyleLbl="alignNode1" presStyleIdx="0" presStyleCnt="1"/>
      <dgm:spPr/>
    </dgm:pt>
    <dgm:pt modelId="{3EA9A376-1EF3-4BB6-9ED3-A1A7FC3C1817}" type="pres">
      <dgm:prSet presAssocID="{4FB6EE55-A9FB-4607-9B77-0B5526ED113F}" presName="horz1" presStyleCnt="0"/>
      <dgm:spPr/>
    </dgm:pt>
    <dgm:pt modelId="{4A2CEFAD-D56E-4FAC-B7A9-1BE9F0A23A0F}" type="pres">
      <dgm:prSet presAssocID="{4FB6EE55-A9FB-4607-9B77-0B5526ED113F}" presName="tx1" presStyleLbl="revTx" presStyleIdx="0" presStyleCnt="4" custFlipHor="0" custScaleX="7607" custLinFactNeighborX="-12750" custLinFactNeighborY="637"/>
      <dgm:spPr/>
    </dgm:pt>
    <dgm:pt modelId="{7AADB9E8-9DAE-4D62-BE67-92BB7ADD053D}" type="pres">
      <dgm:prSet presAssocID="{4FB6EE55-A9FB-4607-9B77-0B5526ED113F}" presName="vert1" presStyleCnt="0"/>
      <dgm:spPr/>
    </dgm:pt>
    <dgm:pt modelId="{81F236C3-4969-49E1-A295-1BB4A5C48668}" type="pres">
      <dgm:prSet presAssocID="{0482E50C-26C5-49E1-8EA9-074388A6D1AA}" presName="vertSpace2a" presStyleCnt="0"/>
      <dgm:spPr/>
    </dgm:pt>
    <dgm:pt modelId="{F4713BBE-43DD-4E8B-B398-BF167C0617E7}" type="pres">
      <dgm:prSet presAssocID="{0482E50C-26C5-49E1-8EA9-074388A6D1AA}" presName="horz2" presStyleCnt="0"/>
      <dgm:spPr/>
    </dgm:pt>
    <dgm:pt modelId="{F2A98083-A135-42DF-8175-E891E582F870}" type="pres">
      <dgm:prSet presAssocID="{0482E50C-26C5-49E1-8EA9-074388A6D1AA}" presName="horzSpace2" presStyleCnt="0"/>
      <dgm:spPr/>
    </dgm:pt>
    <dgm:pt modelId="{0E353143-A1E6-4249-ADFF-C1D4C7DEFE2C}" type="pres">
      <dgm:prSet presAssocID="{0482E50C-26C5-49E1-8EA9-074388A6D1AA}" presName="tx2" presStyleLbl="revTx" presStyleIdx="1" presStyleCnt="4"/>
      <dgm:spPr/>
    </dgm:pt>
    <dgm:pt modelId="{806B407F-C36E-473B-9108-4E38C4711067}" type="pres">
      <dgm:prSet presAssocID="{0482E50C-26C5-49E1-8EA9-074388A6D1AA}" presName="vert2" presStyleCnt="0"/>
      <dgm:spPr/>
    </dgm:pt>
    <dgm:pt modelId="{F51BF2CF-A175-414F-8F5D-B3B17D6EF86A}" type="pres">
      <dgm:prSet presAssocID="{0482E50C-26C5-49E1-8EA9-074388A6D1AA}" presName="thinLine2b" presStyleLbl="callout" presStyleIdx="0" presStyleCnt="3"/>
      <dgm:spPr/>
    </dgm:pt>
    <dgm:pt modelId="{52E3054E-9FBB-403B-98BC-3441FA2C3D03}" type="pres">
      <dgm:prSet presAssocID="{0482E50C-26C5-49E1-8EA9-074388A6D1AA}" presName="vertSpace2b" presStyleCnt="0"/>
      <dgm:spPr/>
    </dgm:pt>
    <dgm:pt modelId="{44AD5665-5FEB-49C6-94B3-999350353796}" type="pres">
      <dgm:prSet presAssocID="{63C946F2-234D-4BBC-B7CE-E66625902E85}" presName="horz2" presStyleCnt="0"/>
      <dgm:spPr/>
    </dgm:pt>
    <dgm:pt modelId="{35FFB0C5-D0F1-4681-97F2-72FF0A02A5B8}" type="pres">
      <dgm:prSet presAssocID="{63C946F2-234D-4BBC-B7CE-E66625902E85}" presName="horzSpace2" presStyleCnt="0"/>
      <dgm:spPr/>
    </dgm:pt>
    <dgm:pt modelId="{153EADB3-D72D-4A23-BB20-282F5A877A19}" type="pres">
      <dgm:prSet presAssocID="{63C946F2-234D-4BBC-B7CE-E66625902E85}" presName="tx2" presStyleLbl="revTx" presStyleIdx="2" presStyleCnt="4"/>
      <dgm:spPr/>
    </dgm:pt>
    <dgm:pt modelId="{CDB1944E-4B88-413C-B0A5-B6F11788AB67}" type="pres">
      <dgm:prSet presAssocID="{63C946F2-234D-4BBC-B7CE-E66625902E85}" presName="vert2" presStyleCnt="0"/>
      <dgm:spPr/>
    </dgm:pt>
    <dgm:pt modelId="{56E2D944-56D1-40E7-920D-618EB042023B}" type="pres">
      <dgm:prSet presAssocID="{63C946F2-234D-4BBC-B7CE-E66625902E85}" presName="thinLine2b" presStyleLbl="callout" presStyleIdx="1" presStyleCnt="3"/>
      <dgm:spPr/>
    </dgm:pt>
    <dgm:pt modelId="{E95B3B0B-0082-4374-9EC8-1881229112F1}" type="pres">
      <dgm:prSet presAssocID="{63C946F2-234D-4BBC-B7CE-E66625902E85}" presName="vertSpace2b" presStyleCnt="0"/>
      <dgm:spPr/>
    </dgm:pt>
    <dgm:pt modelId="{D72464D8-EFB7-4577-99F1-103A1687736E}" type="pres">
      <dgm:prSet presAssocID="{C489FE78-4D79-47AD-AC6A-00C9DD956240}" presName="horz2" presStyleCnt="0"/>
      <dgm:spPr/>
    </dgm:pt>
    <dgm:pt modelId="{4F376E0F-97BF-42DD-AEC7-17DED06C7927}" type="pres">
      <dgm:prSet presAssocID="{C489FE78-4D79-47AD-AC6A-00C9DD956240}" presName="horzSpace2" presStyleCnt="0"/>
      <dgm:spPr/>
    </dgm:pt>
    <dgm:pt modelId="{6799D272-50FA-4ACD-828E-7507EDE6A8FC}" type="pres">
      <dgm:prSet presAssocID="{C489FE78-4D79-47AD-AC6A-00C9DD956240}" presName="tx2" presStyleLbl="revTx" presStyleIdx="3" presStyleCnt="4"/>
      <dgm:spPr/>
    </dgm:pt>
    <dgm:pt modelId="{23D49D3F-9C14-4088-8BC1-54376102E6F1}" type="pres">
      <dgm:prSet presAssocID="{C489FE78-4D79-47AD-AC6A-00C9DD956240}" presName="vert2" presStyleCnt="0"/>
      <dgm:spPr/>
    </dgm:pt>
    <dgm:pt modelId="{05739AD0-05A6-46CE-B754-A17B26E0CFCA}" type="pres">
      <dgm:prSet presAssocID="{C489FE78-4D79-47AD-AC6A-00C9DD956240}" presName="thinLine2b" presStyleLbl="callout" presStyleIdx="2" presStyleCnt="3"/>
      <dgm:spPr/>
    </dgm:pt>
    <dgm:pt modelId="{F75311D3-26A5-4A84-8281-784BA764CCB1}" type="pres">
      <dgm:prSet presAssocID="{C489FE78-4D79-47AD-AC6A-00C9DD956240}" presName="vertSpace2b" presStyleCnt="0"/>
      <dgm:spPr/>
    </dgm:pt>
  </dgm:ptLst>
  <dgm:cxnLst>
    <dgm:cxn modelId="{02F90C2D-64D8-4C23-AAA9-87D7730A7B87}" srcId="{A31B6409-D0F2-479C-95E8-ED52DEBCC5D7}" destId="{4FB6EE55-A9FB-4607-9B77-0B5526ED113F}" srcOrd="0" destOrd="0" parTransId="{B8A26668-8267-4E1F-B55C-F10A2E36E790}" sibTransId="{6E0A98B5-B3F7-4F0B-B475-0A55AA71A6FA}"/>
    <dgm:cxn modelId="{B7D0E737-6CB8-4995-A588-FEBB81AD77A6}" type="presOf" srcId="{A31B6409-D0F2-479C-95E8-ED52DEBCC5D7}" destId="{7358F19E-34B7-4469-AF5F-11DFE813AFC4}" srcOrd="0" destOrd="0" presId="urn:microsoft.com/office/officeart/2008/layout/LinedList"/>
    <dgm:cxn modelId="{EF075F7C-CF18-4CE8-8989-636D112C4A67}" type="presOf" srcId="{4FB6EE55-A9FB-4607-9B77-0B5526ED113F}" destId="{4A2CEFAD-D56E-4FAC-B7A9-1BE9F0A23A0F}" srcOrd="0" destOrd="0" presId="urn:microsoft.com/office/officeart/2008/layout/LinedList"/>
    <dgm:cxn modelId="{6537368F-A027-4066-8742-77EBCFA7DAFC}" type="presOf" srcId="{0482E50C-26C5-49E1-8EA9-074388A6D1AA}" destId="{0E353143-A1E6-4249-ADFF-C1D4C7DEFE2C}" srcOrd="0" destOrd="0" presId="urn:microsoft.com/office/officeart/2008/layout/LinedList"/>
    <dgm:cxn modelId="{55BB6792-2F1F-47C9-8A72-01C609A13776}" srcId="{4FB6EE55-A9FB-4607-9B77-0B5526ED113F}" destId="{C489FE78-4D79-47AD-AC6A-00C9DD956240}" srcOrd="2" destOrd="0" parTransId="{E6A37C1D-EB6C-48D7-AEF9-7F34E3C845B7}" sibTransId="{591E547C-1812-4BA8-A0AC-255841CF5721}"/>
    <dgm:cxn modelId="{FAB533A7-D90F-4A1E-880D-453489765D49}" srcId="{4FB6EE55-A9FB-4607-9B77-0B5526ED113F}" destId="{63C946F2-234D-4BBC-B7CE-E66625902E85}" srcOrd="1" destOrd="0" parTransId="{A0B3F813-C6D0-4D71-BE16-48F3F7F2DEE9}" sibTransId="{B6F96B05-5CCF-4A8C-8266-897F90FE5513}"/>
    <dgm:cxn modelId="{9CFC84C3-A962-4198-9CA0-A41B5CC666F9}" type="presOf" srcId="{C489FE78-4D79-47AD-AC6A-00C9DD956240}" destId="{6799D272-50FA-4ACD-828E-7507EDE6A8FC}" srcOrd="0" destOrd="0" presId="urn:microsoft.com/office/officeart/2008/layout/LinedList"/>
    <dgm:cxn modelId="{872B58EC-2F85-46C5-AD6C-7C1CD2976841}" srcId="{4FB6EE55-A9FB-4607-9B77-0B5526ED113F}" destId="{0482E50C-26C5-49E1-8EA9-074388A6D1AA}" srcOrd="0" destOrd="0" parTransId="{80C99D46-1C34-4B16-B06F-3EB59C903DA9}" sibTransId="{70CA05ED-C820-442E-9B65-0C6F8E4761D8}"/>
    <dgm:cxn modelId="{5E41F9F6-1FFC-4DDC-9C57-E7AD62EE79B0}" type="presOf" srcId="{63C946F2-234D-4BBC-B7CE-E66625902E85}" destId="{153EADB3-D72D-4A23-BB20-282F5A877A19}" srcOrd="0" destOrd="0" presId="urn:microsoft.com/office/officeart/2008/layout/LinedList"/>
    <dgm:cxn modelId="{61E2729D-6D41-40F9-88C1-F75399CAFC27}" type="presParOf" srcId="{7358F19E-34B7-4469-AF5F-11DFE813AFC4}" destId="{E6381508-6312-4BD2-B66D-41200A2711DF}" srcOrd="0" destOrd="0" presId="urn:microsoft.com/office/officeart/2008/layout/LinedList"/>
    <dgm:cxn modelId="{8EFAEAAB-AE4D-44B1-A62F-6695109A618A}" type="presParOf" srcId="{7358F19E-34B7-4469-AF5F-11DFE813AFC4}" destId="{3EA9A376-1EF3-4BB6-9ED3-A1A7FC3C1817}" srcOrd="1" destOrd="0" presId="urn:microsoft.com/office/officeart/2008/layout/LinedList"/>
    <dgm:cxn modelId="{A75EFA82-D4EE-4B7D-925F-434D899E8182}" type="presParOf" srcId="{3EA9A376-1EF3-4BB6-9ED3-A1A7FC3C1817}" destId="{4A2CEFAD-D56E-4FAC-B7A9-1BE9F0A23A0F}" srcOrd="0" destOrd="0" presId="urn:microsoft.com/office/officeart/2008/layout/LinedList"/>
    <dgm:cxn modelId="{7B1ACF39-4DFB-4651-8EC9-429ACEB9D9AF}" type="presParOf" srcId="{3EA9A376-1EF3-4BB6-9ED3-A1A7FC3C1817}" destId="{7AADB9E8-9DAE-4D62-BE67-92BB7ADD053D}" srcOrd="1" destOrd="0" presId="urn:microsoft.com/office/officeart/2008/layout/LinedList"/>
    <dgm:cxn modelId="{AB6B6377-3973-49CD-84E7-945A1B0D60CD}" type="presParOf" srcId="{7AADB9E8-9DAE-4D62-BE67-92BB7ADD053D}" destId="{81F236C3-4969-49E1-A295-1BB4A5C48668}" srcOrd="0" destOrd="0" presId="urn:microsoft.com/office/officeart/2008/layout/LinedList"/>
    <dgm:cxn modelId="{D454CE22-7D94-43F4-8088-6A1FB12AF242}" type="presParOf" srcId="{7AADB9E8-9DAE-4D62-BE67-92BB7ADD053D}" destId="{F4713BBE-43DD-4E8B-B398-BF167C0617E7}" srcOrd="1" destOrd="0" presId="urn:microsoft.com/office/officeart/2008/layout/LinedList"/>
    <dgm:cxn modelId="{31C736D2-6AF9-441B-B8EB-A923045552F3}" type="presParOf" srcId="{F4713BBE-43DD-4E8B-B398-BF167C0617E7}" destId="{F2A98083-A135-42DF-8175-E891E582F870}" srcOrd="0" destOrd="0" presId="urn:microsoft.com/office/officeart/2008/layout/LinedList"/>
    <dgm:cxn modelId="{0A52A995-153F-484A-9E82-775E803E79AB}" type="presParOf" srcId="{F4713BBE-43DD-4E8B-B398-BF167C0617E7}" destId="{0E353143-A1E6-4249-ADFF-C1D4C7DEFE2C}" srcOrd="1" destOrd="0" presId="urn:microsoft.com/office/officeart/2008/layout/LinedList"/>
    <dgm:cxn modelId="{2E836884-0CC7-4DCE-AD3C-45BA6BF457D2}" type="presParOf" srcId="{F4713BBE-43DD-4E8B-B398-BF167C0617E7}" destId="{806B407F-C36E-473B-9108-4E38C4711067}" srcOrd="2" destOrd="0" presId="urn:microsoft.com/office/officeart/2008/layout/LinedList"/>
    <dgm:cxn modelId="{5DD5CA47-85AC-47BD-85A6-479147FE2BC1}" type="presParOf" srcId="{7AADB9E8-9DAE-4D62-BE67-92BB7ADD053D}" destId="{F51BF2CF-A175-414F-8F5D-B3B17D6EF86A}" srcOrd="2" destOrd="0" presId="urn:microsoft.com/office/officeart/2008/layout/LinedList"/>
    <dgm:cxn modelId="{7CE3593F-AB22-4213-8324-4A192594DCF9}" type="presParOf" srcId="{7AADB9E8-9DAE-4D62-BE67-92BB7ADD053D}" destId="{52E3054E-9FBB-403B-98BC-3441FA2C3D03}" srcOrd="3" destOrd="0" presId="urn:microsoft.com/office/officeart/2008/layout/LinedList"/>
    <dgm:cxn modelId="{67ACF791-570E-42E8-9E7C-D15F81C73E61}" type="presParOf" srcId="{7AADB9E8-9DAE-4D62-BE67-92BB7ADD053D}" destId="{44AD5665-5FEB-49C6-94B3-999350353796}" srcOrd="4" destOrd="0" presId="urn:microsoft.com/office/officeart/2008/layout/LinedList"/>
    <dgm:cxn modelId="{567ABFC2-DED4-436D-8B39-7CC09DAAF10D}" type="presParOf" srcId="{44AD5665-5FEB-49C6-94B3-999350353796}" destId="{35FFB0C5-D0F1-4681-97F2-72FF0A02A5B8}" srcOrd="0" destOrd="0" presId="urn:microsoft.com/office/officeart/2008/layout/LinedList"/>
    <dgm:cxn modelId="{AFA7E2DA-A91D-4860-9029-4E758F0DF635}" type="presParOf" srcId="{44AD5665-5FEB-49C6-94B3-999350353796}" destId="{153EADB3-D72D-4A23-BB20-282F5A877A19}" srcOrd="1" destOrd="0" presId="urn:microsoft.com/office/officeart/2008/layout/LinedList"/>
    <dgm:cxn modelId="{E258290E-EE57-4B9A-A97B-073DA27275C6}" type="presParOf" srcId="{44AD5665-5FEB-49C6-94B3-999350353796}" destId="{CDB1944E-4B88-413C-B0A5-B6F11788AB67}" srcOrd="2" destOrd="0" presId="urn:microsoft.com/office/officeart/2008/layout/LinedList"/>
    <dgm:cxn modelId="{514910D1-373E-49A3-B400-68D3F8F31EC0}" type="presParOf" srcId="{7AADB9E8-9DAE-4D62-BE67-92BB7ADD053D}" destId="{56E2D944-56D1-40E7-920D-618EB042023B}" srcOrd="5" destOrd="0" presId="urn:microsoft.com/office/officeart/2008/layout/LinedList"/>
    <dgm:cxn modelId="{A1B5275B-7D2C-46B6-B8D4-5CA53CA58A73}" type="presParOf" srcId="{7AADB9E8-9DAE-4D62-BE67-92BB7ADD053D}" destId="{E95B3B0B-0082-4374-9EC8-1881229112F1}" srcOrd="6" destOrd="0" presId="urn:microsoft.com/office/officeart/2008/layout/LinedList"/>
    <dgm:cxn modelId="{E107423A-B998-46F7-92BA-4F7585A47911}" type="presParOf" srcId="{7AADB9E8-9DAE-4D62-BE67-92BB7ADD053D}" destId="{D72464D8-EFB7-4577-99F1-103A1687736E}" srcOrd="7" destOrd="0" presId="urn:microsoft.com/office/officeart/2008/layout/LinedList"/>
    <dgm:cxn modelId="{17C56E08-86CF-432C-ACC5-868593C367DA}" type="presParOf" srcId="{D72464D8-EFB7-4577-99F1-103A1687736E}" destId="{4F376E0F-97BF-42DD-AEC7-17DED06C7927}" srcOrd="0" destOrd="0" presId="urn:microsoft.com/office/officeart/2008/layout/LinedList"/>
    <dgm:cxn modelId="{C9F728AE-57ED-4CA4-9C3C-BEFC49D10771}" type="presParOf" srcId="{D72464D8-EFB7-4577-99F1-103A1687736E}" destId="{6799D272-50FA-4ACD-828E-7507EDE6A8FC}" srcOrd="1" destOrd="0" presId="urn:microsoft.com/office/officeart/2008/layout/LinedList"/>
    <dgm:cxn modelId="{CDC8D7A3-2F54-4885-8CBF-965F543A7612}" type="presParOf" srcId="{D72464D8-EFB7-4577-99F1-103A1687736E}" destId="{23D49D3F-9C14-4088-8BC1-54376102E6F1}" srcOrd="2" destOrd="0" presId="urn:microsoft.com/office/officeart/2008/layout/LinedList"/>
    <dgm:cxn modelId="{888C88CD-2C84-469D-808C-534D48304E0F}" type="presParOf" srcId="{7AADB9E8-9DAE-4D62-BE67-92BB7ADD053D}" destId="{05739AD0-05A6-46CE-B754-A17B26E0CFCA}" srcOrd="8" destOrd="0" presId="urn:microsoft.com/office/officeart/2008/layout/LinedList"/>
    <dgm:cxn modelId="{3E60A4CE-AC50-4B47-B8F9-6F4D70296C8B}" type="presParOf" srcId="{7AADB9E8-9DAE-4D62-BE67-92BB7ADD053D}" destId="{F75311D3-26A5-4A84-8281-784BA764CCB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81508-6312-4BD2-B66D-41200A2711DF}">
      <dsp:nvSpPr>
        <dsp:cNvPr id="0" name=""/>
        <dsp:cNvSpPr/>
      </dsp:nvSpPr>
      <dsp:spPr>
        <a:xfrm>
          <a:off x="0" y="2537"/>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2CEFAD-D56E-4FAC-B7A9-1BE9F0A23A0F}">
      <dsp:nvSpPr>
        <dsp:cNvPr id="0" name=""/>
        <dsp:cNvSpPr/>
      </dsp:nvSpPr>
      <dsp:spPr>
        <a:xfrm>
          <a:off x="0" y="5075"/>
          <a:ext cx="93903" cy="5192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n-US" sz="500" kern="1200" dirty="0"/>
        </a:p>
      </dsp:txBody>
      <dsp:txXfrm>
        <a:off x="0" y="5075"/>
        <a:ext cx="93903" cy="5192399"/>
      </dsp:txXfrm>
    </dsp:sp>
    <dsp:sp modelId="{0E353143-A1E6-4249-ADFF-C1D4C7DEFE2C}">
      <dsp:nvSpPr>
        <dsp:cNvPr id="0" name=""/>
        <dsp:cNvSpPr/>
      </dsp:nvSpPr>
      <dsp:spPr>
        <a:xfrm>
          <a:off x="186486" y="83669"/>
          <a:ext cx="4845176" cy="162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Power aircraft with crew aboard, such as airplane, that use a fixed wing for lift</a:t>
          </a:r>
        </a:p>
      </dsp:txBody>
      <dsp:txXfrm>
        <a:off x="186486" y="83669"/>
        <a:ext cx="4845176" cy="1622624"/>
      </dsp:txXfrm>
    </dsp:sp>
    <dsp:sp modelId="{F51BF2CF-A175-414F-8F5D-B3B17D6EF86A}">
      <dsp:nvSpPr>
        <dsp:cNvPr id="0" name=""/>
        <dsp:cNvSpPr/>
      </dsp:nvSpPr>
      <dsp:spPr>
        <a:xfrm>
          <a:off x="93903" y="1706293"/>
          <a:ext cx="4937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EADB3-D72D-4A23-BB20-282F5A877A19}">
      <dsp:nvSpPr>
        <dsp:cNvPr id="0" name=""/>
        <dsp:cNvSpPr/>
      </dsp:nvSpPr>
      <dsp:spPr>
        <a:xfrm>
          <a:off x="186486" y="1787425"/>
          <a:ext cx="4845176" cy="162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Powered aircraft with a crew aboard that use a rotary wing lift, such as a helicopter </a:t>
          </a:r>
        </a:p>
      </dsp:txBody>
      <dsp:txXfrm>
        <a:off x="186486" y="1787425"/>
        <a:ext cx="4845176" cy="1622624"/>
      </dsp:txXfrm>
    </dsp:sp>
    <dsp:sp modelId="{56E2D944-56D1-40E7-920D-618EB042023B}">
      <dsp:nvSpPr>
        <dsp:cNvPr id="0" name=""/>
        <dsp:cNvSpPr/>
      </dsp:nvSpPr>
      <dsp:spPr>
        <a:xfrm>
          <a:off x="93903" y="3410049"/>
          <a:ext cx="4937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99D272-50FA-4ACD-828E-7507EDE6A8FC}">
      <dsp:nvSpPr>
        <dsp:cNvPr id="0" name=""/>
        <dsp:cNvSpPr/>
      </dsp:nvSpPr>
      <dsp:spPr>
        <a:xfrm>
          <a:off x="186486" y="3491181"/>
          <a:ext cx="4845176" cy="162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Unmanned, remotely piloted, powered aerial or ground vehicles</a:t>
          </a:r>
        </a:p>
      </dsp:txBody>
      <dsp:txXfrm>
        <a:off x="186486" y="3491181"/>
        <a:ext cx="4845176" cy="1622624"/>
      </dsp:txXfrm>
    </dsp:sp>
    <dsp:sp modelId="{05739AD0-05A6-46CE-B754-A17B26E0CFCA}">
      <dsp:nvSpPr>
        <dsp:cNvPr id="0" name=""/>
        <dsp:cNvSpPr/>
      </dsp:nvSpPr>
      <dsp:spPr>
        <a:xfrm>
          <a:off x="93903" y="5113805"/>
          <a:ext cx="4937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7/28/2022</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4303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85551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7/28/2022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80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66970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7/28/2022</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58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68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7/28/2022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59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7/28/2022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76370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7/28/2022</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55173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7/28/2022</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82944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7/28/2022</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200985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7/28/2022</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93699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4" name="Rectangle 103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3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5" name="Rectangle 1034">
            <a:extLst>
              <a:ext uri="{FF2B5EF4-FFF2-40B4-BE49-F238E27FC236}">
                <a16:creationId xmlns:a16="http://schemas.microsoft.com/office/drawing/2014/main" id="{DA4E7B50-D68C-43EB-930F-EA442A13A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 name="Rectangle 1036">
            <a:extLst>
              <a:ext uri="{FF2B5EF4-FFF2-40B4-BE49-F238E27FC236}">
                <a16:creationId xmlns:a16="http://schemas.microsoft.com/office/drawing/2014/main" id="{02822754-E01B-4742-88B9-BE0984BAF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ffice of the Sheriff | San Benito County, CA">
            <a:extLst>
              <a:ext uri="{FF2B5EF4-FFF2-40B4-BE49-F238E27FC236}">
                <a16:creationId xmlns:a16="http://schemas.microsoft.com/office/drawing/2014/main" id="{DEE69414-D1D0-BB73-C498-72F4A37BEA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09" r="18644" b="-2"/>
          <a:stretch/>
        </p:blipFill>
        <p:spPr bwMode="auto">
          <a:xfrm>
            <a:off x="8194348" y="1074544"/>
            <a:ext cx="3997652" cy="5037857"/>
          </a:xfrm>
          <a:prstGeom prst="rect">
            <a:avLst/>
          </a:prstGeom>
          <a:noFill/>
          <a:extLst>
            <a:ext uri="{909E8E84-426E-40DD-AFC4-6F175D3DCCD1}">
              <a14:hiddenFill xmlns:a14="http://schemas.microsoft.com/office/drawing/2010/main">
                <a:solidFill>
                  <a:srgbClr val="FFFFFF"/>
                </a:solidFill>
              </a14:hiddenFill>
            </a:ext>
          </a:extLst>
        </p:spPr>
      </p:pic>
      <p:sp>
        <p:nvSpPr>
          <p:cNvPr id="1050" name="Rectangle 1038">
            <a:extLst>
              <a:ext uri="{FF2B5EF4-FFF2-40B4-BE49-F238E27FC236}">
                <a16:creationId xmlns:a16="http://schemas.microsoft.com/office/drawing/2014/main" id="{387C5BBA-BBE2-4821-96CF-38FC49570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40">
            <a:extLst>
              <a:ext uri="{FF2B5EF4-FFF2-40B4-BE49-F238E27FC236}">
                <a16:creationId xmlns:a16="http://schemas.microsoft.com/office/drawing/2014/main" id="{3611DA2B-4CF7-4A57-82AC-FA120DE44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0C3BA-A6F3-D3AE-EF49-AB35D761D7AE}"/>
              </a:ext>
            </a:extLst>
          </p:cNvPr>
          <p:cNvSpPr>
            <a:spLocks noGrp="1"/>
          </p:cNvSpPr>
          <p:nvPr>
            <p:ph type="ctrTitle"/>
          </p:nvPr>
        </p:nvSpPr>
        <p:spPr>
          <a:xfrm>
            <a:off x="787178" y="1475399"/>
            <a:ext cx="6623040" cy="1140580"/>
          </a:xfrm>
        </p:spPr>
        <p:txBody>
          <a:bodyPr vert="horz" lIns="109728" tIns="109728" rIns="109728" bIns="91440" rtlCol="0" anchor="ctr">
            <a:normAutofit fontScale="90000"/>
          </a:bodyPr>
          <a:lstStyle/>
          <a:p>
            <a:pPr>
              <a:lnSpc>
                <a:spcPct val="150000"/>
              </a:lnSpc>
            </a:pPr>
            <a:r>
              <a:rPr lang="en-US" sz="3600" b="1" dirty="0">
                <a:solidFill>
                  <a:schemeClr val="tx1">
                    <a:lumMod val="75000"/>
                    <a:lumOff val="25000"/>
                  </a:schemeClr>
                </a:solidFill>
              </a:rPr>
              <a:t>Assembly Bill No. 481</a:t>
            </a:r>
            <a:br>
              <a:rPr lang="en-US" sz="3600" b="1" dirty="0">
                <a:solidFill>
                  <a:schemeClr val="tx1">
                    <a:lumMod val="75000"/>
                    <a:lumOff val="25000"/>
                  </a:schemeClr>
                </a:solidFill>
              </a:rPr>
            </a:br>
            <a:endParaRPr lang="en-US" sz="3600" b="1" dirty="0"/>
          </a:p>
        </p:txBody>
      </p:sp>
      <p:sp>
        <p:nvSpPr>
          <p:cNvPr id="3" name="Subtitle 2">
            <a:extLst>
              <a:ext uri="{FF2B5EF4-FFF2-40B4-BE49-F238E27FC236}">
                <a16:creationId xmlns:a16="http://schemas.microsoft.com/office/drawing/2014/main" id="{782B50F4-F7E3-D368-1165-217F7D5C73FC}"/>
              </a:ext>
            </a:extLst>
          </p:cNvPr>
          <p:cNvSpPr>
            <a:spLocks noGrp="1"/>
          </p:cNvSpPr>
          <p:nvPr>
            <p:ph type="subTitle" idx="1"/>
          </p:nvPr>
        </p:nvSpPr>
        <p:spPr>
          <a:xfrm>
            <a:off x="787179" y="2743995"/>
            <a:ext cx="6623039" cy="3368404"/>
          </a:xfrm>
        </p:spPr>
        <p:txBody>
          <a:bodyPr vert="horz" lIns="109728" tIns="109728" rIns="109728" bIns="91440" rtlCol="0" anchor="t">
            <a:normAutofit lnSpcReduction="10000"/>
          </a:bodyPr>
          <a:lstStyle/>
          <a:p>
            <a:pPr>
              <a:lnSpc>
                <a:spcPct val="130000"/>
              </a:lnSpc>
            </a:pPr>
            <a:r>
              <a:rPr lang="en-US" sz="2000" b="1" dirty="0">
                <a:solidFill>
                  <a:schemeClr val="tx1">
                    <a:lumMod val="75000"/>
                    <a:lumOff val="25000"/>
                  </a:schemeClr>
                </a:solidFill>
              </a:rPr>
              <a:t>AB 481, Law Enforcement and state agencies: military equipment: funding, acquisition, and use. </a:t>
            </a:r>
          </a:p>
          <a:p>
            <a:pPr>
              <a:lnSpc>
                <a:spcPct val="130000"/>
              </a:lnSpc>
            </a:pPr>
            <a:r>
              <a:rPr lang="en-US" sz="2000" b="1" dirty="0">
                <a:solidFill>
                  <a:schemeClr val="tx1">
                    <a:lumMod val="75000"/>
                    <a:lumOff val="25000"/>
                  </a:schemeClr>
                </a:solidFill>
                <a:highlight>
                  <a:srgbClr val="FFFF00"/>
                </a:highlight>
              </a:rPr>
              <a:t>Facilitated by </a:t>
            </a:r>
          </a:p>
          <a:p>
            <a:pPr>
              <a:lnSpc>
                <a:spcPct val="130000"/>
              </a:lnSpc>
            </a:pPr>
            <a:r>
              <a:rPr lang="en-US" sz="2000" b="1" u="sng" dirty="0">
                <a:solidFill>
                  <a:schemeClr val="tx1">
                    <a:lumMod val="75000"/>
                    <a:lumOff val="25000"/>
                  </a:schemeClr>
                </a:solidFill>
              </a:rPr>
              <a:t>Sheriff Eric Taylor</a:t>
            </a:r>
          </a:p>
          <a:p>
            <a:pPr>
              <a:lnSpc>
                <a:spcPct val="130000"/>
              </a:lnSpc>
            </a:pPr>
            <a:r>
              <a:rPr lang="en-US" sz="2000" b="1" u="sng" dirty="0">
                <a:solidFill>
                  <a:schemeClr val="tx1">
                    <a:lumMod val="75000"/>
                    <a:lumOff val="25000"/>
                  </a:schemeClr>
                </a:solidFill>
              </a:rPr>
              <a:t>Lieutenant Silvestre Yerena</a:t>
            </a:r>
          </a:p>
          <a:p>
            <a:pPr>
              <a:lnSpc>
                <a:spcPct val="130000"/>
              </a:lnSpc>
            </a:pPr>
            <a:r>
              <a:rPr lang="en-US" sz="2000" b="1" dirty="0">
                <a:solidFill>
                  <a:schemeClr val="tx1">
                    <a:lumMod val="75000"/>
                    <a:lumOff val="25000"/>
                  </a:schemeClr>
                </a:solidFill>
              </a:rPr>
              <a:t>Tuesday August 2</a:t>
            </a:r>
            <a:r>
              <a:rPr lang="en-US" sz="2000" b="1" baseline="30000" dirty="0">
                <a:solidFill>
                  <a:schemeClr val="tx1">
                    <a:lumMod val="75000"/>
                    <a:lumOff val="25000"/>
                  </a:schemeClr>
                </a:solidFill>
              </a:rPr>
              <a:t>nd</a:t>
            </a:r>
            <a:r>
              <a:rPr lang="en-US" sz="2000" b="1" dirty="0">
                <a:solidFill>
                  <a:schemeClr val="tx1">
                    <a:lumMod val="75000"/>
                    <a:lumOff val="25000"/>
                  </a:schemeClr>
                </a:solidFill>
              </a:rPr>
              <a:t>, 2022, 5:30-7:30 pm</a:t>
            </a:r>
          </a:p>
        </p:txBody>
      </p:sp>
      <p:sp>
        <p:nvSpPr>
          <p:cNvPr id="1043" name="Rectangle 1042">
            <a:extLst>
              <a:ext uri="{FF2B5EF4-FFF2-40B4-BE49-F238E27FC236}">
                <a16:creationId xmlns:a16="http://schemas.microsoft.com/office/drawing/2014/main" id="{C1CF7BFC-0A02-4106-88A8-CCC0D9444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65304E59-B4DC-4CA3-89F1-5C88000EB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73167A8C-FFEF-4D1B-8459-E2BB5C04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1CA3DFBE-30A6-4BDE-9238-14F3652B4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078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365B8D-112D-18AC-9A68-E3BD11BB398E}"/>
              </a:ext>
            </a:extLst>
          </p:cNvPr>
          <p:cNvSpPr>
            <a:spLocks noGrp="1"/>
          </p:cNvSpPr>
          <p:nvPr>
            <p:ph sz="half" idx="2"/>
          </p:nvPr>
        </p:nvSpPr>
        <p:spPr/>
        <p:txBody>
          <a:bodyPr>
            <a:normAutofit fontScale="85000" lnSpcReduction="10000"/>
          </a:bodyPr>
          <a:lstStyle/>
          <a:p>
            <a:pPr marL="285750" indent="-285750">
              <a:buFontTx/>
              <a:buChar char="-"/>
            </a:pPr>
            <a:r>
              <a:rPr lang="en-US" dirty="0"/>
              <a:t>Any firearm or firearm accessory that is designed to launch small, explosive projectiles</a:t>
            </a:r>
          </a:p>
          <a:p>
            <a:pPr marL="285750" indent="-285750">
              <a:buFontTx/>
              <a:buChar char="-"/>
            </a:pPr>
            <a:r>
              <a:rPr lang="en-US" dirty="0"/>
              <a:t>Any large knife designed to be attached to the muzzle of a rifle, shotgun, or long gun for purpose of hand-to-hand combat.</a:t>
            </a:r>
          </a:p>
        </p:txBody>
      </p:sp>
      <p:sp>
        <p:nvSpPr>
          <p:cNvPr id="5" name="Content Placeholder 4">
            <a:extLst>
              <a:ext uri="{FF2B5EF4-FFF2-40B4-BE49-F238E27FC236}">
                <a16:creationId xmlns:a16="http://schemas.microsoft.com/office/drawing/2014/main" id="{D7C47B73-CCEF-EBF5-D215-C40D65049A2D}"/>
              </a:ext>
            </a:extLst>
          </p:cNvPr>
          <p:cNvSpPr>
            <a:spLocks noGrp="1"/>
          </p:cNvSpPr>
          <p:nvPr>
            <p:ph sz="quarter" idx="4"/>
          </p:nvPr>
        </p:nvSpPr>
        <p:spPr/>
        <p:txBody>
          <a:bodyPr>
            <a:normAutofit fontScale="85000" lnSpcReduction="20000"/>
          </a:bodyPr>
          <a:lstStyle/>
          <a:p>
            <a:pPr marL="285750" indent="-285750">
              <a:buFontTx/>
              <a:buChar char="-"/>
            </a:pPr>
            <a:r>
              <a:rPr lang="en-US" dirty="0"/>
              <a:t>Explosives and pyrotechnics, including grenades referred to as flashbang grenades and explosive breaching tools</a:t>
            </a:r>
          </a:p>
          <a:p>
            <a:pPr marL="285750" indent="-285750">
              <a:buFontTx/>
              <a:buChar char="-"/>
            </a:pPr>
            <a:r>
              <a:rPr lang="en-US" dirty="0"/>
              <a:t>Riot batons, riot helmets, and riot shields, but excluding service-issued telescopic or fixed-length straight batons</a:t>
            </a:r>
          </a:p>
        </p:txBody>
      </p:sp>
      <p:sp>
        <p:nvSpPr>
          <p:cNvPr id="6" name="Title 5">
            <a:extLst>
              <a:ext uri="{FF2B5EF4-FFF2-40B4-BE49-F238E27FC236}">
                <a16:creationId xmlns:a16="http://schemas.microsoft.com/office/drawing/2014/main" id="{FC2D3802-070E-6DFD-963F-53FCE22A79F8}"/>
              </a:ext>
            </a:extLst>
          </p:cNvPr>
          <p:cNvSpPr>
            <a:spLocks noGrp="1"/>
          </p:cNvSpPr>
          <p:nvPr>
            <p:ph type="title"/>
          </p:nvPr>
        </p:nvSpPr>
        <p:spPr/>
        <p:txBody>
          <a:bodyPr/>
          <a:lstStyle/>
          <a:p>
            <a:r>
              <a:rPr lang="en-US" u="sng" dirty="0"/>
              <a:t>Equipment Categories per AB 481</a:t>
            </a:r>
            <a:br>
              <a:rPr lang="en-US" u="sng" dirty="0"/>
            </a:br>
            <a:r>
              <a:rPr lang="en-US" u="sng" dirty="0"/>
              <a:t>Cont. </a:t>
            </a:r>
            <a:endParaRPr lang="en-US" dirty="0"/>
          </a:p>
        </p:txBody>
      </p:sp>
    </p:spTree>
    <p:extLst>
      <p:ext uri="{BB962C8B-B14F-4D97-AF65-F5344CB8AC3E}">
        <p14:creationId xmlns:p14="http://schemas.microsoft.com/office/powerpoint/2010/main" val="4175823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BD094F-BD48-3DA2-90A6-DE68EC275F93}"/>
              </a:ext>
            </a:extLst>
          </p:cNvPr>
          <p:cNvSpPr>
            <a:spLocks noGrp="1"/>
          </p:cNvSpPr>
          <p:nvPr>
            <p:ph sz="half" idx="2"/>
          </p:nvPr>
        </p:nvSpPr>
        <p:spPr/>
        <p:txBody>
          <a:bodyPr/>
          <a:lstStyle/>
          <a:p>
            <a:pPr marL="285750" indent="-285750">
              <a:buFontTx/>
              <a:buChar char="-"/>
            </a:pPr>
            <a:r>
              <a:rPr lang="en-US" dirty="0">
                <a:highlight>
                  <a:srgbClr val="FFFF00"/>
                </a:highlight>
              </a:rPr>
              <a:t>Long-range acoustic devices</a:t>
            </a:r>
            <a:r>
              <a:rPr lang="en-US" dirty="0"/>
              <a:t>; and, </a:t>
            </a:r>
          </a:p>
          <a:p>
            <a:pPr marL="285750" indent="-285750">
              <a:buFontTx/>
              <a:buChar char="-"/>
            </a:pPr>
            <a:r>
              <a:rPr lang="en-US" dirty="0"/>
              <a:t>Camouflage uniforms, other than uniforms with woodland or desert patterns or solid color uniforms. </a:t>
            </a:r>
          </a:p>
        </p:txBody>
      </p:sp>
      <p:sp>
        <p:nvSpPr>
          <p:cNvPr id="5" name="Content Placeholder 4">
            <a:extLst>
              <a:ext uri="{FF2B5EF4-FFF2-40B4-BE49-F238E27FC236}">
                <a16:creationId xmlns:a16="http://schemas.microsoft.com/office/drawing/2014/main" id="{794A6F95-BE61-0357-C022-D5404B92E222}"/>
              </a:ext>
            </a:extLst>
          </p:cNvPr>
          <p:cNvSpPr>
            <a:spLocks noGrp="1"/>
          </p:cNvSpPr>
          <p:nvPr>
            <p:ph sz="quarter" idx="4"/>
          </p:nvPr>
        </p:nvSpPr>
        <p:spPr>
          <a:xfrm>
            <a:off x="5376670" y="3927423"/>
            <a:ext cx="6166419" cy="2241491"/>
          </a:xfrm>
        </p:spPr>
        <p:txBody>
          <a:bodyPr/>
          <a:lstStyle/>
          <a:p>
            <a:r>
              <a:rPr lang="en-US" dirty="0"/>
              <a:t>-</a:t>
            </a:r>
          </a:p>
        </p:txBody>
      </p:sp>
      <p:sp>
        <p:nvSpPr>
          <p:cNvPr id="6" name="Title 5">
            <a:extLst>
              <a:ext uri="{FF2B5EF4-FFF2-40B4-BE49-F238E27FC236}">
                <a16:creationId xmlns:a16="http://schemas.microsoft.com/office/drawing/2014/main" id="{3C6800A3-F6C0-17B8-4525-5B2EA1AFAA5F}"/>
              </a:ext>
            </a:extLst>
          </p:cNvPr>
          <p:cNvSpPr>
            <a:spLocks noGrp="1"/>
          </p:cNvSpPr>
          <p:nvPr>
            <p:ph type="title"/>
          </p:nvPr>
        </p:nvSpPr>
        <p:spPr/>
        <p:txBody>
          <a:bodyPr/>
          <a:lstStyle/>
          <a:p>
            <a:r>
              <a:rPr lang="en-US" u="sng" dirty="0"/>
              <a:t>Equipment Categories per AB 481</a:t>
            </a:r>
            <a:br>
              <a:rPr lang="en-US" u="sng" dirty="0"/>
            </a:br>
            <a:r>
              <a:rPr lang="en-US" u="sng" dirty="0"/>
              <a:t>Cont. </a:t>
            </a:r>
            <a:endParaRPr lang="en-US" dirty="0"/>
          </a:p>
        </p:txBody>
      </p:sp>
      <p:pic>
        <p:nvPicPr>
          <p:cNvPr id="5122" name="Picture 2" descr="See the source image">
            <a:extLst>
              <a:ext uri="{FF2B5EF4-FFF2-40B4-BE49-F238E27FC236}">
                <a16:creationId xmlns:a16="http://schemas.microsoft.com/office/drawing/2014/main" id="{92A75314-92C8-B322-A6A8-9F4099C7C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810" y="3429000"/>
            <a:ext cx="7205272" cy="340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9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365B8D-112D-18AC-9A68-E3BD11BB398E}"/>
              </a:ext>
            </a:extLst>
          </p:cNvPr>
          <p:cNvSpPr>
            <a:spLocks noGrp="1"/>
          </p:cNvSpPr>
          <p:nvPr>
            <p:ph sz="half" idx="2"/>
          </p:nvPr>
        </p:nvSpPr>
        <p:spPr/>
        <p:txBody>
          <a:bodyPr>
            <a:normAutofit fontScale="77500" lnSpcReduction="20000"/>
          </a:bodyPr>
          <a:lstStyle/>
          <a:p>
            <a:pPr marL="285750" indent="-285750">
              <a:buFontTx/>
              <a:buChar char="-"/>
            </a:pPr>
            <a:r>
              <a:rPr lang="en-US" sz="1600" dirty="0"/>
              <a:t>- (1) Long Range Acoustic Device (LRAD)</a:t>
            </a:r>
          </a:p>
          <a:p>
            <a:pPr marL="285750" indent="-285750">
              <a:buFontTx/>
              <a:buChar char="-"/>
            </a:pPr>
            <a:r>
              <a:rPr lang="en-US" sz="1600" dirty="0"/>
              <a:t>(1) 37mm Kinetic projectile/gas projectile launcher</a:t>
            </a:r>
          </a:p>
          <a:p>
            <a:pPr marL="285750" indent="-285750">
              <a:buFontTx/>
              <a:buChar char="-"/>
            </a:pPr>
            <a:r>
              <a:rPr lang="en-US" sz="1600" dirty="0"/>
              <a:t>(5) Shotguns converted to Less Lethal use</a:t>
            </a:r>
          </a:p>
          <a:p>
            <a:pPr marL="285750" indent="-285750">
              <a:buFontTx/>
              <a:buChar char="-"/>
            </a:pPr>
            <a:r>
              <a:rPr lang="en-US" sz="1600" dirty="0"/>
              <a:t>Approximately 511 rounds of less lethal shotgun ammunition</a:t>
            </a:r>
          </a:p>
        </p:txBody>
      </p:sp>
      <p:sp>
        <p:nvSpPr>
          <p:cNvPr id="5" name="Content Placeholder 4">
            <a:extLst>
              <a:ext uri="{FF2B5EF4-FFF2-40B4-BE49-F238E27FC236}">
                <a16:creationId xmlns:a16="http://schemas.microsoft.com/office/drawing/2014/main" id="{D7C47B73-CCEF-EBF5-D215-C40D65049A2D}"/>
              </a:ext>
            </a:extLst>
          </p:cNvPr>
          <p:cNvSpPr>
            <a:spLocks noGrp="1"/>
          </p:cNvSpPr>
          <p:nvPr>
            <p:ph sz="quarter" idx="4"/>
          </p:nvPr>
        </p:nvSpPr>
        <p:spPr/>
        <p:txBody>
          <a:bodyPr>
            <a:normAutofit/>
          </a:bodyPr>
          <a:lstStyle/>
          <a:p>
            <a:pPr marL="285750" indent="-285750">
              <a:buFontTx/>
              <a:buChar char="-"/>
            </a:pPr>
            <a:r>
              <a:rPr lang="en-US" sz="1600" dirty="0"/>
              <a:t>(2) Suppressor/Silencer devices</a:t>
            </a:r>
          </a:p>
          <a:p>
            <a:pPr marL="285750" indent="-285750">
              <a:buFontTx/>
              <a:buChar char="-"/>
            </a:pPr>
            <a:r>
              <a:rPr lang="en-US" sz="1600" dirty="0"/>
              <a:t>(7) Flash Bang fuses</a:t>
            </a:r>
          </a:p>
          <a:p>
            <a:pPr marL="285750" indent="-285750">
              <a:buFontTx/>
              <a:buChar char="-"/>
            </a:pPr>
            <a:r>
              <a:rPr lang="en-US" sz="1600" dirty="0"/>
              <a:t>(3) Reloadable Flash Bang bodies</a:t>
            </a:r>
          </a:p>
          <a:p>
            <a:pPr marL="285750" indent="-285750">
              <a:buFontTx/>
              <a:buChar char="-"/>
            </a:pPr>
            <a:r>
              <a:rPr lang="en-US" sz="1600" dirty="0"/>
              <a:t>(4) CS gas grenades </a:t>
            </a:r>
          </a:p>
        </p:txBody>
      </p:sp>
      <p:sp>
        <p:nvSpPr>
          <p:cNvPr id="6" name="Title 5">
            <a:extLst>
              <a:ext uri="{FF2B5EF4-FFF2-40B4-BE49-F238E27FC236}">
                <a16:creationId xmlns:a16="http://schemas.microsoft.com/office/drawing/2014/main" id="{FC2D3802-070E-6DFD-963F-53FCE22A79F8}"/>
              </a:ext>
            </a:extLst>
          </p:cNvPr>
          <p:cNvSpPr>
            <a:spLocks noGrp="1"/>
          </p:cNvSpPr>
          <p:nvPr>
            <p:ph type="title"/>
          </p:nvPr>
        </p:nvSpPr>
        <p:spPr/>
        <p:txBody>
          <a:bodyPr/>
          <a:lstStyle/>
          <a:p>
            <a:r>
              <a:rPr lang="en-US" dirty="0"/>
              <a:t>San Benito Sheriff’s Office Equipment Inventory </a:t>
            </a:r>
          </a:p>
        </p:txBody>
      </p:sp>
    </p:spTree>
    <p:extLst>
      <p:ext uri="{BB962C8B-B14F-4D97-AF65-F5344CB8AC3E}">
        <p14:creationId xmlns:p14="http://schemas.microsoft.com/office/powerpoint/2010/main" val="1016945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365B8D-112D-18AC-9A68-E3BD11BB398E}"/>
              </a:ext>
            </a:extLst>
          </p:cNvPr>
          <p:cNvSpPr>
            <a:spLocks noGrp="1"/>
          </p:cNvSpPr>
          <p:nvPr>
            <p:ph sz="half" idx="2"/>
          </p:nvPr>
        </p:nvSpPr>
        <p:spPr/>
        <p:txBody>
          <a:bodyPr>
            <a:normAutofit/>
          </a:bodyPr>
          <a:lstStyle/>
          <a:p>
            <a:pPr marL="285750" indent="-285750">
              <a:buFontTx/>
              <a:buChar char="-"/>
            </a:pPr>
            <a:r>
              <a:rPr lang="en-US" sz="1600" dirty="0"/>
              <a:t>(12) 37mm CS launchable projectiles</a:t>
            </a:r>
          </a:p>
          <a:p>
            <a:pPr marL="285750" indent="-285750">
              <a:buFontTx/>
              <a:buChar char="-"/>
            </a:pPr>
            <a:r>
              <a:rPr lang="en-US" sz="1600" dirty="0"/>
              <a:t>(2) 37mm Kinetic impact munitions</a:t>
            </a:r>
          </a:p>
          <a:p>
            <a:pPr marL="285750" indent="-285750">
              <a:buFontTx/>
              <a:buChar char="-"/>
            </a:pPr>
            <a:r>
              <a:rPr lang="en-US" sz="1600" dirty="0"/>
              <a:t>(1) Machine gun (Evidence/training gun)</a:t>
            </a:r>
          </a:p>
        </p:txBody>
      </p:sp>
      <p:sp>
        <p:nvSpPr>
          <p:cNvPr id="5" name="Content Placeholder 4">
            <a:extLst>
              <a:ext uri="{FF2B5EF4-FFF2-40B4-BE49-F238E27FC236}">
                <a16:creationId xmlns:a16="http://schemas.microsoft.com/office/drawing/2014/main" id="{D7C47B73-CCEF-EBF5-D215-C40D65049A2D}"/>
              </a:ext>
            </a:extLst>
          </p:cNvPr>
          <p:cNvSpPr>
            <a:spLocks noGrp="1"/>
          </p:cNvSpPr>
          <p:nvPr>
            <p:ph sz="quarter" idx="4"/>
          </p:nvPr>
        </p:nvSpPr>
        <p:spPr/>
        <p:txBody>
          <a:bodyPr>
            <a:normAutofit fontScale="85000" lnSpcReduction="10000"/>
          </a:bodyPr>
          <a:lstStyle/>
          <a:p>
            <a:pPr marL="285750" indent="-285750">
              <a:buFontTx/>
              <a:buChar char="-"/>
            </a:pPr>
            <a:r>
              <a:rPr lang="en-US" sz="1600" dirty="0"/>
              <a:t>(14) Weapons that qualify as “Assault Weapons” (Under CA law), Evidence/Training guns</a:t>
            </a:r>
          </a:p>
          <a:p>
            <a:pPr marL="285750" indent="-285750">
              <a:buFontTx/>
              <a:buChar char="-"/>
            </a:pPr>
            <a:r>
              <a:rPr lang="en-US" sz="1600" dirty="0"/>
              <a:t>(10) Short barreled rifles (.308’s and </a:t>
            </a:r>
            <a:r>
              <a:rPr lang="en-US" sz="1600" dirty="0" err="1"/>
              <a:t>SBR’s</a:t>
            </a:r>
            <a:r>
              <a:rPr lang="en-US" sz="1600" dirty="0"/>
              <a:t>)</a:t>
            </a:r>
          </a:p>
          <a:p>
            <a:pPr marL="285750" indent="-285750">
              <a:buFontTx/>
              <a:buChar char="-"/>
            </a:pPr>
            <a:r>
              <a:rPr lang="en-US" sz="1600" dirty="0"/>
              <a:t>MRAP</a:t>
            </a:r>
          </a:p>
          <a:p>
            <a:pPr marL="285750" indent="-285750">
              <a:buFontTx/>
              <a:buChar char="-"/>
            </a:pPr>
            <a:r>
              <a:rPr lang="en-US" sz="1600" dirty="0"/>
              <a:t>Peacekeeper (Bakersfield PD 1033 program)</a:t>
            </a:r>
          </a:p>
        </p:txBody>
      </p:sp>
      <p:sp>
        <p:nvSpPr>
          <p:cNvPr id="6" name="Title 5">
            <a:extLst>
              <a:ext uri="{FF2B5EF4-FFF2-40B4-BE49-F238E27FC236}">
                <a16:creationId xmlns:a16="http://schemas.microsoft.com/office/drawing/2014/main" id="{FC2D3802-070E-6DFD-963F-53FCE22A79F8}"/>
              </a:ext>
            </a:extLst>
          </p:cNvPr>
          <p:cNvSpPr>
            <a:spLocks noGrp="1"/>
          </p:cNvSpPr>
          <p:nvPr>
            <p:ph type="title"/>
          </p:nvPr>
        </p:nvSpPr>
        <p:spPr/>
        <p:txBody>
          <a:bodyPr/>
          <a:lstStyle/>
          <a:p>
            <a:r>
              <a:rPr lang="en-US" dirty="0"/>
              <a:t>San Benito Sheriff’s Office Equipment Inventory </a:t>
            </a:r>
          </a:p>
        </p:txBody>
      </p:sp>
    </p:spTree>
    <p:extLst>
      <p:ext uri="{BB962C8B-B14F-4D97-AF65-F5344CB8AC3E}">
        <p14:creationId xmlns:p14="http://schemas.microsoft.com/office/powerpoint/2010/main" val="104956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56AFB7-9564-D4AE-6DC0-AE4A8C8C2578}"/>
              </a:ext>
            </a:extLst>
          </p:cNvPr>
          <p:cNvSpPr>
            <a:spLocks noGrp="1"/>
          </p:cNvSpPr>
          <p:nvPr>
            <p:ph type="title"/>
          </p:nvPr>
        </p:nvSpPr>
        <p:spPr/>
        <p:txBody>
          <a:bodyPr>
            <a:normAutofit/>
          </a:bodyPr>
          <a:lstStyle/>
          <a:p>
            <a:r>
              <a:rPr lang="en-US" sz="3200" dirty="0">
                <a:highlight>
                  <a:srgbClr val="FFFF00"/>
                </a:highlight>
              </a:rPr>
              <a:t>Peacekeeper</a:t>
            </a:r>
            <a:br>
              <a:rPr lang="en-US" sz="3200" dirty="0">
                <a:highlight>
                  <a:srgbClr val="FFFF00"/>
                </a:highlight>
              </a:rPr>
            </a:br>
            <a:r>
              <a:rPr lang="en-US" sz="3200" dirty="0">
                <a:highlight>
                  <a:srgbClr val="FFFF00"/>
                </a:highlight>
              </a:rPr>
              <a:t>Vehicle </a:t>
            </a:r>
          </a:p>
        </p:txBody>
      </p:sp>
      <p:pic>
        <p:nvPicPr>
          <p:cNvPr id="1026" name="Picture 2" descr="Minuteman missile national historic site - Peacekeeper Vehicle - PICRYL  Public Domain Search">
            <a:extLst>
              <a:ext uri="{FF2B5EF4-FFF2-40B4-BE49-F238E27FC236}">
                <a16:creationId xmlns:a16="http://schemas.microsoft.com/office/drawing/2014/main" id="{9340B3E9-BE2D-7778-E52D-E4234DCB010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76669" y="509666"/>
            <a:ext cx="5985876" cy="2725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70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D6CDA-92ED-23EF-BFCE-BF0FC0B279DA}"/>
              </a:ext>
            </a:extLst>
          </p:cNvPr>
          <p:cNvSpPr>
            <a:spLocks noGrp="1"/>
          </p:cNvSpPr>
          <p:nvPr>
            <p:ph type="title"/>
          </p:nvPr>
        </p:nvSpPr>
        <p:spPr/>
        <p:txBody>
          <a:bodyPr/>
          <a:lstStyle/>
          <a:p>
            <a:r>
              <a:rPr lang="en-US" dirty="0"/>
              <a:t>How Does this Affect San Benito?</a:t>
            </a:r>
          </a:p>
        </p:txBody>
      </p:sp>
      <p:sp>
        <p:nvSpPr>
          <p:cNvPr id="4" name="TextBox 3">
            <a:extLst>
              <a:ext uri="{FF2B5EF4-FFF2-40B4-BE49-F238E27FC236}">
                <a16:creationId xmlns:a16="http://schemas.microsoft.com/office/drawing/2014/main" id="{59CE7177-E9BE-0BA5-5D54-49197A5610DD}"/>
              </a:ext>
            </a:extLst>
          </p:cNvPr>
          <p:cNvSpPr txBox="1"/>
          <p:nvPr/>
        </p:nvSpPr>
        <p:spPr>
          <a:xfrm>
            <a:off x="4796852" y="1305341"/>
            <a:ext cx="7180289" cy="5078313"/>
          </a:xfrm>
          <a:prstGeom prst="rect">
            <a:avLst/>
          </a:prstGeom>
          <a:noFill/>
        </p:spPr>
        <p:txBody>
          <a:bodyPr wrap="square">
            <a:spAutoFit/>
          </a:bodyPr>
          <a:lstStyle/>
          <a:p>
            <a:r>
              <a:rPr lang="en-US" b="1" dirty="0"/>
              <a:t>With Board of Supervisors approval of Lexipol Policy 708: </a:t>
            </a:r>
          </a:p>
          <a:p>
            <a:endParaRPr lang="en-US" dirty="0"/>
          </a:p>
          <a:p>
            <a:r>
              <a:rPr lang="en-US" sz="1600" dirty="0"/>
              <a:t>– SBSO will continue to have access to each of the resources currently available. In addition, the corresponding policies and procedures would remain in effect </a:t>
            </a:r>
          </a:p>
          <a:p>
            <a:endParaRPr lang="en-US" sz="1600" dirty="0"/>
          </a:p>
          <a:p>
            <a:r>
              <a:rPr lang="en-US" sz="1600" dirty="0"/>
              <a:t>– Staff will be required to implement a tracking system for equipment use in preparation for the AB 481 Annual Report; this is an increase to existing workload </a:t>
            </a:r>
          </a:p>
          <a:p>
            <a:endParaRPr lang="en-US" sz="1600" dirty="0"/>
          </a:p>
          <a:p>
            <a:r>
              <a:rPr lang="en-US" sz="1600" b="1" dirty="0"/>
              <a:t>Without Board of Supervisors approval of Lexipol Policy 708: </a:t>
            </a:r>
          </a:p>
          <a:p>
            <a:endParaRPr lang="en-US" sz="1600" dirty="0"/>
          </a:p>
          <a:p>
            <a:r>
              <a:rPr lang="en-US" sz="1600" dirty="0"/>
              <a:t>– The Department will cease the use of equipment designated by AB 481 as this equipment</a:t>
            </a:r>
          </a:p>
          <a:p>
            <a:endParaRPr lang="en-US" sz="1600" dirty="0"/>
          </a:p>
          <a:p>
            <a:r>
              <a:rPr lang="en-US" sz="1600" dirty="0"/>
              <a:t>– The Department will be required to redesign our policies, procedures and operations for critical incident response; this includes our ability to provide and receive mutual aid </a:t>
            </a:r>
          </a:p>
          <a:p>
            <a:endParaRPr lang="en-US" sz="1600" dirty="0"/>
          </a:p>
          <a:p>
            <a:r>
              <a:rPr lang="en-US" sz="1600" dirty="0"/>
              <a:t>– Public safety will be negatively impacted</a:t>
            </a:r>
          </a:p>
        </p:txBody>
      </p:sp>
    </p:spTree>
    <p:extLst>
      <p:ext uri="{BB962C8B-B14F-4D97-AF65-F5344CB8AC3E}">
        <p14:creationId xmlns:p14="http://schemas.microsoft.com/office/powerpoint/2010/main" val="900650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3" name="Rectangle 6152">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B6B56-A0F1-1DE6-80BA-A7DB07327D73}"/>
              </a:ext>
            </a:extLst>
          </p:cNvPr>
          <p:cNvSpPr>
            <a:spLocks noGrp="1"/>
          </p:cNvSpPr>
          <p:nvPr>
            <p:ph type="ctrTitle"/>
          </p:nvPr>
        </p:nvSpPr>
        <p:spPr>
          <a:xfrm>
            <a:off x="1635103" y="1057522"/>
            <a:ext cx="4741843" cy="2173433"/>
          </a:xfrm>
        </p:spPr>
        <p:txBody>
          <a:bodyPr>
            <a:normAutofit/>
          </a:bodyPr>
          <a:lstStyle/>
          <a:p>
            <a:r>
              <a:rPr lang="en-US" sz="2400" dirty="0">
                <a:solidFill>
                  <a:schemeClr val="tx1">
                    <a:lumMod val="75000"/>
                    <a:lumOff val="25000"/>
                  </a:schemeClr>
                </a:solidFill>
                <a:highlight>
                  <a:srgbClr val="FFFF00"/>
                </a:highlight>
              </a:rPr>
              <a:t>Questions, comments and concerns </a:t>
            </a:r>
            <a:br>
              <a:rPr lang="en-US" sz="1600" dirty="0">
                <a:solidFill>
                  <a:schemeClr val="tx1">
                    <a:lumMod val="75000"/>
                    <a:lumOff val="25000"/>
                  </a:schemeClr>
                </a:solidFill>
              </a:rPr>
            </a:br>
            <a:endParaRPr lang="en-US" sz="4400" dirty="0">
              <a:solidFill>
                <a:schemeClr val="bg1"/>
              </a:solidFill>
            </a:endParaRPr>
          </a:p>
        </p:txBody>
      </p:sp>
      <p:sp>
        <p:nvSpPr>
          <p:cNvPr id="3" name="Subtitle 2">
            <a:extLst>
              <a:ext uri="{FF2B5EF4-FFF2-40B4-BE49-F238E27FC236}">
                <a16:creationId xmlns:a16="http://schemas.microsoft.com/office/drawing/2014/main" id="{1AA4F73F-59E2-51B0-E158-488964000B16}"/>
              </a:ext>
            </a:extLst>
          </p:cNvPr>
          <p:cNvSpPr>
            <a:spLocks noGrp="1"/>
          </p:cNvSpPr>
          <p:nvPr>
            <p:ph type="subTitle" idx="1"/>
          </p:nvPr>
        </p:nvSpPr>
        <p:spPr>
          <a:xfrm>
            <a:off x="1635104" y="3751119"/>
            <a:ext cx="4797502" cy="2919504"/>
          </a:xfrm>
        </p:spPr>
        <p:txBody>
          <a:bodyPr anchor="t">
            <a:normAutofit fontScale="92500"/>
          </a:bodyPr>
          <a:lstStyle/>
          <a:p>
            <a:r>
              <a:rPr lang="en-US" b="1" dirty="0">
                <a:solidFill>
                  <a:schemeClr val="tx1">
                    <a:lumMod val="75000"/>
                    <a:lumOff val="25000"/>
                  </a:schemeClr>
                </a:solidFill>
              </a:rPr>
              <a:t>San Benito Sheriff’s Office</a:t>
            </a:r>
          </a:p>
          <a:p>
            <a:r>
              <a:rPr lang="en-US" b="1" dirty="0">
                <a:solidFill>
                  <a:schemeClr val="tx1">
                    <a:lumMod val="75000"/>
                    <a:lumOff val="25000"/>
                  </a:schemeClr>
                </a:solidFill>
              </a:rPr>
              <a:t>2301 Technology Parkway</a:t>
            </a:r>
          </a:p>
          <a:p>
            <a:r>
              <a:rPr lang="en-US" b="1" dirty="0">
                <a:solidFill>
                  <a:schemeClr val="tx1">
                    <a:lumMod val="75000"/>
                    <a:lumOff val="25000"/>
                  </a:schemeClr>
                </a:solidFill>
              </a:rPr>
              <a:t>Hollister Ca, 95023</a:t>
            </a:r>
          </a:p>
          <a:p>
            <a:r>
              <a:rPr lang="en-US" b="1" dirty="0">
                <a:solidFill>
                  <a:schemeClr val="tx1">
                    <a:lumMod val="75000"/>
                    <a:lumOff val="25000"/>
                  </a:schemeClr>
                </a:solidFill>
              </a:rPr>
              <a:t>831-636-4080</a:t>
            </a:r>
          </a:p>
          <a:p>
            <a:endParaRPr lang="en-US" dirty="0">
              <a:solidFill>
                <a:schemeClr val="tx1">
                  <a:lumMod val="75000"/>
                  <a:lumOff val="25000"/>
                </a:schemeClr>
              </a:solidFill>
            </a:endParaRPr>
          </a:p>
        </p:txBody>
      </p:sp>
      <p:sp>
        <p:nvSpPr>
          <p:cNvPr id="6155" name="Rectangle 6154">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Rectangle 6158">
            <a:extLst>
              <a:ext uri="{FF2B5EF4-FFF2-40B4-BE49-F238E27FC236}">
                <a16:creationId xmlns:a16="http://schemas.microsoft.com/office/drawing/2014/main" id="{D5A56255-4961-41E1-887B-7319F23C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Rectangle 6160">
            <a:extLst>
              <a:ext uri="{FF2B5EF4-FFF2-40B4-BE49-F238E27FC236}">
                <a16:creationId xmlns:a16="http://schemas.microsoft.com/office/drawing/2014/main" id="{E7CAD65F-AAC9-4CC9-B5F5-E963F24F4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9936" y="-1"/>
            <a:ext cx="533206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See the source image">
            <a:extLst>
              <a:ext uri="{FF2B5EF4-FFF2-40B4-BE49-F238E27FC236}">
                <a16:creationId xmlns:a16="http://schemas.microsoft.com/office/drawing/2014/main" id="{9E16C96E-11F2-88BD-7055-D60B1F7845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23258" y="825689"/>
            <a:ext cx="4663941" cy="529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0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ectangle 205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0"/>
            <a:ext cx="7765922" cy="616761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A6FE2-332D-8789-AD58-2AA6373B42F7}"/>
              </a:ext>
            </a:extLst>
          </p:cNvPr>
          <p:cNvSpPr>
            <a:spLocks noGrp="1"/>
          </p:cNvSpPr>
          <p:nvPr>
            <p:ph type="title"/>
          </p:nvPr>
        </p:nvSpPr>
        <p:spPr>
          <a:xfrm>
            <a:off x="4794634" y="332450"/>
            <a:ext cx="6754447" cy="1471622"/>
          </a:xfrm>
        </p:spPr>
        <p:txBody>
          <a:bodyPr anchor="b">
            <a:normAutofit fontScale="90000"/>
          </a:bodyPr>
          <a:lstStyle/>
          <a:p>
            <a:pPr algn="ctr">
              <a:lnSpc>
                <a:spcPct val="140000"/>
              </a:lnSpc>
            </a:pPr>
            <a:br>
              <a:rPr lang="en-US" sz="5400" u="sng" dirty="0"/>
            </a:br>
            <a:br>
              <a:rPr lang="en-US" sz="5400" u="sng" dirty="0"/>
            </a:br>
            <a:br>
              <a:rPr lang="en-US" sz="5400" u="sng" dirty="0"/>
            </a:br>
            <a:br>
              <a:rPr lang="en-US" sz="5400" u="sng" dirty="0"/>
            </a:br>
            <a:r>
              <a:rPr lang="en-US" sz="5400" u="sng" dirty="0"/>
              <a:t>Agenda:</a:t>
            </a:r>
            <a:br>
              <a:rPr lang="en-US" sz="2800" dirty="0"/>
            </a:br>
            <a:endParaRPr lang="en-US" sz="2800" dirty="0"/>
          </a:p>
        </p:txBody>
      </p:sp>
      <p:sp>
        <p:nvSpPr>
          <p:cNvPr id="2061" name="Rectangle 2060">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53806"/>
            <a:ext cx="44256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45F22C-4FAC-76E9-E98E-71B4DFC06316}"/>
              </a:ext>
            </a:extLst>
          </p:cNvPr>
          <p:cNvSpPr>
            <a:spLocks noGrp="1"/>
          </p:cNvSpPr>
          <p:nvPr>
            <p:ph idx="1"/>
          </p:nvPr>
        </p:nvSpPr>
        <p:spPr>
          <a:xfrm>
            <a:off x="4794637" y="1940001"/>
            <a:ext cx="6754446" cy="3834594"/>
          </a:xfrm>
        </p:spPr>
        <p:txBody>
          <a:bodyPr anchor="t">
            <a:normAutofit lnSpcReduction="10000"/>
          </a:bodyPr>
          <a:lstStyle/>
          <a:p>
            <a:pPr marL="285750" indent="-285750">
              <a:buFontTx/>
              <a:buChar char="-"/>
            </a:pPr>
            <a:r>
              <a:rPr lang="en-US" dirty="0"/>
              <a:t>Why Assembly Bill AB 481</a:t>
            </a:r>
          </a:p>
          <a:p>
            <a:pPr marL="285750" indent="-285750">
              <a:buFontTx/>
              <a:buChar char="-"/>
            </a:pPr>
            <a:r>
              <a:rPr lang="en-US" dirty="0"/>
              <a:t>How AB 481 defines military equipment </a:t>
            </a:r>
          </a:p>
          <a:p>
            <a:pPr marL="285750" indent="-285750">
              <a:buFontTx/>
              <a:buChar char="-"/>
            </a:pPr>
            <a:r>
              <a:rPr lang="en-US" dirty="0"/>
              <a:t>Why equipment is needed </a:t>
            </a:r>
          </a:p>
          <a:p>
            <a:pPr marL="285750" indent="-285750">
              <a:buFontTx/>
              <a:buChar char="-"/>
            </a:pPr>
            <a:r>
              <a:rPr lang="en-US" dirty="0"/>
              <a:t>How equipment is funded, acquired, used</a:t>
            </a:r>
          </a:p>
          <a:p>
            <a:pPr marL="285750" indent="-285750">
              <a:buFontTx/>
              <a:buChar char="-"/>
            </a:pPr>
            <a:r>
              <a:rPr lang="en-US" dirty="0"/>
              <a:t>San Benito Sheriff’s Office equipment inventory</a:t>
            </a:r>
          </a:p>
          <a:p>
            <a:pPr marL="285750" indent="-285750">
              <a:buFontTx/>
              <a:buChar char="-"/>
            </a:pPr>
            <a:r>
              <a:rPr lang="en-US" dirty="0"/>
              <a:t>Community engagement activities</a:t>
            </a:r>
          </a:p>
          <a:p>
            <a:pPr marL="285750" indent="-285750">
              <a:buFontTx/>
              <a:buChar char="-"/>
            </a:pPr>
            <a:r>
              <a:rPr lang="en-US" dirty="0"/>
              <a:t>Questions and answers</a:t>
            </a:r>
          </a:p>
        </p:txBody>
      </p:sp>
      <p:sp>
        <p:nvSpPr>
          <p:cNvPr id="2063" name="Rectangle 2062">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San Benito County Sheriff | Facebook">
            <a:extLst>
              <a:ext uri="{FF2B5EF4-FFF2-40B4-BE49-F238E27FC236}">
                <a16:creationId xmlns:a16="http://schemas.microsoft.com/office/drawing/2014/main" id="{817CCB14-F309-6147-EDB5-122FCDD61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37" y="2004009"/>
            <a:ext cx="4238658" cy="342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51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2" name="Rectangle 3081">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06E8457D-3CED-47BC-B2EC-0EA07B69AE49" descr="Screenshot 2022-07-22 at 11.47.36 AM.png">
            <a:extLst>
              <a:ext uri="{FF2B5EF4-FFF2-40B4-BE49-F238E27FC236}">
                <a16:creationId xmlns:a16="http://schemas.microsoft.com/office/drawing/2014/main" id="{9663E925-93B0-6744-CD6A-CB2CD7365A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14" r="2" b="15782"/>
          <a:stretch/>
        </p:blipFill>
        <p:spPr bwMode="auto">
          <a:xfrm>
            <a:off x="20" y="719747"/>
            <a:ext cx="4458058" cy="5389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Rectangle 3083">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Rectangle 3085">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137D9-F7E1-4E6A-6DA1-9E3FD4D0EBCB}"/>
              </a:ext>
            </a:extLst>
          </p:cNvPr>
          <p:cNvSpPr>
            <a:spLocks noGrp="1"/>
          </p:cNvSpPr>
          <p:nvPr>
            <p:ph type="title"/>
          </p:nvPr>
        </p:nvSpPr>
        <p:spPr>
          <a:xfrm>
            <a:off x="4919472" y="1056362"/>
            <a:ext cx="6627226" cy="1154102"/>
          </a:xfrm>
        </p:spPr>
        <p:txBody>
          <a:bodyPr>
            <a:normAutofit/>
          </a:bodyPr>
          <a:lstStyle/>
          <a:p>
            <a:pPr algn="ctr"/>
            <a:r>
              <a:rPr lang="en-US" u="sng" dirty="0"/>
              <a:t>Why AB 481</a:t>
            </a:r>
          </a:p>
        </p:txBody>
      </p:sp>
      <p:sp>
        <p:nvSpPr>
          <p:cNvPr id="3088" name="Rectangle 3087">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A08AB4-D6DA-D211-B290-E9A951AD41F9}"/>
              </a:ext>
            </a:extLst>
          </p:cNvPr>
          <p:cNvSpPr>
            <a:spLocks noGrp="1"/>
          </p:cNvSpPr>
          <p:nvPr>
            <p:ph idx="1"/>
          </p:nvPr>
        </p:nvSpPr>
        <p:spPr>
          <a:xfrm>
            <a:off x="4921857" y="2268655"/>
            <a:ext cx="6627226" cy="3877703"/>
          </a:xfrm>
        </p:spPr>
        <p:txBody>
          <a:bodyPr anchor="t">
            <a:normAutofit fontScale="85000" lnSpcReduction="10000"/>
          </a:bodyPr>
          <a:lstStyle/>
          <a:p>
            <a:pPr marL="285750" indent="-285750">
              <a:buFontTx/>
              <a:buChar char="-"/>
            </a:pPr>
            <a:r>
              <a:rPr lang="en-US" b="0" dirty="0"/>
              <a:t>September 30, 2021- Gov. Newsome signed 8 police reform bills, including AB 481</a:t>
            </a:r>
          </a:p>
          <a:p>
            <a:pPr marL="285750" indent="-285750">
              <a:buFontTx/>
              <a:buChar char="-"/>
            </a:pPr>
            <a:r>
              <a:rPr lang="en-US" b="0" dirty="0"/>
              <a:t>Increase transparency, accountability, oversight for acquisition and use of equipment</a:t>
            </a:r>
          </a:p>
          <a:p>
            <a:pPr marL="285750" indent="-285750">
              <a:buFontTx/>
              <a:buChar char="-"/>
            </a:pPr>
            <a:r>
              <a:rPr lang="en-US" b="0" dirty="0"/>
              <a:t>Provide safeguards to protect public’s welfare, safety, civil rights and liberties</a:t>
            </a:r>
          </a:p>
          <a:p>
            <a:pPr marL="285750" indent="-285750">
              <a:buFontTx/>
              <a:buChar char="-"/>
            </a:pPr>
            <a:r>
              <a:rPr lang="en-US" b="0" dirty="0"/>
              <a:t>Requires an annual report summarize (equipment usage and updates, document internal audits and summarize community feedback).</a:t>
            </a:r>
          </a:p>
          <a:p>
            <a:pPr marL="285750" indent="-285750">
              <a:buFontTx/>
              <a:buChar char="-"/>
            </a:pPr>
            <a:r>
              <a:rPr lang="en-US" b="0" dirty="0"/>
              <a:t>Create public forum for input and engagement</a:t>
            </a:r>
          </a:p>
        </p:txBody>
      </p:sp>
      <p:sp>
        <p:nvSpPr>
          <p:cNvPr id="3090" name="Rectangle 3089">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Rectangle 3091">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Rectangle 3093">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52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19" name="Rectangle 4102">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0" name="Rectangle 4104">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ee the source image">
            <a:extLst>
              <a:ext uri="{FF2B5EF4-FFF2-40B4-BE49-F238E27FC236}">
                <a16:creationId xmlns:a16="http://schemas.microsoft.com/office/drawing/2014/main" id="{D17A4A75-A748-6EA8-E81F-3332F72EBF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28" r="-1" b="-1"/>
          <a:stretch/>
        </p:blipFill>
        <p:spPr bwMode="auto">
          <a:xfrm>
            <a:off x="20" y="684570"/>
            <a:ext cx="4458058" cy="5469304"/>
          </a:xfrm>
          <a:prstGeom prst="rect">
            <a:avLst/>
          </a:prstGeom>
          <a:noFill/>
          <a:extLst>
            <a:ext uri="{909E8E84-426E-40DD-AFC4-6F175D3DCCD1}">
              <a14:hiddenFill xmlns:a14="http://schemas.microsoft.com/office/drawing/2010/main">
                <a:solidFill>
                  <a:srgbClr val="FFFFFF"/>
                </a:solidFill>
              </a14:hiddenFill>
            </a:ext>
          </a:extLst>
        </p:spPr>
      </p:pic>
      <p:sp>
        <p:nvSpPr>
          <p:cNvPr id="4121" name="Rectangle 4106">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0"/>
            <a:ext cx="7765922" cy="616761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78440D-4F40-C424-6A2E-79A7067B77DD}"/>
              </a:ext>
            </a:extLst>
          </p:cNvPr>
          <p:cNvSpPr>
            <a:spLocks noGrp="1"/>
          </p:cNvSpPr>
          <p:nvPr>
            <p:ph type="title"/>
          </p:nvPr>
        </p:nvSpPr>
        <p:spPr>
          <a:xfrm>
            <a:off x="4794634" y="332450"/>
            <a:ext cx="6754447" cy="1471622"/>
          </a:xfrm>
        </p:spPr>
        <p:txBody>
          <a:bodyPr anchor="b">
            <a:normAutofit fontScale="90000"/>
          </a:bodyPr>
          <a:lstStyle/>
          <a:p>
            <a:pPr algn="ctr"/>
            <a:r>
              <a:rPr lang="en-US" dirty="0"/>
              <a:t>Why do we need this equipment?</a:t>
            </a:r>
          </a:p>
        </p:txBody>
      </p:sp>
      <p:sp>
        <p:nvSpPr>
          <p:cNvPr id="4122" name="Rectangle 4108">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53806"/>
            <a:ext cx="44256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E659B4-523E-997D-F6B4-A563D006E428}"/>
              </a:ext>
            </a:extLst>
          </p:cNvPr>
          <p:cNvSpPr>
            <a:spLocks noGrp="1"/>
          </p:cNvSpPr>
          <p:nvPr>
            <p:ph idx="1"/>
          </p:nvPr>
        </p:nvSpPr>
        <p:spPr>
          <a:xfrm>
            <a:off x="4794637" y="1940001"/>
            <a:ext cx="6754446" cy="3834594"/>
          </a:xfrm>
        </p:spPr>
        <p:txBody>
          <a:bodyPr anchor="t">
            <a:normAutofit/>
          </a:bodyPr>
          <a:lstStyle/>
          <a:p>
            <a:pPr marL="285750" indent="-285750">
              <a:buFontTx/>
              <a:buChar char="-"/>
            </a:pPr>
            <a:r>
              <a:rPr lang="en-US" u="sng" dirty="0">
                <a:highlight>
                  <a:srgbClr val="FFFF00"/>
                </a:highlight>
              </a:rPr>
              <a:t>Goal</a:t>
            </a:r>
            <a:r>
              <a:rPr lang="en-US" dirty="0"/>
              <a:t>: Safe, peaceful resolutions for the involved parties, the public and officers. </a:t>
            </a:r>
          </a:p>
          <a:p>
            <a:pPr marL="285750" indent="-285750">
              <a:buFontTx/>
              <a:buChar char="-"/>
            </a:pPr>
            <a:r>
              <a:rPr lang="en-US" u="sng" dirty="0">
                <a:highlight>
                  <a:srgbClr val="FFFF00"/>
                </a:highlight>
              </a:rPr>
              <a:t>Concerns</a:t>
            </a:r>
            <a:r>
              <a:rPr lang="en-US" u="sng" dirty="0"/>
              <a:t>: </a:t>
            </a:r>
            <a:r>
              <a:rPr lang="en-US" dirty="0"/>
              <a:t>Actions, capabilities and intentions</a:t>
            </a:r>
          </a:p>
          <a:p>
            <a:pPr marL="285750" indent="-285750">
              <a:buFontTx/>
              <a:buChar char="-"/>
            </a:pPr>
            <a:r>
              <a:rPr lang="en-US" u="sng" dirty="0">
                <a:highlight>
                  <a:srgbClr val="FFFF00"/>
                </a:highlight>
              </a:rPr>
              <a:t>Factors that influence sound decisions</a:t>
            </a:r>
            <a:r>
              <a:rPr lang="en-US" dirty="0"/>
              <a:t>: Time, distance and cover</a:t>
            </a:r>
          </a:p>
        </p:txBody>
      </p:sp>
      <p:sp>
        <p:nvSpPr>
          <p:cNvPr id="4123" name="Rectangle 4110">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4" name="Rectangle 4112">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5" name="Rectangle 4114">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24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17AC-38B9-A464-227B-E7BE9ECF59D0}"/>
              </a:ext>
            </a:extLst>
          </p:cNvPr>
          <p:cNvSpPr>
            <a:spLocks noGrp="1"/>
          </p:cNvSpPr>
          <p:nvPr>
            <p:ph type="title"/>
          </p:nvPr>
        </p:nvSpPr>
        <p:spPr/>
        <p:txBody>
          <a:bodyPr/>
          <a:lstStyle/>
          <a:p>
            <a:r>
              <a:rPr lang="en-US" i="1" dirty="0"/>
              <a:t>Critical Incidents in San Benito County</a:t>
            </a:r>
          </a:p>
        </p:txBody>
      </p:sp>
      <p:sp>
        <p:nvSpPr>
          <p:cNvPr id="7" name="Content Placeholder 6">
            <a:extLst>
              <a:ext uri="{FF2B5EF4-FFF2-40B4-BE49-F238E27FC236}">
                <a16:creationId xmlns:a16="http://schemas.microsoft.com/office/drawing/2014/main" id="{4C409846-F69B-E101-13FA-71B4922B3BD8}"/>
              </a:ext>
            </a:extLst>
          </p:cNvPr>
          <p:cNvSpPr>
            <a:spLocks noGrp="1"/>
          </p:cNvSpPr>
          <p:nvPr>
            <p:ph idx="1"/>
          </p:nvPr>
        </p:nvSpPr>
        <p:spPr/>
        <p:txBody>
          <a:bodyPr/>
          <a:lstStyle/>
          <a:p>
            <a:r>
              <a:rPr lang="en-US" dirty="0">
                <a:highlight>
                  <a:srgbClr val="FFFF00"/>
                </a:highlight>
              </a:rPr>
              <a:t>09/09/2020 @ 1748 hours, Churchill Road Shooting Incident, 1 person injured. MRAP </a:t>
            </a:r>
            <a:r>
              <a:rPr lang="en-US">
                <a:highlight>
                  <a:srgbClr val="FFFF00"/>
                </a:highlight>
              </a:rPr>
              <a:t>was used. </a:t>
            </a:r>
            <a:endParaRPr lang="en-US" dirty="0">
              <a:highlight>
                <a:srgbClr val="FFFF00"/>
              </a:highlight>
            </a:endParaRPr>
          </a:p>
        </p:txBody>
      </p:sp>
    </p:spTree>
    <p:extLst>
      <p:ext uri="{BB962C8B-B14F-4D97-AF65-F5344CB8AC3E}">
        <p14:creationId xmlns:p14="http://schemas.microsoft.com/office/powerpoint/2010/main" val="378648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F8F6-8D56-37D5-2B54-4172A79181EC}"/>
              </a:ext>
            </a:extLst>
          </p:cNvPr>
          <p:cNvSpPr>
            <a:spLocks noGrp="1"/>
          </p:cNvSpPr>
          <p:nvPr>
            <p:ph type="title"/>
          </p:nvPr>
        </p:nvSpPr>
        <p:spPr/>
        <p:txBody>
          <a:bodyPr/>
          <a:lstStyle/>
          <a:p>
            <a:r>
              <a:rPr lang="en-US" u="sng" dirty="0"/>
              <a:t>Equipment Categories per AB 481</a:t>
            </a:r>
          </a:p>
        </p:txBody>
      </p:sp>
      <p:graphicFrame>
        <p:nvGraphicFramePr>
          <p:cNvPr id="6" name="Content Placeholder 5">
            <a:extLst>
              <a:ext uri="{FF2B5EF4-FFF2-40B4-BE49-F238E27FC236}">
                <a16:creationId xmlns:a16="http://schemas.microsoft.com/office/drawing/2014/main" id="{B69E786C-C4FA-29A0-DDDB-5A181B141205}"/>
              </a:ext>
            </a:extLst>
          </p:cNvPr>
          <p:cNvGraphicFramePr>
            <a:graphicFrameLocks noGrp="1"/>
          </p:cNvGraphicFramePr>
          <p:nvPr>
            <p:ph idx="1"/>
            <p:extLst>
              <p:ext uri="{D42A27DB-BD31-4B8C-83A1-F6EECF244321}">
                <p14:modId xmlns:p14="http://schemas.microsoft.com/office/powerpoint/2010/main" val="427137148"/>
              </p:ext>
            </p:extLst>
          </p:nvPr>
        </p:nvGraphicFramePr>
        <p:xfrm>
          <a:off x="5376863" y="704850"/>
          <a:ext cx="6172200" cy="519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742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1AF313-F518-6FE9-85B3-CAE22746468E}"/>
              </a:ext>
            </a:extLst>
          </p:cNvPr>
          <p:cNvSpPr>
            <a:spLocks noGrp="1"/>
          </p:cNvSpPr>
          <p:nvPr>
            <p:ph sz="half" idx="2"/>
          </p:nvPr>
        </p:nvSpPr>
        <p:spPr/>
        <p:txBody>
          <a:bodyPr>
            <a:normAutofit fontScale="92500"/>
          </a:bodyPr>
          <a:lstStyle/>
          <a:p>
            <a:r>
              <a:rPr lang="en-US" dirty="0"/>
              <a:t>- </a:t>
            </a:r>
            <a:r>
              <a:rPr lang="en-US" dirty="0">
                <a:solidFill>
                  <a:srgbClr val="C00000"/>
                </a:solidFill>
              </a:rPr>
              <a:t>Wheeled armored vehicles that are either built or modified to provide ballistic protection to their occupants, including a mine-resistant ambushed protected </a:t>
            </a:r>
            <a:r>
              <a:rPr lang="en-US" dirty="0">
                <a:solidFill>
                  <a:srgbClr val="C00000"/>
                </a:solidFill>
                <a:highlight>
                  <a:srgbClr val="FFFF00"/>
                </a:highlight>
              </a:rPr>
              <a:t>(MRAP) </a:t>
            </a:r>
            <a:r>
              <a:rPr lang="en-US" dirty="0">
                <a:solidFill>
                  <a:srgbClr val="C00000"/>
                </a:solidFill>
              </a:rPr>
              <a:t>vehicle or an armored personnel carrier. </a:t>
            </a:r>
          </a:p>
        </p:txBody>
      </p:sp>
      <p:sp>
        <p:nvSpPr>
          <p:cNvPr id="5" name="Content Placeholder 4">
            <a:extLst>
              <a:ext uri="{FF2B5EF4-FFF2-40B4-BE49-F238E27FC236}">
                <a16:creationId xmlns:a16="http://schemas.microsoft.com/office/drawing/2014/main" id="{C943C571-ADB2-7516-23B2-77EE367454E6}"/>
              </a:ext>
            </a:extLst>
          </p:cNvPr>
          <p:cNvSpPr>
            <a:spLocks noGrp="1"/>
          </p:cNvSpPr>
          <p:nvPr>
            <p:ph sz="quarter" idx="4"/>
          </p:nvPr>
        </p:nvSpPr>
        <p:spPr/>
        <p:txBody>
          <a:bodyPr>
            <a:normAutofit fontScale="77500" lnSpcReduction="20000"/>
          </a:bodyPr>
          <a:lstStyle/>
          <a:p>
            <a:r>
              <a:rPr lang="en-US" dirty="0"/>
              <a:t>Wheeled tactical vehicles that are either built to operate both on road and offroad in supporting military operations, such as a high mobility multipurpose wheeled vehicle (HMMWV), commonly refer to as a Humvee, a two and one-half-ton truck, a five-ton truck, or have breaching or entry apparatus attached</a:t>
            </a:r>
          </a:p>
        </p:txBody>
      </p:sp>
      <p:sp>
        <p:nvSpPr>
          <p:cNvPr id="6" name="Title 5">
            <a:extLst>
              <a:ext uri="{FF2B5EF4-FFF2-40B4-BE49-F238E27FC236}">
                <a16:creationId xmlns:a16="http://schemas.microsoft.com/office/drawing/2014/main" id="{B7570313-6B75-ECF6-BE1C-448CC430FD4D}"/>
              </a:ext>
            </a:extLst>
          </p:cNvPr>
          <p:cNvSpPr>
            <a:spLocks noGrp="1"/>
          </p:cNvSpPr>
          <p:nvPr>
            <p:ph type="title"/>
          </p:nvPr>
        </p:nvSpPr>
        <p:spPr/>
        <p:txBody>
          <a:bodyPr/>
          <a:lstStyle/>
          <a:p>
            <a:r>
              <a:rPr lang="en-US" u="sng" dirty="0"/>
              <a:t>Equipment Categories per AB 481</a:t>
            </a:r>
            <a:br>
              <a:rPr lang="en-US" u="sng" dirty="0"/>
            </a:br>
            <a:r>
              <a:rPr lang="en-US" u="sng" dirty="0"/>
              <a:t>Cont. </a:t>
            </a:r>
            <a:endParaRPr lang="en-US" dirty="0"/>
          </a:p>
        </p:txBody>
      </p:sp>
    </p:spTree>
    <p:extLst>
      <p:ext uri="{BB962C8B-B14F-4D97-AF65-F5344CB8AC3E}">
        <p14:creationId xmlns:p14="http://schemas.microsoft.com/office/powerpoint/2010/main" val="122321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1A9ECE-95FD-8337-05F6-915D84D5259D}"/>
              </a:ext>
            </a:extLst>
          </p:cNvPr>
          <p:cNvSpPr>
            <a:spLocks noGrp="1"/>
          </p:cNvSpPr>
          <p:nvPr>
            <p:ph sz="half" idx="2"/>
          </p:nvPr>
        </p:nvSpPr>
        <p:spPr/>
        <p:txBody>
          <a:bodyPr>
            <a:normAutofit fontScale="77500" lnSpcReduction="20000"/>
          </a:bodyPr>
          <a:lstStyle/>
          <a:p>
            <a:r>
              <a:rPr lang="en-US" dirty="0"/>
              <a:t>Tracked armored vehicles that provide ballistic protection to their occupants and utilize a tracked system instead of wheels for forward motion.</a:t>
            </a:r>
          </a:p>
          <a:p>
            <a:r>
              <a:rPr lang="en-US" dirty="0"/>
              <a:t>- </a:t>
            </a:r>
            <a:r>
              <a:rPr lang="en-US" dirty="0">
                <a:highlight>
                  <a:srgbClr val="FFFF00"/>
                </a:highlight>
              </a:rPr>
              <a:t>Command and control vehicles that are either built or modified to facilitate the operational control and direction of public safety units. </a:t>
            </a:r>
          </a:p>
        </p:txBody>
      </p:sp>
      <p:sp>
        <p:nvSpPr>
          <p:cNvPr id="5" name="Content Placeholder 4">
            <a:extLst>
              <a:ext uri="{FF2B5EF4-FFF2-40B4-BE49-F238E27FC236}">
                <a16:creationId xmlns:a16="http://schemas.microsoft.com/office/drawing/2014/main" id="{84D48B8C-6B18-53EC-9AD9-C8F078885921}"/>
              </a:ext>
            </a:extLst>
          </p:cNvPr>
          <p:cNvSpPr>
            <a:spLocks noGrp="1"/>
          </p:cNvSpPr>
          <p:nvPr>
            <p:ph sz="quarter" idx="4"/>
          </p:nvPr>
        </p:nvSpPr>
        <p:spPr>
          <a:xfrm>
            <a:off x="5376670" y="4102370"/>
            <a:ext cx="6166419" cy="2283440"/>
          </a:xfrm>
        </p:spPr>
        <p:txBody>
          <a:bodyPr>
            <a:normAutofit fontScale="85000" lnSpcReduction="20000"/>
          </a:bodyPr>
          <a:lstStyle/>
          <a:p>
            <a:pPr marL="285750" indent="-285750">
              <a:buFontTx/>
              <a:buChar char="-"/>
            </a:pPr>
            <a:r>
              <a:rPr lang="en-US" dirty="0"/>
              <a:t>Weaponized aircraft, vessels, or vehicles of any kind.</a:t>
            </a:r>
          </a:p>
          <a:p>
            <a:pPr marL="285750" indent="-285750">
              <a:buFontTx/>
              <a:buChar char="-"/>
            </a:pPr>
            <a:r>
              <a:rPr lang="en-US" dirty="0"/>
              <a:t>- Breaching apparatus designed to provide rapid entry into a building or through a secured doorway, including equipment that is mechanical, such as a battering ram, ballistic, such as a slug, or explosives in nature. </a:t>
            </a:r>
          </a:p>
        </p:txBody>
      </p:sp>
      <p:sp>
        <p:nvSpPr>
          <p:cNvPr id="6" name="Title 5">
            <a:extLst>
              <a:ext uri="{FF2B5EF4-FFF2-40B4-BE49-F238E27FC236}">
                <a16:creationId xmlns:a16="http://schemas.microsoft.com/office/drawing/2014/main" id="{4C42B1DC-3EFA-3B57-0FB8-89F6E5F8856A}"/>
              </a:ext>
            </a:extLst>
          </p:cNvPr>
          <p:cNvSpPr>
            <a:spLocks noGrp="1"/>
          </p:cNvSpPr>
          <p:nvPr>
            <p:ph type="title"/>
          </p:nvPr>
        </p:nvSpPr>
        <p:spPr/>
        <p:txBody>
          <a:bodyPr/>
          <a:lstStyle/>
          <a:p>
            <a:r>
              <a:rPr lang="en-US" u="sng" dirty="0"/>
              <a:t>Equipment Categories per AB 481</a:t>
            </a:r>
            <a:br>
              <a:rPr lang="en-US" u="sng" dirty="0"/>
            </a:br>
            <a:r>
              <a:rPr lang="en-US" u="sng" dirty="0"/>
              <a:t>Cont. </a:t>
            </a:r>
            <a:endParaRPr lang="en-US" dirty="0"/>
          </a:p>
        </p:txBody>
      </p:sp>
    </p:spTree>
    <p:extLst>
      <p:ext uri="{BB962C8B-B14F-4D97-AF65-F5344CB8AC3E}">
        <p14:creationId xmlns:p14="http://schemas.microsoft.com/office/powerpoint/2010/main" val="99067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7D0839-D7D4-886B-91B4-6167B7FFAED1}"/>
              </a:ext>
            </a:extLst>
          </p:cNvPr>
          <p:cNvSpPr>
            <a:spLocks noGrp="1"/>
          </p:cNvSpPr>
          <p:nvPr>
            <p:ph sz="half" idx="2"/>
          </p:nvPr>
        </p:nvSpPr>
        <p:spPr/>
        <p:txBody>
          <a:bodyPr/>
          <a:lstStyle/>
          <a:p>
            <a:pPr marL="285750" indent="-285750">
              <a:buFontTx/>
              <a:buChar char="-"/>
            </a:pPr>
            <a:r>
              <a:rPr lang="en-US" dirty="0"/>
              <a:t>Firearms of .50 caliber or greater</a:t>
            </a:r>
          </a:p>
          <a:p>
            <a:pPr marL="285750" indent="-285750">
              <a:buFontTx/>
              <a:buChar char="-"/>
            </a:pPr>
            <a:r>
              <a:rPr lang="en-US" dirty="0"/>
              <a:t>Ammunition of .50 caliber or greater</a:t>
            </a:r>
          </a:p>
          <a:p>
            <a:endParaRPr lang="en-US" dirty="0"/>
          </a:p>
        </p:txBody>
      </p:sp>
      <p:sp>
        <p:nvSpPr>
          <p:cNvPr id="5" name="Content Placeholder 4">
            <a:extLst>
              <a:ext uri="{FF2B5EF4-FFF2-40B4-BE49-F238E27FC236}">
                <a16:creationId xmlns:a16="http://schemas.microsoft.com/office/drawing/2014/main" id="{5578F2EA-833D-BC2F-FA95-A0F3B652A58F}"/>
              </a:ext>
            </a:extLst>
          </p:cNvPr>
          <p:cNvSpPr>
            <a:spLocks noGrp="1"/>
          </p:cNvSpPr>
          <p:nvPr>
            <p:ph sz="quarter" idx="4"/>
          </p:nvPr>
        </p:nvSpPr>
        <p:spPr/>
        <p:txBody>
          <a:bodyPr>
            <a:normAutofit lnSpcReduction="10000"/>
          </a:bodyPr>
          <a:lstStyle/>
          <a:p>
            <a:r>
              <a:rPr lang="en-US" dirty="0"/>
              <a:t>- Specialized firearms and ammunition of less than .50 caliber, other that service weapons and ammunition of less than .50 caliber that are issued to officers, agents or employees of law enforcement agency. </a:t>
            </a:r>
          </a:p>
        </p:txBody>
      </p:sp>
      <p:sp>
        <p:nvSpPr>
          <p:cNvPr id="6" name="Title 5">
            <a:extLst>
              <a:ext uri="{FF2B5EF4-FFF2-40B4-BE49-F238E27FC236}">
                <a16:creationId xmlns:a16="http://schemas.microsoft.com/office/drawing/2014/main" id="{037266B5-1E54-0326-FEFA-730763167EEF}"/>
              </a:ext>
            </a:extLst>
          </p:cNvPr>
          <p:cNvSpPr>
            <a:spLocks noGrp="1"/>
          </p:cNvSpPr>
          <p:nvPr>
            <p:ph type="title"/>
          </p:nvPr>
        </p:nvSpPr>
        <p:spPr/>
        <p:txBody>
          <a:bodyPr/>
          <a:lstStyle/>
          <a:p>
            <a:r>
              <a:rPr lang="en-US" u="sng" dirty="0"/>
              <a:t>Equipment Categories per AB 481</a:t>
            </a:r>
            <a:br>
              <a:rPr lang="en-US" u="sng" dirty="0"/>
            </a:br>
            <a:r>
              <a:rPr lang="en-US" u="sng" dirty="0"/>
              <a:t>Cont. </a:t>
            </a:r>
            <a:endParaRPr lang="en-US" dirty="0"/>
          </a:p>
        </p:txBody>
      </p:sp>
    </p:spTree>
    <p:extLst>
      <p:ext uri="{BB962C8B-B14F-4D97-AF65-F5344CB8AC3E}">
        <p14:creationId xmlns:p14="http://schemas.microsoft.com/office/powerpoint/2010/main" val="3920254923"/>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docProps/app.xml><?xml version="1.0" encoding="utf-8"?>
<Properties xmlns="http://schemas.openxmlformats.org/officeDocument/2006/extended-properties" xmlns:vt="http://schemas.openxmlformats.org/officeDocument/2006/docPropsVTypes">
  <TotalTime>4608</TotalTime>
  <Words>934</Words>
  <Application>Microsoft Office PowerPoint</Application>
  <PresentationFormat>Widescreen</PresentationFormat>
  <Paragraphs>88</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Meiryo</vt:lpstr>
      <vt:lpstr>Corbel</vt:lpstr>
      <vt:lpstr>ShojiVTI</vt:lpstr>
      <vt:lpstr>Assembly Bill No. 481 </vt:lpstr>
      <vt:lpstr>    Agenda: </vt:lpstr>
      <vt:lpstr>Why AB 481</vt:lpstr>
      <vt:lpstr>Why do we need this equipment?</vt:lpstr>
      <vt:lpstr>Critical Incidents in San Benito County</vt:lpstr>
      <vt:lpstr>Equipment Categories per AB 481</vt:lpstr>
      <vt:lpstr>Equipment Categories per AB 481 Cont. </vt:lpstr>
      <vt:lpstr>Equipment Categories per AB 481 Cont. </vt:lpstr>
      <vt:lpstr>Equipment Categories per AB 481 Cont. </vt:lpstr>
      <vt:lpstr>Equipment Categories per AB 481 Cont. </vt:lpstr>
      <vt:lpstr>Equipment Categories per AB 481 Cont. </vt:lpstr>
      <vt:lpstr>San Benito Sheriff’s Office Equipment Inventory </vt:lpstr>
      <vt:lpstr>San Benito Sheriff’s Office Equipment Inventory </vt:lpstr>
      <vt:lpstr>Peacekeeper Vehicle </vt:lpstr>
      <vt:lpstr>How Does this Affect San Benito?</vt:lpstr>
      <vt:lpstr>Questions, comments and concerns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Assembly Bill No. 481 </dc:title>
  <dc:creator>Silvestre Yerena</dc:creator>
  <cp:lastModifiedBy>Silvestre Yerena</cp:lastModifiedBy>
  <cp:revision>18</cp:revision>
  <dcterms:created xsi:type="dcterms:W3CDTF">2022-07-22T18:15:19Z</dcterms:created>
  <dcterms:modified xsi:type="dcterms:W3CDTF">2022-07-28T17:54:07Z</dcterms:modified>
</cp:coreProperties>
</file>